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4"/>
  </p:notes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16" y="13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20EDB95-C1D3-416E-8BCF-EDADE3824308}" type="datetimeFigureOut">
              <a:rPr lang="ar-IQ" smtClean="0"/>
              <a:t>20/04/1442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28DDA03-88EA-415A-BA22-89850270B9FC}" type="slidenum">
              <a:rPr lang="ar-IQ" smtClean="0"/>
              <a:t>‹#›</a:t>
            </a:fld>
            <a:endParaRPr lang="ar-IQ"/>
          </a:p>
        </p:txBody>
      </p:sp>
    </p:spTree>
    <p:extLst>
      <p:ext uri="{BB962C8B-B14F-4D97-AF65-F5344CB8AC3E}">
        <p14:creationId xmlns:p14="http://schemas.microsoft.com/office/powerpoint/2010/main" val="29879555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E28DDA03-88EA-415A-BA22-89850270B9FC}" type="slidenum">
              <a:rPr lang="ar-IQ" smtClean="0"/>
              <a:t>1</a:t>
            </a:fld>
            <a:endParaRPr lang="ar-IQ"/>
          </a:p>
        </p:txBody>
      </p:sp>
    </p:spTree>
    <p:extLst>
      <p:ext uri="{BB962C8B-B14F-4D97-AF65-F5344CB8AC3E}">
        <p14:creationId xmlns:p14="http://schemas.microsoft.com/office/powerpoint/2010/main" val="3469754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EA637E21-0E9D-4B10-8BEF-402A94CD75DD}" type="datetimeFigureOut">
              <a:rPr lang="ar-IQ" smtClean="0"/>
              <a:t>20/04/1442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1D524C-6389-4D9D-B105-43661F904DCF}" type="slidenum">
              <a:rPr lang="ar-IQ" smtClean="0"/>
              <a:t>‹#›</a:t>
            </a:fld>
            <a:endParaRPr lang="ar-IQ"/>
          </a:p>
        </p:txBody>
      </p:sp>
    </p:spTree>
    <p:extLst>
      <p:ext uri="{BB962C8B-B14F-4D97-AF65-F5344CB8AC3E}">
        <p14:creationId xmlns:p14="http://schemas.microsoft.com/office/powerpoint/2010/main" val="1555884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A637E21-0E9D-4B10-8BEF-402A94CD75DD}" type="datetimeFigureOut">
              <a:rPr lang="ar-IQ" smtClean="0"/>
              <a:t>20/04/1442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1D524C-6389-4D9D-B105-43661F904DCF}" type="slidenum">
              <a:rPr lang="ar-IQ" smtClean="0"/>
              <a:t>‹#›</a:t>
            </a:fld>
            <a:endParaRPr lang="ar-IQ"/>
          </a:p>
        </p:txBody>
      </p:sp>
    </p:spTree>
    <p:extLst>
      <p:ext uri="{BB962C8B-B14F-4D97-AF65-F5344CB8AC3E}">
        <p14:creationId xmlns:p14="http://schemas.microsoft.com/office/powerpoint/2010/main" val="23970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A637E21-0E9D-4B10-8BEF-402A94CD75DD}" type="datetimeFigureOut">
              <a:rPr lang="ar-IQ" smtClean="0"/>
              <a:t>20/04/1442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1D524C-6389-4D9D-B105-43661F904DCF}" type="slidenum">
              <a:rPr lang="ar-IQ" smtClean="0"/>
              <a:t>‹#›</a:t>
            </a:fld>
            <a:endParaRPr lang="ar-IQ"/>
          </a:p>
        </p:txBody>
      </p:sp>
    </p:spTree>
    <p:extLst>
      <p:ext uri="{BB962C8B-B14F-4D97-AF65-F5344CB8AC3E}">
        <p14:creationId xmlns:p14="http://schemas.microsoft.com/office/powerpoint/2010/main" val="4071093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A637E21-0E9D-4B10-8BEF-402A94CD75DD}" type="datetimeFigureOut">
              <a:rPr lang="ar-IQ" smtClean="0"/>
              <a:t>20/04/1442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1D524C-6389-4D9D-B105-43661F904DCF}" type="slidenum">
              <a:rPr lang="ar-IQ" smtClean="0"/>
              <a:t>‹#›</a:t>
            </a:fld>
            <a:endParaRPr lang="ar-IQ"/>
          </a:p>
        </p:txBody>
      </p:sp>
    </p:spTree>
    <p:extLst>
      <p:ext uri="{BB962C8B-B14F-4D97-AF65-F5344CB8AC3E}">
        <p14:creationId xmlns:p14="http://schemas.microsoft.com/office/powerpoint/2010/main" val="3271132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637E21-0E9D-4B10-8BEF-402A94CD75DD}" type="datetimeFigureOut">
              <a:rPr lang="ar-IQ" smtClean="0"/>
              <a:t>20/04/1442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1D524C-6389-4D9D-B105-43661F904DCF}" type="slidenum">
              <a:rPr lang="ar-IQ" smtClean="0"/>
              <a:t>‹#›</a:t>
            </a:fld>
            <a:endParaRPr lang="ar-IQ"/>
          </a:p>
        </p:txBody>
      </p:sp>
    </p:spTree>
    <p:extLst>
      <p:ext uri="{BB962C8B-B14F-4D97-AF65-F5344CB8AC3E}">
        <p14:creationId xmlns:p14="http://schemas.microsoft.com/office/powerpoint/2010/main" val="3466254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EA637E21-0E9D-4B10-8BEF-402A94CD75DD}" type="datetimeFigureOut">
              <a:rPr lang="ar-IQ" smtClean="0"/>
              <a:t>20/04/1442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1D524C-6389-4D9D-B105-43661F904DCF}" type="slidenum">
              <a:rPr lang="ar-IQ" smtClean="0"/>
              <a:t>‹#›</a:t>
            </a:fld>
            <a:endParaRPr lang="ar-IQ"/>
          </a:p>
        </p:txBody>
      </p:sp>
    </p:spTree>
    <p:extLst>
      <p:ext uri="{BB962C8B-B14F-4D97-AF65-F5344CB8AC3E}">
        <p14:creationId xmlns:p14="http://schemas.microsoft.com/office/powerpoint/2010/main" val="1775559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EA637E21-0E9D-4B10-8BEF-402A94CD75DD}" type="datetimeFigureOut">
              <a:rPr lang="ar-IQ" smtClean="0"/>
              <a:t>20/04/1442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A1D524C-6389-4D9D-B105-43661F904DCF}" type="slidenum">
              <a:rPr lang="ar-IQ" smtClean="0"/>
              <a:t>‹#›</a:t>
            </a:fld>
            <a:endParaRPr lang="ar-IQ"/>
          </a:p>
        </p:txBody>
      </p:sp>
    </p:spTree>
    <p:extLst>
      <p:ext uri="{BB962C8B-B14F-4D97-AF65-F5344CB8AC3E}">
        <p14:creationId xmlns:p14="http://schemas.microsoft.com/office/powerpoint/2010/main" val="4265552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EA637E21-0E9D-4B10-8BEF-402A94CD75DD}" type="datetimeFigureOut">
              <a:rPr lang="ar-IQ" smtClean="0"/>
              <a:t>20/04/1442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A1D524C-6389-4D9D-B105-43661F904DCF}" type="slidenum">
              <a:rPr lang="ar-IQ" smtClean="0"/>
              <a:t>‹#›</a:t>
            </a:fld>
            <a:endParaRPr lang="ar-IQ"/>
          </a:p>
        </p:txBody>
      </p:sp>
    </p:spTree>
    <p:extLst>
      <p:ext uri="{BB962C8B-B14F-4D97-AF65-F5344CB8AC3E}">
        <p14:creationId xmlns:p14="http://schemas.microsoft.com/office/powerpoint/2010/main" val="1611966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637E21-0E9D-4B10-8BEF-402A94CD75DD}" type="datetimeFigureOut">
              <a:rPr lang="ar-IQ" smtClean="0"/>
              <a:t>20/04/1442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A1D524C-6389-4D9D-B105-43661F904DCF}" type="slidenum">
              <a:rPr lang="ar-IQ" smtClean="0"/>
              <a:t>‹#›</a:t>
            </a:fld>
            <a:endParaRPr lang="ar-IQ"/>
          </a:p>
        </p:txBody>
      </p:sp>
    </p:spTree>
    <p:extLst>
      <p:ext uri="{BB962C8B-B14F-4D97-AF65-F5344CB8AC3E}">
        <p14:creationId xmlns:p14="http://schemas.microsoft.com/office/powerpoint/2010/main" val="776803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637E21-0E9D-4B10-8BEF-402A94CD75DD}" type="datetimeFigureOut">
              <a:rPr lang="ar-IQ" smtClean="0"/>
              <a:t>20/04/1442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1D524C-6389-4D9D-B105-43661F904DCF}" type="slidenum">
              <a:rPr lang="ar-IQ" smtClean="0"/>
              <a:t>‹#›</a:t>
            </a:fld>
            <a:endParaRPr lang="ar-IQ"/>
          </a:p>
        </p:txBody>
      </p:sp>
    </p:spTree>
    <p:extLst>
      <p:ext uri="{BB962C8B-B14F-4D97-AF65-F5344CB8AC3E}">
        <p14:creationId xmlns:p14="http://schemas.microsoft.com/office/powerpoint/2010/main" val="2757126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637E21-0E9D-4B10-8BEF-402A94CD75DD}" type="datetimeFigureOut">
              <a:rPr lang="ar-IQ" smtClean="0"/>
              <a:t>20/04/1442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1D524C-6389-4D9D-B105-43661F904DCF}" type="slidenum">
              <a:rPr lang="ar-IQ" smtClean="0"/>
              <a:t>‹#›</a:t>
            </a:fld>
            <a:endParaRPr lang="ar-IQ"/>
          </a:p>
        </p:txBody>
      </p:sp>
    </p:spTree>
    <p:extLst>
      <p:ext uri="{BB962C8B-B14F-4D97-AF65-F5344CB8AC3E}">
        <p14:creationId xmlns:p14="http://schemas.microsoft.com/office/powerpoint/2010/main" val="2423975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A637E21-0E9D-4B10-8BEF-402A94CD75DD}" type="datetimeFigureOut">
              <a:rPr lang="ar-IQ" smtClean="0"/>
              <a:t>20/04/1442</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1D524C-6389-4D9D-B105-43661F904DCF}" type="slidenum">
              <a:rPr lang="ar-IQ" smtClean="0"/>
              <a:t>‹#›</a:t>
            </a:fld>
            <a:endParaRPr lang="ar-IQ"/>
          </a:p>
        </p:txBody>
      </p:sp>
    </p:spTree>
    <p:extLst>
      <p:ext uri="{BB962C8B-B14F-4D97-AF65-F5344CB8AC3E}">
        <p14:creationId xmlns:p14="http://schemas.microsoft.com/office/powerpoint/2010/main" val="17757986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7664" y="1268760"/>
            <a:ext cx="6264696" cy="1224135"/>
          </a:xfrm>
        </p:spPr>
        <p:txBody>
          <a:bodyPr>
            <a:normAutofit/>
          </a:bodyPr>
          <a:lstStyle/>
          <a:p>
            <a:pPr>
              <a:lnSpc>
                <a:spcPct val="115000"/>
              </a:lnSpc>
              <a:spcAft>
                <a:spcPts val="1000"/>
              </a:spcAft>
            </a:pPr>
            <a:r>
              <a:rPr lang="ar-IQ" b="1" dirty="0" smtClean="0">
                <a:ea typeface="Calibri"/>
                <a:cs typeface="Arial"/>
              </a:rPr>
              <a:t>تعريف القانون الاداري </a:t>
            </a:r>
            <a:endParaRPr lang="en-US" sz="3200" dirty="0">
              <a:ea typeface="Calibri"/>
              <a:cs typeface="Arial"/>
            </a:endParaRPr>
          </a:p>
        </p:txBody>
      </p:sp>
      <p:sp>
        <p:nvSpPr>
          <p:cNvPr id="3" name="Subtitle 2"/>
          <p:cNvSpPr>
            <a:spLocks noGrp="1"/>
          </p:cNvSpPr>
          <p:nvPr>
            <p:ph type="subTitle" idx="1"/>
          </p:nvPr>
        </p:nvSpPr>
        <p:spPr>
          <a:xfrm>
            <a:off x="1403648" y="2636912"/>
            <a:ext cx="6400800" cy="3600400"/>
          </a:xfrm>
        </p:spPr>
        <p:txBody>
          <a:bodyPr>
            <a:normAutofit/>
          </a:bodyPr>
          <a:lstStyle/>
          <a:p>
            <a:pPr algn="just">
              <a:lnSpc>
                <a:spcPct val="150000"/>
              </a:lnSpc>
              <a:spcAft>
                <a:spcPts val="1000"/>
              </a:spcAft>
            </a:pPr>
            <a:r>
              <a:rPr lang="ar-IQ" sz="1600" dirty="0">
                <a:solidFill>
                  <a:schemeClr val="tx1"/>
                </a:solidFill>
                <a:ea typeface="Calibri"/>
              </a:rPr>
              <a:t> </a:t>
            </a:r>
            <a:r>
              <a:rPr lang="ar-IQ" sz="1600" b="1" dirty="0" smtClean="0">
                <a:solidFill>
                  <a:schemeClr val="tx1"/>
                </a:solidFill>
                <a:ea typeface="Calibri"/>
              </a:rPr>
              <a:t>القانون الاداري </a:t>
            </a:r>
            <a:r>
              <a:rPr lang="ar-IQ" sz="1600" dirty="0" smtClean="0">
                <a:solidFill>
                  <a:schemeClr val="tx1"/>
                </a:solidFill>
                <a:ea typeface="Calibri"/>
              </a:rPr>
              <a:t>: هو فرع من فروع القانون العام الداخلي والذي يتصل بالادارة العامة .</a:t>
            </a:r>
          </a:p>
          <a:p>
            <a:pPr algn="just">
              <a:lnSpc>
                <a:spcPct val="150000"/>
              </a:lnSpc>
              <a:spcAft>
                <a:spcPts val="1000"/>
              </a:spcAft>
            </a:pPr>
            <a:r>
              <a:rPr lang="ar-IQ" sz="1600" b="1" dirty="0" smtClean="0">
                <a:solidFill>
                  <a:schemeClr val="tx1"/>
                </a:solidFill>
                <a:ea typeface="Calibri"/>
                <a:cs typeface="Simplified Arabic"/>
              </a:rPr>
              <a:t>الادارة العامة </a:t>
            </a:r>
            <a:r>
              <a:rPr lang="ar-IQ" sz="1600" dirty="0" smtClean="0">
                <a:solidFill>
                  <a:schemeClr val="tx1"/>
                </a:solidFill>
                <a:ea typeface="Calibri"/>
                <a:cs typeface="Simplified Arabic"/>
              </a:rPr>
              <a:t>: مجموعة اجهزة الدولة التي تباشر نشاطها بوصفها جهات ادارية وتوصف بالوصف الاداري .</a:t>
            </a:r>
          </a:p>
          <a:p>
            <a:pPr algn="just">
              <a:lnSpc>
                <a:spcPct val="150000"/>
              </a:lnSpc>
              <a:spcAft>
                <a:spcPts val="1000"/>
              </a:spcAft>
            </a:pPr>
            <a:r>
              <a:rPr lang="ar-IQ" sz="1600" dirty="0" smtClean="0">
                <a:solidFill>
                  <a:schemeClr val="tx1"/>
                </a:solidFill>
                <a:ea typeface="Calibri"/>
                <a:cs typeface="Simplified Arabic"/>
              </a:rPr>
              <a:t>أو يمكن </a:t>
            </a:r>
            <a:r>
              <a:rPr lang="ar-IQ" sz="1600" b="1" dirty="0" smtClean="0">
                <a:solidFill>
                  <a:schemeClr val="tx1"/>
                </a:solidFill>
                <a:ea typeface="Calibri"/>
                <a:cs typeface="Simplified Arabic"/>
              </a:rPr>
              <a:t>تعريف الادارة العامة </a:t>
            </a:r>
            <a:r>
              <a:rPr lang="ar-IQ" sz="1600" dirty="0" smtClean="0">
                <a:solidFill>
                  <a:schemeClr val="tx1"/>
                </a:solidFill>
                <a:ea typeface="Calibri"/>
                <a:cs typeface="Simplified Arabic"/>
              </a:rPr>
              <a:t>بأنها : النشاط الذي تمارسه الهيئات الادارية والهيئات العامة الاخرى لاشباع الحاجات العامة وتقديم الخدمات العامة مع قدرة هذه الهيئات على استخدام اساليب السلطة العامة لاداء هذا النشاط . </a:t>
            </a:r>
          </a:p>
          <a:p>
            <a:pPr algn="just">
              <a:lnSpc>
                <a:spcPct val="150000"/>
              </a:lnSpc>
              <a:spcAft>
                <a:spcPts val="1000"/>
              </a:spcAft>
            </a:pPr>
            <a:endParaRPr lang="ar-IQ" sz="1400" dirty="0" smtClean="0">
              <a:solidFill>
                <a:schemeClr val="tx1"/>
              </a:solidFill>
              <a:ea typeface="Calibri"/>
              <a:cs typeface="Simplified Arabic"/>
            </a:endParaRPr>
          </a:p>
          <a:p>
            <a:pPr algn="just">
              <a:lnSpc>
                <a:spcPct val="150000"/>
              </a:lnSpc>
              <a:spcAft>
                <a:spcPts val="1000"/>
              </a:spcAft>
            </a:pPr>
            <a:endParaRPr lang="ar-IQ" sz="1400" dirty="0">
              <a:solidFill>
                <a:schemeClr val="tx1"/>
              </a:solidFill>
              <a:ea typeface="Calibri"/>
              <a:cs typeface="Simplified Arabic"/>
            </a:endParaRPr>
          </a:p>
          <a:p>
            <a:pPr algn="just">
              <a:lnSpc>
                <a:spcPct val="150000"/>
              </a:lnSpc>
              <a:spcAft>
                <a:spcPts val="1000"/>
              </a:spcAft>
            </a:pPr>
            <a:endParaRPr lang="ar-IQ" sz="1400" dirty="0" smtClean="0">
              <a:solidFill>
                <a:schemeClr val="tx1"/>
              </a:solidFill>
              <a:ea typeface="Calibri"/>
              <a:cs typeface="Simplified Arabic"/>
            </a:endParaRPr>
          </a:p>
          <a:p>
            <a:pPr algn="just">
              <a:lnSpc>
                <a:spcPct val="150000"/>
              </a:lnSpc>
              <a:spcAft>
                <a:spcPts val="1000"/>
              </a:spcAft>
            </a:pPr>
            <a:endParaRPr lang="ar-IQ" sz="1400" dirty="0">
              <a:solidFill>
                <a:schemeClr val="tx1"/>
              </a:solidFill>
              <a:ea typeface="Calibri"/>
              <a:cs typeface="Simplified Arabic"/>
            </a:endParaRPr>
          </a:p>
          <a:p>
            <a:pPr algn="just">
              <a:lnSpc>
                <a:spcPct val="150000"/>
              </a:lnSpc>
              <a:spcAft>
                <a:spcPts val="1000"/>
              </a:spcAft>
            </a:pPr>
            <a:endParaRPr lang="ar-IQ" sz="1400" dirty="0" smtClean="0">
              <a:solidFill>
                <a:schemeClr val="tx1"/>
              </a:solidFill>
              <a:ea typeface="Calibri"/>
              <a:cs typeface="Simplified Arabic"/>
            </a:endParaRPr>
          </a:p>
          <a:p>
            <a:pPr algn="just">
              <a:lnSpc>
                <a:spcPct val="150000"/>
              </a:lnSpc>
              <a:spcAft>
                <a:spcPts val="1000"/>
              </a:spcAft>
            </a:pPr>
            <a:endParaRPr lang="en-US" sz="1400" dirty="0">
              <a:solidFill>
                <a:schemeClr val="tx1"/>
              </a:solidFill>
              <a:ea typeface="Calibri"/>
              <a:cs typeface="Arial"/>
            </a:endParaRPr>
          </a:p>
          <a:p>
            <a:pPr algn="just"/>
            <a:endParaRPr lang="ar-IQ" sz="1400" dirty="0"/>
          </a:p>
        </p:txBody>
      </p:sp>
    </p:spTree>
    <p:extLst>
      <p:ext uri="{BB962C8B-B14F-4D97-AF65-F5344CB8AC3E}">
        <p14:creationId xmlns:p14="http://schemas.microsoft.com/office/powerpoint/2010/main" val="1824369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4752529"/>
          </a:xfrm>
        </p:spPr>
        <p:txBody>
          <a:bodyPr>
            <a:normAutofit/>
          </a:bodyPr>
          <a:lstStyle/>
          <a:p>
            <a:pPr marL="0" indent="0" algn="just">
              <a:lnSpc>
                <a:spcPct val="150000"/>
              </a:lnSpc>
              <a:buNone/>
            </a:pPr>
            <a:r>
              <a:rPr lang="ar-IQ" sz="1400" dirty="0" smtClean="0"/>
              <a:t>وبهذا فأن </a:t>
            </a:r>
            <a:r>
              <a:rPr lang="ar-IQ" sz="1400" b="1" dirty="0" smtClean="0"/>
              <a:t>القانون الاداري بلمعنى الواسع </a:t>
            </a:r>
            <a:r>
              <a:rPr lang="ar-IQ" sz="1400" dirty="0" smtClean="0"/>
              <a:t>هو : مجموعة القواعد القانونية المتعلقة بالنشاط الاداري والهيئات الادارية من حيث تكوين الهيئات الادارية وتنظيمها وبيان اختصاصها ووسائل ممارستها لنشاطها واساليب النشاط الاداري وعلاقة الادارة بالافراد والرقابة الادارية والقضائية على اعمال الادارو العامة .  </a:t>
            </a:r>
          </a:p>
          <a:p>
            <a:pPr marL="0" indent="0" algn="just">
              <a:lnSpc>
                <a:spcPct val="150000"/>
              </a:lnSpc>
              <a:buNone/>
            </a:pPr>
            <a:r>
              <a:rPr lang="ar-IQ" sz="1400" dirty="0" smtClean="0"/>
              <a:t>القانون الاداري (هو علاقة الادارة بالافراد) و (الرقابة الادارية والقضائية على اعمال الادارة) ....</a:t>
            </a:r>
          </a:p>
          <a:p>
            <a:pPr marL="0" indent="0" algn="just">
              <a:lnSpc>
                <a:spcPct val="150000"/>
              </a:lnSpc>
              <a:buNone/>
            </a:pPr>
            <a:endParaRPr lang="ar-IQ" sz="1400" dirty="0"/>
          </a:p>
          <a:p>
            <a:pPr marL="0" indent="0" algn="just">
              <a:lnSpc>
                <a:spcPct val="150000"/>
              </a:lnSpc>
              <a:buNone/>
            </a:pPr>
            <a:r>
              <a:rPr lang="ar-IQ" sz="1400" b="1" dirty="0" smtClean="0"/>
              <a:t>يشترط لقيام القانون الاداري توفر شرطين اساسيين هما :-</a:t>
            </a:r>
          </a:p>
          <a:p>
            <a:pPr marL="0" indent="0" algn="just">
              <a:lnSpc>
                <a:spcPct val="150000"/>
              </a:lnSpc>
              <a:buNone/>
            </a:pPr>
            <a:r>
              <a:rPr lang="ar-IQ" sz="1400" dirty="0" smtClean="0"/>
              <a:t>1- وجود محاكم تختص بالفصل في المنازعات الاارية </a:t>
            </a:r>
          </a:p>
          <a:p>
            <a:pPr marL="0" indent="0" algn="just">
              <a:lnSpc>
                <a:spcPct val="150000"/>
              </a:lnSpc>
              <a:buNone/>
            </a:pPr>
            <a:r>
              <a:rPr lang="ar-IQ" sz="1400" dirty="0" smtClean="0"/>
              <a:t>2- وجود قواعد واحكام خاصة تحكم النشاط الاداري </a:t>
            </a:r>
          </a:p>
          <a:p>
            <a:pPr marL="0" indent="0" algn="just">
              <a:lnSpc>
                <a:spcPct val="150000"/>
              </a:lnSpc>
              <a:buNone/>
            </a:pPr>
            <a:endParaRPr lang="ar-IQ" sz="1400" dirty="0" smtClean="0"/>
          </a:p>
          <a:p>
            <a:pPr marL="0" indent="0" algn="just">
              <a:lnSpc>
                <a:spcPct val="150000"/>
              </a:lnSpc>
              <a:buNone/>
            </a:pPr>
            <a:endParaRPr lang="ar-IQ" sz="1400" dirty="0" smtClean="0"/>
          </a:p>
          <a:p>
            <a:pPr marL="0" indent="0" algn="just">
              <a:lnSpc>
                <a:spcPct val="150000"/>
              </a:lnSpc>
              <a:buNone/>
            </a:pPr>
            <a:r>
              <a:rPr lang="ar-IQ" sz="1400" b="1" dirty="0" smtClean="0"/>
              <a:t>موضوع نشأة القانون الاداري وتطوره / يراجع بالكتاب ص 28 . </a:t>
            </a:r>
            <a:endParaRPr lang="ar-IQ" sz="1400" b="1" dirty="0"/>
          </a:p>
        </p:txBody>
      </p:sp>
    </p:spTree>
    <p:extLst>
      <p:ext uri="{BB962C8B-B14F-4D97-AF65-F5344CB8AC3E}">
        <p14:creationId xmlns:p14="http://schemas.microsoft.com/office/powerpoint/2010/main" val="1107779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TotalTime>
  <Words>165</Words>
  <Application>Microsoft Office PowerPoint</Application>
  <PresentationFormat>On-screen Show (4:3)</PresentationFormat>
  <Paragraphs>19</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تعريف القانون الاداري </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الـتـعـريـف بـظـاهــرة الـفـسـاد</dc:title>
  <dc:creator>DR.Ahmed Saker 2O11</dc:creator>
  <cp:lastModifiedBy>DR.Ahmed Saker 2O11</cp:lastModifiedBy>
  <cp:revision>13</cp:revision>
  <dcterms:created xsi:type="dcterms:W3CDTF">2019-03-10T17:06:17Z</dcterms:created>
  <dcterms:modified xsi:type="dcterms:W3CDTF">2020-12-05T11:22:56Z</dcterms:modified>
</cp:coreProperties>
</file>