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7"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9C19B3B-13DD-4E25-8E79-758DFD8F8AAE}" type="datetimeFigureOut">
              <a:rPr lang="en-US" smtClean="0"/>
              <a:t>10/27/2024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70539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9C19B3B-13DD-4E25-8E79-758DFD8F8AAE}" type="datetimeFigureOut">
              <a:rPr lang="en-US" smtClean="0"/>
              <a:t>10/27/2024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3828825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9C19B3B-13DD-4E25-8E79-758DFD8F8AAE}" type="datetimeFigureOut">
              <a:rPr lang="en-US" smtClean="0"/>
              <a:t>10/27/2024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3313966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9C19B3B-13DD-4E25-8E79-758DFD8F8AAE}" type="datetimeFigureOut">
              <a:rPr lang="en-US" smtClean="0"/>
              <a:t>10/27/2024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136061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9C19B3B-13DD-4E25-8E79-758DFD8F8AAE}" type="datetimeFigureOut">
              <a:rPr lang="en-US" smtClean="0"/>
              <a:t>10/27/2024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1196770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29C19B3B-13DD-4E25-8E79-758DFD8F8AAE}" type="datetimeFigureOut">
              <a:rPr lang="en-US" smtClean="0"/>
              <a:t>10/27/2024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1002414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9C19B3B-13DD-4E25-8E79-758DFD8F8AAE}" type="datetimeFigureOut">
              <a:rPr lang="en-US" smtClean="0"/>
              <a:t>10/27/2024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655388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9C19B3B-13DD-4E25-8E79-758DFD8F8AAE}" type="datetimeFigureOut">
              <a:rPr lang="en-US" smtClean="0"/>
              <a:t>10/27/2024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253461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9C19B3B-13DD-4E25-8E79-758DFD8F8AAE}" type="datetimeFigureOut">
              <a:rPr lang="en-US" smtClean="0"/>
              <a:t>10/27/2024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418070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9C19B3B-13DD-4E25-8E79-758DFD8F8AAE}" type="datetimeFigureOut">
              <a:rPr lang="en-US" smtClean="0"/>
              <a:t>10/27/2024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2029618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9C19B3B-13DD-4E25-8E79-758DFD8F8AAE}" type="datetimeFigureOut">
              <a:rPr lang="en-US" smtClean="0"/>
              <a:t>10/27/2024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6CEFBA1-AC73-4CBD-BE03-26B66E8364FB}" type="slidenum">
              <a:rPr lang="en-US" smtClean="0"/>
              <a:t>‹#›</a:t>
            </a:fld>
            <a:endParaRPr lang="en-US"/>
          </a:p>
        </p:txBody>
      </p:sp>
    </p:spTree>
    <p:extLst>
      <p:ext uri="{BB962C8B-B14F-4D97-AF65-F5344CB8AC3E}">
        <p14:creationId xmlns:p14="http://schemas.microsoft.com/office/powerpoint/2010/main" val="137391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19B3B-13DD-4E25-8E79-758DFD8F8AAE}" type="datetimeFigureOut">
              <a:rPr lang="en-US" smtClean="0"/>
              <a:t>10/27/2024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EFBA1-AC73-4CBD-BE03-26B66E8364FB}" type="slidenum">
              <a:rPr lang="en-US" smtClean="0"/>
              <a:t>‹#›</a:t>
            </a:fld>
            <a:endParaRPr lang="en-US"/>
          </a:p>
        </p:txBody>
      </p:sp>
    </p:spTree>
    <p:extLst>
      <p:ext uri="{BB962C8B-B14F-4D97-AF65-F5344CB8AC3E}">
        <p14:creationId xmlns:p14="http://schemas.microsoft.com/office/powerpoint/2010/main" val="928543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الشروط القانونية وطرق أثبات عقد الزواج</a:t>
            </a:r>
            <a:endParaRPr lang="en-US" dirty="0"/>
          </a:p>
        </p:txBody>
      </p:sp>
      <p:sp>
        <p:nvSpPr>
          <p:cNvPr id="3" name="عنوان فرعي 2"/>
          <p:cNvSpPr>
            <a:spLocks noGrp="1"/>
          </p:cNvSpPr>
          <p:nvPr>
            <p:ph type="subTitle" idx="1"/>
          </p:nvPr>
        </p:nvSpPr>
        <p:spPr/>
        <p:txBody>
          <a:bodyPr/>
          <a:lstStyle/>
          <a:p>
            <a:r>
              <a:rPr lang="ar-IQ" b="1" dirty="0" err="1" smtClean="0"/>
              <a:t>م.د</a:t>
            </a:r>
            <a:r>
              <a:rPr lang="ar-IQ" b="1" dirty="0" smtClean="0"/>
              <a:t> بان بدر حسن </a:t>
            </a:r>
            <a:endParaRPr lang="en-US" b="1" dirty="0"/>
          </a:p>
        </p:txBody>
      </p:sp>
    </p:spTree>
    <p:extLst>
      <p:ext uri="{BB962C8B-B14F-4D97-AF65-F5344CB8AC3E}">
        <p14:creationId xmlns:p14="http://schemas.microsoft.com/office/powerpoint/2010/main" val="2463907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cs typeface="+mn-cs"/>
              </a:rPr>
              <a:t>خامسا : اثبات عقد الزواج</a:t>
            </a:r>
            <a:endParaRPr lang="en-US" sz="3200" b="1" dirty="0">
              <a:cs typeface="+mn-cs"/>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a:latin typeface="Arial" pitchFamily="34" charset="0"/>
              <a:cs typeface="Arial" pitchFamily="34" charset="0"/>
            </a:endParaRPr>
          </a:p>
          <a:p>
            <a:pPr marL="0" indent="0" algn="r">
              <a:buNone/>
            </a:pPr>
            <a:r>
              <a:rPr lang="ar-IQ" sz="2400" b="1" dirty="0" smtClean="0">
                <a:latin typeface="Arial" pitchFamily="34" charset="0"/>
                <a:cs typeface="Arial" pitchFamily="34" charset="0"/>
              </a:rPr>
              <a:t>الطريقة الثانية : اثبات الزواج بالإقرار</a:t>
            </a:r>
          </a:p>
          <a:p>
            <a:pPr marL="0" indent="0" algn="r">
              <a:buNone/>
            </a:pPr>
            <a:r>
              <a:rPr lang="ar-IQ" sz="2400" dirty="0" smtClean="0">
                <a:latin typeface="Arial" pitchFamily="34" charset="0"/>
                <a:cs typeface="Arial" pitchFamily="34" charset="0"/>
              </a:rPr>
              <a:t>نص قانون الاحوال الشخصية العراقي على اثبات الزواج عن طريق الاقرار والذي نص عليه في المادة (11) منه </a:t>
            </a:r>
            <a:r>
              <a:rPr lang="ar-IQ" sz="2400" b="1" dirty="0" smtClean="0">
                <a:solidFill>
                  <a:srgbClr val="FF0000"/>
                </a:solidFill>
                <a:latin typeface="Arial" pitchFamily="34" charset="0"/>
                <a:cs typeface="Arial" pitchFamily="34" charset="0"/>
              </a:rPr>
              <a:t>والاقرار القضائي هو اخبار الخصم امام المحكمة يحق عليه لأخر </a:t>
            </a:r>
            <a:r>
              <a:rPr lang="ar-IQ" sz="2400" dirty="0" smtClean="0">
                <a:latin typeface="Arial" pitchFamily="34" charset="0"/>
                <a:cs typeface="Arial" pitchFamily="34" charset="0"/>
              </a:rPr>
              <a:t>، فاذا ما ادعت امرأة بانها تزوجت رجلا  وأقر ذلك الرجل بزواجه منها ثبتت الزوجية بالإقرار دون الحاجة الى دليل اخر ما لم يكن هناك مانع شرعي كأن تكون المرأة محرمة على الرجل بصورة مؤبدة أو مؤقتة أو مانع قانوني كون احد طرفي الاقرار ناقص الاهلية ولم يؤيد وليه الشرعي صحة عقد الزواج  وهذا الاقرار يرتب عليه كل اثار الزوجية من مهر ونفقة وتوارث </a:t>
            </a:r>
            <a:r>
              <a:rPr lang="ar-IQ" sz="2400" b="1" dirty="0" smtClean="0">
                <a:solidFill>
                  <a:srgbClr val="FF0000"/>
                </a:solidFill>
                <a:latin typeface="Arial" pitchFamily="34" charset="0"/>
                <a:cs typeface="Arial" pitchFamily="34" charset="0"/>
              </a:rPr>
              <a:t>وجدير بالذكر الى ان ثبوت الزوجية بالإقرار لا يرفع العقوبات المنصوص عليها في الفقرة الخامسة من المادة العاشرة المتعلقة بإبرام عقد الزواج خارج المحكمة</a:t>
            </a:r>
            <a:r>
              <a:rPr lang="ar-IQ"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568995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cs typeface="+mn-cs"/>
              </a:rPr>
              <a:t>خامسا : اثبات عقد الزواج</a:t>
            </a:r>
            <a:endParaRPr lang="en-US" sz="3200" b="1" dirty="0">
              <a:cs typeface="+mn-cs"/>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الطريقة الثالثة : البينة الشخصية</a:t>
            </a:r>
          </a:p>
          <a:p>
            <a:pPr marL="0" indent="0" algn="r">
              <a:buNone/>
            </a:pPr>
            <a:r>
              <a:rPr lang="ar-IQ" sz="2400" b="1" dirty="0" smtClean="0">
                <a:latin typeface="Arial" pitchFamily="34" charset="0"/>
                <a:cs typeface="Arial" pitchFamily="34" charset="0"/>
              </a:rPr>
              <a:t>من الوسائل الاخرى التي يستند اليها لأثبات عقد الزواج البينة الشخصية وهي شهادة رجلين أو رجل وامرأتين على وجود المعاشرة الزوجية بين الطرفين وهناك امور عديدة يستدل منها على وجود كون متعارف عليه ان المدعى عليه هو زوج المدعية ووجود صور مع بعض الاقارب والاصدقاء</a:t>
            </a:r>
          </a:p>
          <a:p>
            <a:pPr marL="0" indent="0" algn="r">
              <a:buNone/>
            </a:pPr>
            <a:endParaRPr lang="ar-IQ" sz="2400" b="1" dirty="0">
              <a:latin typeface="Arial" pitchFamily="34" charset="0"/>
              <a:cs typeface="Arial" pitchFamily="34" charset="0"/>
            </a:endParaRPr>
          </a:p>
          <a:p>
            <a:pPr marL="0" indent="0" algn="r">
              <a:buNone/>
            </a:pPr>
            <a:r>
              <a:rPr lang="ar-IQ"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944468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خامسا : اثبات عقد الزواج</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 الطريقة الرابعة : اليمين</a:t>
            </a:r>
          </a:p>
          <a:p>
            <a:pPr marL="0" indent="0" algn="r">
              <a:buNone/>
            </a:pPr>
            <a:r>
              <a:rPr lang="ar-IQ" sz="2400" b="1" dirty="0" smtClean="0">
                <a:latin typeface="Arial" pitchFamily="34" charset="0"/>
                <a:cs typeface="Arial" pitchFamily="34" charset="0"/>
              </a:rPr>
              <a:t>اضاف قانون الاحوال الشخصية العراقي طريقا اخر لإثبات الزوجية وهذا الطريق يتبع عندما يكون </a:t>
            </a:r>
            <a:r>
              <a:rPr lang="ar-IQ" sz="2400" b="1" smtClean="0">
                <a:latin typeface="Arial" pitchFamily="34" charset="0"/>
                <a:cs typeface="Arial" pitchFamily="34" charset="0"/>
              </a:rPr>
              <a:t>احد </a:t>
            </a:r>
            <a:r>
              <a:rPr lang="ar-IQ" sz="2400" b="1" smtClean="0">
                <a:latin typeface="Arial" pitchFamily="34" charset="0"/>
                <a:cs typeface="Arial" pitchFamily="34" charset="0"/>
              </a:rPr>
              <a:t>اطراف </a:t>
            </a:r>
            <a:r>
              <a:rPr lang="ar-IQ" sz="2400" b="1" dirty="0" smtClean="0">
                <a:latin typeface="Arial" pitchFamily="34" charset="0"/>
                <a:cs typeface="Arial" pitchFamily="34" charset="0"/>
              </a:rPr>
              <a:t>عقد الزواج عاجز عن الاثبات حق توجيه اليمين الى الطرف الاخر فاذا عجزت المرأة عن الاثبات بالأدلة والقرائن تمنح حق تحليف المدعى عليه (الزوج ) اليمين استنادا الى القاعدة الفقهية ( البينة على من ادعى واليمين على من انكر ) فاذا حلف المدعي ردت دعوى المدعية (الزوجة) واذا نكل أو امتنع الزوج </a:t>
            </a:r>
            <a:r>
              <a:rPr lang="ar-IQ" sz="2400" b="1" smtClean="0">
                <a:latin typeface="Arial" pitchFamily="34" charset="0"/>
                <a:cs typeface="Arial" pitchFamily="34" charset="0"/>
              </a:rPr>
              <a:t>عن </a:t>
            </a:r>
            <a:r>
              <a:rPr lang="ar-IQ" sz="2400" b="1" smtClean="0">
                <a:latin typeface="Arial" pitchFamily="34" charset="0"/>
                <a:cs typeface="Arial" pitchFamily="34" charset="0"/>
              </a:rPr>
              <a:t>الحلف </a:t>
            </a:r>
            <a:r>
              <a:rPr lang="ar-IQ" sz="2400" b="1" dirty="0" smtClean="0">
                <a:latin typeface="Arial" pitchFamily="34" charset="0"/>
                <a:cs typeface="Arial" pitchFamily="34" charset="0"/>
              </a:rPr>
              <a:t>حكمت المحكمة للمدعية بصحة عقد الزواج                                                                                   </a:t>
            </a:r>
          </a:p>
          <a:p>
            <a:pPr marL="0" indent="0" algn="r">
              <a:buNone/>
            </a:pPr>
            <a:endParaRPr lang="ar-IQ" sz="2400" b="1"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4288867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mn-cs"/>
              </a:rPr>
              <a:t> أولا :- اجراءات تسجيل عقد الزواج </a:t>
            </a:r>
            <a:endParaRPr lang="en-US" sz="3200" b="1" dirty="0">
              <a:latin typeface="Arial" pitchFamily="34" charset="0"/>
              <a:cs typeface="+mn-cs"/>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t>نصت  المادة العاشرة من قانون الأحوال الشخصية على اجراءات تسجيل الزواج على انه  ( يسجل عقد الزواج في المحكمة المختصة بدون رسم في سجل خاص ) </a:t>
            </a:r>
          </a:p>
          <a:p>
            <a:pPr marL="0" indent="0" algn="r">
              <a:buNone/>
            </a:pPr>
            <a:r>
              <a:rPr lang="ar-IQ" sz="2400" b="1" dirty="0" smtClean="0"/>
              <a:t>ويتضح من هذا النص ان هناك محكمة مختصة لتسجيل العقد فضلا عن اجراءات مترتبة على عدم التسجيل </a:t>
            </a:r>
            <a:r>
              <a:rPr lang="ar-IQ" sz="2400" dirty="0" smtClean="0"/>
              <a:t>.</a:t>
            </a:r>
          </a:p>
          <a:p>
            <a:pPr marL="0" indent="0" algn="r">
              <a:buNone/>
            </a:pPr>
            <a:r>
              <a:rPr lang="ar-IQ" sz="2400" b="1" dirty="0" smtClean="0">
                <a:solidFill>
                  <a:srgbClr val="FF0000"/>
                </a:solidFill>
              </a:rPr>
              <a:t>1- المحكمة المختصة بتسجيل عقد الزواج </a:t>
            </a:r>
          </a:p>
          <a:p>
            <a:pPr marL="0" indent="0" algn="r">
              <a:buNone/>
            </a:pPr>
            <a:r>
              <a:rPr lang="ar-IQ" sz="2400" b="1" dirty="0" smtClean="0"/>
              <a:t>الجهة المختصة بتسجيل عقد الزواج هي محكمة الاحوال الشخصية بالنسبة للمسلمين ومحكمة المواد الشخصية لغير المسلمين وهاتين المحكمتين التي قصدتها المادة العاشرة بقولها ( يسجل عقد الزواج في المحكمة المختصة بدون رسم في سجل خاص ) ، وعليه لا يجوز تسجيل عقد الزواج لدى جهة اخرى .  </a:t>
            </a:r>
            <a:endParaRPr lang="en-US" sz="2400" b="1" dirty="0"/>
          </a:p>
        </p:txBody>
      </p:sp>
    </p:spTree>
    <p:extLst>
      <p:ext uri="{BB962C8B-B14F-4D97-AF65-F5344CB8AC3E}">
        <p14:creationId xmlns:p14="http://schemas.microsoft.com/office/powerpoint/2010/main" val="72829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cs typeface="+mn-cs"/>
              </a:rPr>
              <a:t>الجهة المختصة بتسجيل عقود الزواج خارج العراق</a:t>
            </a:r>
            <a:endParaRPr lang="en-US" sz="3200" b="1" dirty="0">
              <a:cs typeface="+mn-cs"/>
            </a:endParaRPr>
          </a:p>
        </p:txBody>
      </p:sp>
      <p:sp>
        <p:nvSpPr>
          <p:cNvPr id="3" name="عنصر نائب للمحتوى 2"/>
          <p:cNvSpPr>
            <a:spLocks noGrp="1"/>
          </p:cNvSpPr>
          <p:nvPr>
            <p:ph idx="1"/>
          </p:nvPr>
        </p:nvSpPr>
        <p:spPr/>
        <p:txBody>
          <a:bodyPr>
            <a:normAutofit/>
          </a:bodyPr>
          <a:lstStyle/>
          <a:p>
            <a:pPr marL="0" indent="0" algn="justLow">
              <a:buNone/>
            </a:pPr>
            <a:r>
              <a:rPr lang="ar-IQ" sz="2400" dirty="0" smtClean="0">
                <a:latin typeface="Arial" pitchFamily="34" charset="0"/>
                <a:cs typeface="Arial" pitchFamily="34" charset="0"/>
              </a:rPr>
              <a:t>اما عن عقود الزواج التي تتم خارج العراق للعراقيين فان الجهة المختصة بتسجيل عقودهم سواء كانوا مسلمين أو غير مسلمين هي المحاكم الشرعية أو القانونية في الدول العربية والاسلامية أو المأذون الشرعي في الدول التي لا يوجد فيها محاكم شرعية بشرط تصديقها من القنصل العراقي في البلد الذي تم تسجيل عقد الزواج فيه وتكون لهذه الوثائق حجية الوثائق التي تبرم في محاكم الاحوال الشخصية والمواد الشخصية داخل العراق والسبب في ذلك يعود الى أن قناصل حكومة العراق في الخارج مخولون سلطة التصديق على هذه الوثائق ومنها عقود الزواج بمقتضى قانون تصديق التوقيع على المستندات العراقية والاجنبية رقم 55 لسنة 1970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426935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3200" b="1" dirty="0" smtClean="0"/>
              <a:t/>
            </a:r>
            <a:br>
              <a:rPr lang="ar-IQ" sz="3200" b="1" dirty="0" smtClean="0"/>
            </a:br>
            <a:r>
              <a:rPr lang="ar-IQ" sz="3200" b="1" dirty="0" smtClean="0"/>
              <a:t>ثانيا : شروط تسجيل عقد الزواج </a:t>
            </a:r>
            <a:br>
              <a:rPr lang="ar-IQ" sz="3200" b="1" dirty="0" smtClean="0"/>
            </a:br>
            <a:endParaRPr lang="en-US" sz="3200" b="1" dirty="0"/>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لقد تناول المادة العاشرة في فقرتها الثلاث من قانون الاحوال الشخصية العراقي شروط تسجيل عقد الزواج وهذه الشروط تتمثل بالاتي :-</a:t>
            </a:r>
          </a:p>
          <a:p>
            <a:pPr marL="0" indent="0" algn="r">
              <a:buNone/>
            </a:pPr>
            <a:r>
              <a:rPr lang="ar-IQ" sz="2400" b="1" dirty="0" smtClean="0">
                <a:solidFill>
                  <a:srgbClr val="FF0000"/>
                </a:solidFill>
                <a:latin typeface="Arial" pitchFamily="34" charset="0"/>
                <a:cs typeface="Arial" pitchFamily="34" charset="0"/>
              </a:rPr>
              <a:t>1- تقديم بيان بلا طابع يتضمن هوية العاقدين </a:t>
            </a:r>
            <a:r>
              <a:rPr lang="ar-IQ" sz="2400" b="1" dirty="0" smtClean="0">
                <a:latin typeface="Arial" pitchFamily="34" charset="0"/>
                <a:cs typeface="Arial" pitchFamily="34" charset="0"/>
              </a:rPr>
              <a:t>وعمرهما ومقدار المهر وعدم وجود مانع شرعي من الزواج على ان يوقع هذا البيان من العاقدين ويوثق من قبل مختار المنطقة أو القرية أو شخصين معتبرين من سكانها وهناك استمارة مطبوعة ومعدة لهذا العرض يطلق عليها ( نموذج استمارة طلب عقد الزواج ) يستطيع الشخص الحصول عليها عند مراجعة محكمة الاحوال الشخصية تتضمن معلومات عن الخاطب والمخطوبة كالاسم الثلاثي والمهنة والعمر والديانة والحالة الزوجية والجنسية وعنوان السكن ومقدار المهر المعجل والمؤجل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37891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3200" b="1" dirty="0" smtClean="0">
                <a:latin typeface="Arial" pitchFamily="34" charset="0"/>
                <a:cs typeface="Arial" pitchFamily="34" charset="0"/>
              </a:rPr>
              <a:t/>
            </a:r>
            <a:br>
              <a:rPr lang="ar-IQ" sz="3200" b="1" dirty="0" smtClean="0">
                <a:latin typeface="Arial" pitchFamily="34" charset="0"/>
                <a:cs typeface="Arial" pitchFamily="34" charset="0"/>
              </a:rPr>
            </a:br>
            <a:r>
              <a:rPr lang="ar-IQ" sz="3200" b="1" dirty="0" smtClean="0">
                <a:latin typeface="Arial" pitchFamily="34" charset="0"/>
                <a:cs typeface="Arial" pitchFamily="34" charset="0"/>
              </a:rPr>
              <a:t>ثانيا : شروط تسجيل عقد الزواج </a:t>
            </a:r>
            <a:br>
              <a:rPr lang="ar-IQ" sz="3200" b="1" dirty="0" smtClean="0">
                <a:latin typeface="Arial" pitchFamily="34" charset="0"/>
                <a:cs typeface="Arial" pitchFamily="34" charset="0"/>
              </a:rPr>
            </a:b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2- يرفق بالبيان تقرير طبي يؤيد سلامة الزوجين من الامراض السارية والموانع الصحية وبالوثائق الاخرى التي يشترطها القانون .                                                          </a:t>
            </a:r>
          </a:p>
          <a:p>
            <a:pPr marL="0" indent="0" algn="r">
              <a:buNone/>
            </a:pPr>
            <a:r>
              <a:rPr lang="ar-IQ" sz="2400" b="1" dirty="0" smtClean="0">
                <a:latin typeface="Arial" pitchFamily="34" charset="0"/>
                <a:cs typeface="Arial" pitchFamily="34" charset="0"/>
              </a:rPr>
              <a:t>3- يدون ما تضمنه البيان في السجل ويوقع بإمضاء العاقدين أو بصمة ابهامهما بحضور القاضي ويوثق من قبله وتعطي للزوجين حجة زواج</a:t>
            </a:r>
          </a:p>
          <a:p>
            <a:pPr marL="0" indent="0" algn="r">
              <a:buNone/>
            </a:pPr>
            <a:r>
              <a:rPr lang="ar-IQ"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308457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ثالثا : قوة وثيقة الزواج في التنفيذ </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قوة وثيقة الزواج في التنفيذ قاصرة على المهر فقط فلا تمتد للحقوق الاخرى اذ بإمكان الزوجة في الحالات التي يحيز لها القانون المطالبة بمهرها ان تطلب تنفيذها في دائرة التنفيذ مباشرة سواء كان ذلك في مواجهة الزوج أو في مواجهة ورثته بعد وفاته دون حاجة لإقامة دعوى للمطالبة بالمهر ،كما ليس لدوائر التنفيذ حق الامتناع عن التنفيذ وهذا ما صرحت به العبارة الثانية من الفقرة الرابعة من المادة العاشرة من قانون الاحوال الشخصية بقولها (.. تكون قابلة للتنفيذ ) أي وثيقة الزواج</a:t>
            </a:r>
            <a:r>
              <a:rPr lang="ar-IQ" sz="2400" dirty="0" smtClean="0">
                <a:latin typeface="Arial" pitchFamily="34" charset="0"/>
                <a:cs typeface="Arial" pitchFamily="34" charset="0"/>
              </a:rPr>
              <a:t>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543757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cs typeface="+mn-cs"/>
              </a:rPr>
              <a:t>رابعا : اجراءات تصديق الزواج خارج المحكمة</a:t>
            </a:r>
            <a:endParaRPr lang="en-US" sz="3200" b="1" dirty="0">
              <a:cs typeface="+mn-cs"/>
            </a:endParaRPr>
          </a:p>
        </p:txBody>
      </p:sp>
      <p:sp>
        <p:nvSpPr>
          <p:cNvPr id="3" name="عنصر نائب للمحتوى 2"/>
          <p:cNvSpPr>
            <a:spLocks noGrp="1"/>
          </p:cNvSpPr>
          <p:nvPr>
            <p:ph idx="1"/>
          </p:nvPr>
        </p:nvSpPr>
        <p:spPr/>
        <p:txBody>
          <a:bodyPr>
            <a:normAutofit/>
          </a:bodyPr>
          <a:lstStyle/>
          <a:p>
            <a:pPr marL="0" indent="0" algn="r">
              <a:buNone/>
            </a:pPr>
            <a:r>
              <a:rPr lang="ar-IQ" sz="2400" dirty="0" smtClean="0">
                <a:latin typeface="Arial" pitchFamily="34" charset="0"/>
                <a:cs typeface="Arial" pitchFamily="34" charset="0"/>
              </a:rPr>
              <a:t>اذا عقد الزواج خارج المحكمة فهناك اجراءات لتصديقه اما بإصدار حجة تصديق الزواج الخارجي او اقامة دعوى لتصديق الزواج الواقع خارج المحكمة اذا كان الزوجان على قيد الحياة ، اما اذا كان احد الزوجين قاصرا فتقام من قبل الولي الجبري واذا كان احد الزوجين ميتا فتقام الدعوى على احد الورثة البالغين بعد ابراز القسام الشرعي المتضمن وفاة الزوج </a:t>
            </a:r>
          </a:p>
          <a:p>
            <a:pPr marL="0" indent="0" algn="r">
              <a:buNone/>
            </a:pPr>
            <a:r>
              <a:rPr lang="ar-IQ" sz="2400" b="1" dirty="0" smtClean="0">
                <a:solidFill>
                  <a:srgbClr val="7030A0"/>
                </a:solidFill>
                <a:latin typeface="Arial" pitchFamily="34" charset="0"/>
                <a:cs typeface="Arial" pitchFamily="34" charset="0"/>
              </a:rPr>
              <a:t>اما اذا كان كلا الزوجين متوفين فتقام الدعوى من أحد ورثة الزوج على احد ورثة الزوجة ويتم خلال جلسة المرافعة ابراز ما يثبت الزواج ورقة المأذون الشرعي او البينة الشخصية او اقرار الزوجين ثم تصدر المحكمة حكما بتصديق الزواج ويعتبر بمثابة عقد الزواج ويثبت فيه معجل المهر ومؤجله والحالة الزوجية للطرفين ويتم تسجيله في دائرة الاحوال المدنية</a:t>
            </a:r>
            <a:r>
              <a:rPr lang="ar-IQ"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434204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cs typeface="+mn-cs"/>
              </a:rPr>
              <a:t>الجزاء القانوني لتسجيل عقد الزواج خارج المحكمة </a:t>
            </a:r>
            <a:endParaRPr lang="en-US" sz="3200" b="1" dirty="0">
              <a:cs typeface="+mn-cs"/>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وضع المشرع العراقي جزاء قانوني على من يخالف الشروط القانونية الواردة في المادة العاشرة وهذه العقوبة نصت عليه المادة (10/فقرة 5) والتي تتمثل بالحبس مدة لا تقل عن ستة اشهر ولا تزيد على سنه أو بغرامة .. كل رجل عقد زواجه خارج المحكمة وهذا العقوبة تشمل المخالف اذا كان قد عقد زواجه للمرة الأولى .</a:t>
            </a:r>
            <a:endParaRPr lang="ar-IQ" sz="2400" b="1" dirty="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إما اذا كان الشخص قد تزوج للمرة الثانية دون استحصال أذن من المحكمة  بالزواج فنجد أن المشرع العراقي قد شدد العقوبة </a:t>
            </a:r>
            <a:r>
              <a:rPr lang="ar-IQ" sz="2400" b="1" dirty="0">
                <a:latin typeface="Arial" pitchFamily="34" charset="0"/>
                <a:cs typeface="Arial" pitchFamily="34" charset="0"/>
              </a:rPr>
              <a:t>فأصبحت </a:t>
            </a:r>
            <a:r>
              <a:rPr lang="ar-IQ" sz="2400" b="1" dirty="0" smtClean="0">
                <a:latin typeface="Arial" pitchFamily="34" charset="0"/>
                <a:cs typeface="Arial" pitchFamily="34" charset="0"/>
              </a:rPr>
              <a:t>العقوبة الحبس </a:t>
            </a:r>
            <a:r>
              <a:rPr lang="ar-IQ" sz="2400" b="1" dirty="0">
                <a:latin typeface="Arial" pitchFamily="34" charset="0"/>
                <a:cs typeface="Arial" pitchFamily="34" charset="0"/>
              </a:rPr>
              <a:t>مدة لا تقل عن ثلاث سنوات ولا تزيد عن خمس سنوات إذا عقد </a:t>
            </a:r>
            <a:r>
              <a:rPr lang="ar-IQ" sz="2400" b="1" dirty="0" smtClean="0">
                <a:latin typeface="Arial" pitchFamily="34" charset="0"/>
                <a:cs typeface="Arial" pitchFamily="34" charset="0"/>
              </a:rPr>
              <a:t>خارج المحكمة زواجا آخر مع قيام الزوجية   </a:t>
            </a:r>
          </a:p>
          <a:p>
            <a:pPr marL="0" indent="0" algn="r">
              <a:buNone/>
            </a:pPr>
            <a:r>
              <a:rPr lang="ar-IQ" sz="2400" b="1" dirty="0" smtClean="0">
                <a:latin typeface="Arial" pitchFamily="34" charset="0"/>
                <a:cs typeface="Arial" pitchFamily="34" charset="0"/>
              </a:rPr>
              <a:t>العقود المبرمة خارج المحكمة صحيحة من الناحية الشرعية اذا ما استوفيت شروطها ولكن من ناحية قانونية يتعرض المخالف للعقوبة المنصوص عليها في المادة (5/10) مع بقاء العقد صحيحا   </a:t>
            </a:r>
            <a:r>
              <a:rPr lang="ar-IQ" sz="2400" b="1" dirty="0" smtClean="0">
                <a:solidFill>
                  <a:srgbClr val="FF0000"/>
                </a:solidFill>
                <a:latin typeface="Arial" pitchFamily="34" charset="0"/>
                <a:cs typeface="Arial" pitchFamily="34" charset="0"/>
              </a:rPr>
              <a:t> </a:t>
            </a:r>
            <a:endParaRPr lang="en-US" sz="2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205260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خامسا : اثبات عقد الزواج</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يتم اثبات عقد الزواج بالطرق الاتية :</a:t>
            </a:r>
          </a:p>
          <a:p>
            <a:pPr marL="0" indent="0" algn="r">
              <a:buNone/>
            </a:pPr>
            <a:endParaRPr lang="ar-IQ" sz="2400" b="1"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الطريقة الاولى : الاثبات بوثيقة عقد الزواج</a:t>
            </a:r>
          </a:p>
          <a:p>
            <a:pPr marL="0" indent="0" algn="r">
              <a:buNone/>
            </a:pPr>
            <a:r>
              <a:rPr lang="ar-IQ" sz="2400" b="1" dirty="0" smtClean="0">
                <a:latin typeface="Arial" pitchFamily="34" charset="0"/>
                <a:cs typeface="Arial" pitchFamily="34" charset="0"/>
              </a:rPr>
              <a:t>ان عقد الزواج هو وثيقة رسمية ولها حجيتها في الاثبات سواء كان على طرفيه او على الغير فان عقود الزواج الصادرة في المحاكم المختصة وفق الاجراءات المنصوص عليها في المادة (10) من قانون الاحوال الشخصية العراقي يعتبر دليلا قانونا لأثبات الزواج ولا يمكن انكارها الا عن طريق الطعن </a:t>
            </a:r>
            <a:r>
              <a:rPr lang="ar-IQ" sz="2400" b="1" dirty="0" smtClean="0">
                <a:latin typeface="Arial" pitchFamily="34" charset="0"/>
                <a:cs typeface="Arial" pitchFamily="34" charset="0"/>
              </a:rPr>
              <a:t>بها</a:t>
            </a:r>
            <a:r>
              <a:rPr lang="ar-IQ" sz="2400" b="1" dirty="0" smtClean="0">
                <a:latin typeface="Arial" pitchFamily="34" charset="0"/>
                <a:cs typeface="Arial" pitchFamily="34" charset="0"/>
              </a:rPr>
              <a:t> </a:t>
            </a:r>
            <a:r>
              <a:rPr lang="ar-IQ" sz="2400" b="1" dirty="0" smtClean="0">
                <a:latin typeface="Arial" pitchFamily="34" charset="0"/>
                <a:cs typeface="Arial" pitchFamily="34" charset="0"/>
              </a:rPr>
              <a:t>بالتزوير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428310105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1059</Words>
  <Application>Microsoft Office PowerPoint</Application>
  <PresentationFormat>عرض على الشاشة (3:4)‏</PresentationFormat>
  <Paragraphs>48</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نسق Office</vt:lpstr>
      <vt:lpstr>الشروط القانونية وطرق أثبات عقد الزواج</vt:lpstr>
      <vt:lpstr> أولا :- اجراءات تسجيل عقد الزواج </vt:lpstr>
      <vt:lpstr>الجهة المختصة بتسجيل عقود الزواج خارج العراق</vt:lpstr>
      <vt:lpstr> ثانيا : شروط تسجيل عقد الزواج  </vt:lpstr>
      <vt:lpstr> ثانيا : شروط تسجيل عقد الزواج  </vt:lpstr>
      <vt:lpstr>ثالثا : قوة وثيقة الزواج في التنفيذ </vt:lpstr>
      <vt:lpstr>رابعا : اجراءات تصديق الزواج خارج المحكمة</vt:lpstr>
      <vt:lpstr>الجزاء القانوني لتسجيل عقد الزواج خارج المحكمة </vt:lpstr>
      <vt:lpstr>خامسا : اثبات عقد الزواج</vt:lpstr>
      <vt:lpstr>خامسا : اثبات عقد الزواج</vt:lpstr>
      <vt:lpstr>خامسا : اثبات عقد الزواج</vt:lpstr>
      <vt:lpstr>خامسا : اثبات عقد الزواج</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الشروط القانونية وطرق أثبات عقد الزواج</dc:title>
  <dc:creator>Maher</dc:creator>
  <cp:lastModifiedBy>Maher</cp:lastModifiedBy>
  <cp:revision>16</cp:revision>
  <dcterms:created xsi:type="dcterms:W3CDTF">2024-10-27T12:20:46Z</dcterms:created>
  <dcterms:modified xsi:type="dcterms:W3CDTF">2024-10-27T16:59:05Z</dcterms:modified>
</cp:coreProperties>
</file>