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356353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165023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377710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106317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44323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14F340B-FE78-444F-B8FA-39ED23DC161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170383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14F340B-FE78-444F-B8FA-39ED23DC161C}" type="datetimeFigureOut">
              <a:rPr lang="en-US" smtClean="0"/>
              <a:t>4/20/2024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2751254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14F340B-FE78-444F-B8FA-39ED23DC161C}" type="datetimeFigureOut">
              <a:rPr lang="en-US" smtClean="0"/>
              <a:t>4/20/2024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2622176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4F340B-FE78-444F-B8FA-39ED23DC161C}" type="datetimeFigureOut">
              <a:rPr lang="en-US" smtClean="0"/>
              <a:t>4/20/2024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163331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4F340B-FE78-444F-B8FA-39ED23DC161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3436778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4F340B-FE78-444F-B8FA-39ED23DC161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41FE3A-F559-4D6F-B10B-6A4A30F2350C}" type="slidenum">
              <a:rPr lang="en-US" smtClean="0"/>
              <a:t>‹#›</a:t>
            </a:fld>
            <a:endParaRPr lang="en-US"/>
          </a:p>
        </p:txBody>
      </p:sp>
    </p:spTree>
    <p:extLst>
      <p:ext uri="{BB962C8B-B14F-4D97-AF65-F5344CB8AC3E}">
        <p14:creationId xmlns:p14="http://schemas.microsoft.com/office/powerpoint/2010/main" val="266838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F340B-FE78-444F-B8FA-39ED23DC161C}" type="datetimeFigureOut">
              <a:rPr lang="en-US" smtClean="0"/>
              <a:t>4/20/2024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1FE3A-F559-4D6F-B10B-6A4A30F2350C}" type="slidenum">
              <a:rPr lang="en-US" smtClean="0"/>
              <a:t>‹#›</a:t>
            </a:fld>
            <a:endParaRPr lang="en-US"/>
          </a:p>
        </p:txBody>
      </p:sp>
    </p:spTree>
    <p:extLst>
      <p:ext uri="{BB962C8B-B14F-4D97-AF65-F5344CB8AC3E}">
        <p14:creationId xmlns:p14="http://schemas.microsoft.com/office/powerpoint/2010/main" val="3610634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1600" b="1" dirty="0" smtClean="0"/>
              <a:t>الشروط المقترنة بعقد الزواج والمحرمات من النساء وزواج الكتابيات </a:t>
            </a:r>
            <a:endParaRPr lang="en-US" sz="1600" b="1" dirty="0"/>
          </a:p>
        </p:txBody>
      </p:sp>
      <p:sp>
        <p:nvSpPr>
          <p:cNvPr id="3" name="عنوان فرعي 2"/>
          <p:cNvSpPr>
            <a:spLocks noGrp="1"/>
          </p:cNvSpPr>
          <p:nvPr>
            <p:ph type="subTitle" idx="1"/>
          </p:nvPr>
        </p:nvSpPr>
        <p:spPr/>
        <p:txBody>
          <a:bodyPr/>
          <a:lstStyle/>
          <a:p>
            <a:r>
              <a:rPr lang="ar-IQ" sz="1600" b="1" dirty="0" err="1" smtClean="0"/>
              <a:t>م.د</a:t>
            </a:r>
            <a:r>
              <a:rPr lang="ar-IQ" sz="1600" b="1" dirty="0" smtClean="0"/>
              <a:t>  بان بدر حسن</a:t>
            </a:r>
          </a:p>
          <a:p>
            <a:r>
              <a:rPr lang="ar-IQ" sz="1600" b="1" dirty="0" smtClean="0"/>
              <a:t>المحاضرة السابعة  </a:t>
            </a:r>
            <a:endParaRPr lang="en-US" sz="1600" b="1" dirty="0"/>
          </a:p>
        </p:txBody>
      </p:sp>
    </p:spTree>
    <p:extLst>
      <p:ext uri="{BB962C8B-B14F-4D97-AF65-F5344CB8AC3E}">
        <p14:creationId xmlns:p14="http://schemas.microsoft.com/office/powerpoint/2010/main" val="2684026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ثالثا : المحرمات بسب الرضاع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000" b="1" dirty="0" smtClean="0"/>
              <a:t>نصت المادة (16) من قانون الاحوال الشخصية العراقي على المحرمات بسبب الرضاع وجعلت الرضاع سببا من اسباب التحريم فنصت على انه ( كل ما تحرم بالقرابة والمصاهرة تحرم بالرضاع الا من استثني شرعا ) </a:t>
            </a:r>
          </a:p>
          <a:p>
            <a:pPr marL="0" indent="0" algn="r">
              <a:buNone/>
            </a:pPr>
            <a:endParaRPr lang="ar-IQ" sz="2000" b="1" dirty="0"/>
          </a:p>
          <a:p>
            <a:pPr marL="0" indent="0" algn="r">
              <a:buNone/>
            </a:pPr>
            <a:r>
              <a:rPr lang="ar-IQ" sz="2000" b="1" dirty="0" smtClean="0"/>
              <a:t>شروط التحريم بالرضاع </a:t>
            </a:r>
          </a:p>
          <a:p>
            <a:pPr marL="0" indent="0" algn="r">
              <a:buNone/>
            </a:pPr>
            <a:r>
              <a:rPr lang="ar-IQ" sz="2000" b="1" dirty="0" smtClean="0"/>
              <a:t>ان التحريم بسبب الرضاع لا يتحقق الا بتوافر الشروط الاتية :- </a:t>
            </a:r>
          </a:p>
          <a:p>
            <a:pPr marL="0" indent="0" algn="r">
              <a:buNone/>
            </a:pPr>
            <a:r>
              <a:rPr lang="ar-IQ" sz="2000" b="1" dirty="0" smtClean="0"/>
              <a:t>1- من حيث السن : يجب ان يكون الرضاع خلال سنتين من وقت الولادة استنادا لقوله تعالى (وفصاله في عامين) وقوله تعالى (والوالدات يرضعن اولادهن حولين كاملين لمن اراد ان يتم الرضاع ) ، </a:t>
            </a:r>
            <a:r>
              <a:rPr lang="ar-IQ" sz="2000" b="1" dirty="0" smtClean="0"/>
              <a:t>فاذا حدث </a:t>
            </a:r>
            <a:r>
              <a:rPr lang="ar-IQ" sz="2000" b="1" dirty="0" smtClean="0"/>
              <a:t>الرضاع بعد هذه السن فلا ينشر الحرمة</a:t>
            </a:r>
            <a:r>
              <a:rPr lang="ar-IQ" sz="2400" b="1" dirty="0" smtClean="0"/>
              <a:t> .</a:t>
            </a:r>
          </a:p>
        </p:txBody>
      </p:sp>
    </p:spTree>
    <p:extLst>
      <p:ext uri="{BB962C8B-B14F-4D97-AF65-F5344CB8AC3E}">
        <p14:creationId xmlns:p14="http://schemas.microsoft.com/office/powerpoint/2010/main" val="2095906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شروط التحريم بسبب الرضاع </a:t>
            </a:r>
            <a:endParaRPr lang="en-US" sz="2400" b="1" dirty="0"/>
          </a:p>
        </p:txBody>
      </p:sp>
      <p:sp>
        <p:nvSpPr>
          <p:cNvPr id="3" name="عنصر نائب للمحتوى 2"/>
          <p:cNvSpPr>
            <a:spLocks noGrp="1"/>
          </p:cNvSpPr>
          <p:nvPr>
            <p:ph idx="1"/>
          </p:nvPr>
        </p:nvSpPr>
        <p:spPr>
          <a:xfrm>
            <a:off x="533400" y="1676400"/>
            <a:ext cx="8229600" cy="4525963"/>
          </a:xfrm>
        </p:spPr>
        <p:txBody>
          <a:bodyPr>
            <a:normAutofit/>
          </a:bodyPr>
          <a:lstStyle/>
          <a:p>
            <a:pPr marL="0" indent="0" algn="r">
              <a:buNone/>
            </a:pPr>
            <a:endParaRPr lang="ar-IQ" sz="2400" dirty="0" smtClean="0"/>
          </a:p>
          <a:p>
            <a:pPr marL="0" indent="0" algn="r">
              <a:buNone/>
            </a:pPr>
            <a:r>
              <a:rPr lang="ar-IQ" sz="2000" b="1" dirty="0" smtClean="0"/>
              <a:t>2- من حيث الوسيلة : ان يكون الرضاع بطريق مص الطفل اللبن من ثدي المرأة واضاف الحنفية شرط اخر وهو وجوب ايصال اللبن الى جوف الطفل عن طريق الانف او الفم او باي وسيلة كانت .</a:t>
            </a:r>
          </a:p>
          <a:p>
            <a:pPr marL="0" indent="0" algn="r">
              <a:buNone/>
            </a:pPr>
            <a:endParaRPr lang="ar-IQ" sz="2000" b="1" dirty="0"/>
          </a:p>
          <a:p>
            <a:pPr marL="0" indent="0" algn="r">
              <a:buNone/>
            </a:pPr>
            <a:r>
              <a:rPr lang="ar-IQ" sz="2000" b="1" dirty="0" smtClean="0"/>
              <a:t>3- من حيث عدد الرضعات : اختلف الفقه حول عدد الرضعات المحرمات الى عدة اراء :</a:t>
            </a:r>
          </a:p>
          <a:p>
            <a:pPr marL="0" indent="0" algn="r">
              <a:buNone/>
            </a:pPr>
            <a:r>
              <a:rPr lang="ar-IQ" sz="2000" b="1" dirty="0" smtClean="0"/>
              <a:t> أ- ذهب الشافعية والحنابلة الى ان العدد المحرم من الرضعات هي خمس رضعات متفرقات مشبعات</a:t>
            </a:r>
          </a:p>
          <a:p>
            <a:pPr marL="0" indent="0" algn="r">
              <a:buNone/>
            </a:pPr>
            <a:r>
              <a:rPr lang="ar-IQ" sz="2000" b="1" dirty="0" smtClean="0"/>
              <a:t>ب- ذهب الجعفرية الى ان العدد المحرم هي خمس عشر رضعة او ارضاع يوم وليلة . </a:t>
            </a:r>
            <a:endParaRPr lang="en-US" sz="2000" b="1" dirty="0"/>
          </a:p>
        </p:txBody>
      </p:sp>
    </p:spTree>
    <p:extLst>
      <p:ext uri="{BB962C8B-B14F-4D97-AF65-F5344CB8AC3E}">
        <p14:creationId xmlns:p14="http://schemas.microsoft.com/office/powerpoint/2010/main" val="3772745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شروط التحريم بسبب الرضاع </a:t>
            </a:r>
            <a:endParaRPr lang="en-US" sz="2400" b="1" dirty="0"/>
          </a:p>
        </p:txBody>
      </p:sp>
      <p:sp>
        <p:nvSpPr>
          <p:cNvPr id="3" name="عنصر نائب للمحتوى 2"/>
          <p:cNvSpPr>
            <a:spLocks noGrp="1"/>
          </p:cNvSpPr>
          <p:nvPr>
            <p:ph idx="1"/>
          </p:nvPr>
        </p:nvSpPr>
        <p:spPr>
          <a:xfrm>
            <a:off x="481913" y="1600200"/>
            <a:ext cx="8229600" cy="4525963"/>
          </a:xfrm>
        </p:spPr>
        <p:txBody>
          <a:bodyPr>
            <a:normAutofit/>
          </a:bodyPr>
          <a:lstStyle/>
          <a:p>
            <a:pPr marL="0" indent="0" algn="r">
              <a:buNone/>
            </a:pPr>
            <a:r>
              <a:rPr lang="ar-IQ" sz="2000" b="1" dirty="0" smtClean="0"/>
              <a:t>ج- ذهب الحنفية والمالكية الى ان قليل الرضاع او كثيره سواء من حيث نشر الحرمة </a:t>
            </a:r>
          </a:p>
          <a:p>
            <a:pPr marL="0" indent="0" algn="r">
              <a:buNone/>
            </a:pPr>
            <a:endParaRPr lang="ar-IQ" sz="2000" dirty="0"/>
          </a:p>
          <a:p>
            <a:pPr marL="0" indent="0" algn="r">
              <a:buNone/>
            </a:pPr>
            <a:r>
              <a:rPr lang="ar-IQ" sz="2000" b="1" dirty="0" smtClean="0"/>
              <a:t>اما عن موقف قانون الاحوال الشخصية العراقي فلم يتعرض الى احكام هذه المسالة وانما ترك الامر لاجتهاد القضاء وحسب سلطته التقديرية .</a:t>
            </a:r>
          </a:p>
          <a:p>
            <a:pPr marL="0" indent="0" algn="r">
              <a:buNone/>
            </a:pPr>
            <a:endParaRPr lang="ar-IQ" sz="2000" b="1" dirty="0"/>
          </a:p>
          <a:p>
            <a:pPr marL="0" indent="0" algn="r">
              <a:buNone/>
            </a:pPr>
            <a:r>
              <a:rPr lang="ar-IQ" sz="2000" b="1" dirty="0" smtClean="0"/>
              <a:t>الاستثناء من التحريم بالرضاع </a:t>
            </a:r>
          </a:p>
          <a:p>
            <a:pPr marL="0" indent="0" algn="r">
              <a:buNone/>
            </a:pPr>
            <a:r>
              <a:rPr lang="ar-IQ" sz="2000" dirty="0" smtClean="0"/>
              <a:t>1</a:t>
            </a:r>
            <a:r>
              <a:rPr lang="ar-IQ" sz="2000" b="1" dirty="0" smtClean="0"/>
              <a:t>- ام الاخ من الرضاع </a:t>
            </a:r>
          </a:p>
          <a:p>
            <a:pPr marL="0" indent="0" algn="r">
              <a:buNone/>
            </a:pPr>
            <a:r>
              <a:rPr lang="ar-IQ" sz="2000" b="1" dirty="0" smtClean="0"/>
              <a:t>2- اخت الاخ من الرضاع </a:t>
            </a:r>
          </a:p>
          <a:p>
            <a:pPr marL="0" indent="0" algn="r">
              <a:buNone/>
            </a:pPr>
            <a:r>
              <a:rPr lang="ar-IQ" sz="2000" b="1" dirty="0" smtClean="0"/>
              <a:t>3- اخت الابن من الرضاع</a:t>
            </a:r>
            <a:r>
              <a:rPr lang="ar-IQ" sz="2400" b="1" dirty="0" smtClean="0"/>
              <a:t> </a:t>
            </a:r>
            <a:endParaRPr lang="en-US" sz="2400" b="1" dirty="0"/>
          </a:p>
        </p:txBody>
      </p:sp>
    </p:spTree>
    <p:extLst>
      <p:ext uri="{BB962C8B-B14F-4D97-AF65-F5344CB8AC3E}">
        <p14:creationId xmlns:p14="http://schemas.microsoft.com/office/powerpoint/2010/main" val="2893778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ثانيا :- المحرمات تحريم موقت او على التاقيت :وهو التحريم الناشئ عن سبب قابل للزوال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000" b="1" dirty="0" smtClean="0"/>
              <a:t>المحرمات على التاقيت يشمل الاصناف الاتية :- </a:t>
            </a:r>
          </a:p>
          <a:p>
            <a:pPr marL="0" indent="0" algn="r">
              <a:buNone/>
            </a:pPr>
            <a:r>
              <a:rPr lang="ar-IQ" sz="2000" b="1" dirty="0" smtClean="0"/>
              <a:t>1- المشغولة بحق الغير :- وتشمل المرأة المتزوجة والمرأة المعتدة فالمرأة المتزوجة لا يجوز الزواج بها مادامت الزوجية قائمة لقوله تعالى (والمحصنات من النساء )  ويقصد بالمحصنات  ذوات الازواج .والمرأة المعتدة من طلاق او وفاة لا يحل لاح الازواج الزواج بها ما دامت لا تزال في العدة .</a:t>
            </a:r>
          </a:p>
          <a:p>
            <a:pPr marL="0" indent="0" algn="r">
              <a:buNone/>
            </a:pPr>
            <a:r>
              <a:rPr lang="ar-IQ" sz="2000" b="1" dirty="0" smtClean="0"/>
              <a:t>2- المطلقة ثلاثا : اذا طلق الزوج زوجته الطلقة الثالثة حرمت عليه ولا يجوز مراجعتها الا بعقد جديد ومهر جديد </a:t>
            </a:r>
          </a:p>
          <a:p>
            <a:pPr marL="0" indent="0" algn="r">
              <a:buNone/>
            </a:pPr>
            <a:r>
              <a:rPr lang="ar-IQ" sz="2000" b="1" dirty="0" smtClean="0"/>
              <a:t>3- الجمع بين المحارم : كالجمع بين الاختين او الجمه بين البنت وخالتها او عمتها </a:t>
            </a:r>
          </a:p>
          <a:p>
            <a:pPr marL="0" indent="0" algn="r">
              <a:buNone/>
            </a:pPr>
            <a:r>
              <a:rPr lang="ar-IQ" sz="2000" b="1" dirty="0" smtClean="0"/>
              <a:t>4- المرأة الخامسة : اذا كان الزوج متزوج بأربع زوجات فلا يجوز له الزواج بخامسة طالما كانت الزوجات الاربعة في عصمته فاذا ماتت احداهن او طلقت فيجوز الزواج باخري</a:t>
            </a:r>
          </a:p>
          <a:p>
            <a:pPr marL="0" indent="0" algn="r">
              <a:buNone/>
            </a:pPr>
            <a:r>
              <a:rPr lang="ar-IQ" sz="2000" b="1" dirty="0" smtClean="0"/>
              <a:t>5- عديمة الدين السماوي :  لا يجوز الزواج من الاديان غير السماوية فأجاز القانون والشريعة </a:t>
            </a:r>
            <a:r>
              <a:rPr lang="ar-IQ" sz="2400" b="1" dirty="0" smtClean="0"/>
              <a:t>زواج المسلم من كتابية </a:t>
            </a:r>
          </a:p>
        </p:txBody>
      </p:sp>
    </p:spTree>
    <p:extLst>
      <p:ext uri="{BB962C8B-B14F-4D97-AF65-F5344CB8AC3E}">
        <p14:creationId xmlns:p14="http://schemas.microsoft.com/office/powerpoint/2010/main" val="2645233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زواج الكتابيات </a:t>
            </a:r>
            <a:endParaRPr lang="en-US" sz="2400" b="1" dirty="0"/>
          </a:p>
        </p:txBody>
      </p:sp>
      <p:sp>
        <p:nvSpPr>
          <p:cNvPr id="3" name="عنصر نائب للمحتوى 2"/>
          <p:cNvSpPr>
            <a:spLocks noGrp="1"/>
          </p:cNvSpPr>
          <p:nvPr>
            <p:ph idx="1"/>
          </p:nvPr>
        </p:nvSpPr>
        <p:spPr/>
        <p:txBody>
          <a:bodyPr>
            <a:normAutofit/>
          </a:bodyPr>
          <a:lstStyle/>
          <a:p>
            <a:pPr marL="0" indent="0" algn="r" rtl="1">
              <a:buNone/>
            </a:pPr>
            <a:r>
              <a:rPr lang="ar-IQ" sz="2400" dirty="0" smtClean="0"/>
              <a:t>  </a:t>
            </a:r>
            <a:r>
              <a:rPr lang="ar-IQ" sz="2000" b="1" dirty="0" smtClean="0"/>
              <a:t>لقد عالج قانون الاحوال الشخصية العراقي زواج الكتابيات في المادة (17) والتي تنص على </a:t>
            </a:r>
            <a:r>
              <a:rPr lang="ar-IQ" sz="2000" b="1" dirty="0" smtClean="0"/>
              <a:t>انه  </a:t>
            </a:r>
            <a:r>
              <a:rPr lang="ar-IQ" sz="2000" b="1" dirty="0" smtClean="0"/>
              <a:t>( يصح للمسلم ان يتزوج من كتابية ولا يصح زواج المسلمة من غير المسلم </a:t>
            </a:r>
            <a:r>
              <a:rPr lang="ar-IQ" sz="2000" b="1" dirty="0"/>
              <a:t>)</a:t>
            </a:r>
            <a:endParaRPr lang="ar-IQ" sz="2000" b="1" dirty="0"/>
          </a:p>
          <a:p>
            <a:pPr marL="0" indent="0" algn="justLow" rtl="1">
              <a:buNone/>
            </a:pPr>
            <a:r>
              <a:rPr lang="ar-IQ" sz="2000" b="1" dirty="0" smtClean="0"/>
              <a:t>اولا : زواج المسلم من كتابية : الكتابية : يقصد بها المرأة التي تؤمن بإحدى والديانتين المسيحية او اليهودية :واعتبر القانون زواج المسلم من كتابية صحيح ولم يشترط ان يكون الشهود من المسلمين بل اجاز ان يكون من الكتابين                 </a:t>
            </a:r>
          </a:p>
          <a:p>
            <a:pPr marL="0" indent="0" algn="justLow" rtl="1">
              <a:buNone/>
            </a:pPr>
            <a:r>
              <a:rPr lang="ar-IQ" sz="2000" b="1" dirty="0" smtClean="0"/>
              <a:t>          </a:t>
            </a:r>
            <a:endParaRPr lang="ar-IQ" sz="2000" b="1" dirty="0"/>
          </a:p>
          <a:p>
            <a:pPr marL="0" indent="0" algn="r" rtl="1">
              <a:buNone/>
            </a:pPr>
            <a:r>
              <a:rPr lang="ar-IQ" sz="2000" b="1" dirty="0" smtClean="0"/>
              <a:t>اثار الزواج بالكتابيات : يترتب على الزواج بالكتابيات الاثار الاتية :</a:t>
            </a:r>
          </a:p>
          <a:p>
            <a:pPr marL="0" indent="0" algn="r" rtl="1">
              <a:buNone/>
            </a:pPr>
            <a:r>
              <a:rPr lang="ar-IQ" sz="2000" b="1" dirty="0" smtClean="0"/>
              <a:t> 1- لا توارث بين الزوجين : لان اختلاف الدين مانع من موانع الارث الا ان هذا المنع لا يمنع من الوصية لها فالوصية جائزة مع اختلاف الدين بين الزوجين  </a:t>
            </a:r>
          </a:p>
          <a:p>
            <a:pPr marL="0" indent="0" algn="r" rtl="1">
              <a:buNone/>
            </a:pPr>
            <a:r>
              <a:rPr lang="ar-IQ" sz="2000" b="1" dirty="0" smtClean="0"/>
              <a:t>2- الاولاد مسلمون تبعا لديانة ابيهم .   </a:t>
            </a:r>
            <a:endParaRPr lang="en-US" sz="2000" b="1" dirty="0"/>
          </a:p>
        </p:txBody>
      </p:sp>
    </p:spTree>
    <p:extLst>
      <p:ext uri="{BB962C8B-B14F-4D97-AF65-F5344CB8AC3E}">
        <p14:creationId xmlns:p14="http://schemas.microsoft.com/office/powerpoint/2010/main" val="3827800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الاختلاف بين زواج المسلم من مسلمة والكتابية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p>
          <a:p>
            <a:pPr marL="0" indent="0" algn="r">
              <a:buNone/>
            </a:pPr>
            <a:r>
              <a:rPr lang="ar-IQ" sz="2000" dirty="0" smtClean="0"/>
              <a:t>1</a:t>
            </a:r>
            <a:r>
              <a:rPr lang="ar-IQ" sz="2000" b="1" dirty="0" smtClean="0"/>
              <a:t>- يشترط في شهود عقد الزواج المسلم من مسلمة ان يكون مسلمين ، اما شهود </a:t>
            </a:r>
          </a:p>
          <a:p>
            <a:pPr marL="0" indent="0" algn="r">
              <a:buNone/>
            </a:pPr>
            <a:r>
              <a:rPr lang="ar-IQ" sz="2000" b="1" dirty="0" smtClean="0"/>
              <a:t>زواج الكتابية فيجوز ان يكون مسلمين او كتابين .</a:t>
            </a:r>
          </a:p>
          <a:p>
            <a:pPr marL="0" indent="0" algn="r">
              <a:buNone/>
            </a:pPr>
            <a:endParaRPr lang="ar-IQ" sz="2000" b="1" dirty="0" smtClean="0"/>
          </a:p>
          <a:p>
            <a:pPr marL="0" indent="0" algn="r">
              <a:buNone/>
            </a:pPr>
            <a:r>
              <a:rPr lang="ar-IQ" sz="2000" b="1" dirty="0" smtClean="0"/>
              <a:t>2- التوارث بين الزوجين اذا كان الزوجين مسلمين اما اذا كان الزوج مسلم من كتابية فلا توارث بينهما لان اختلاف الديم مانع من موانع الارث لكن الوصية لها جائزة </a:t>
            </a:r>
            <a:endParaRPr lang="en-US" sz="2000" b="1" dirty="0"/>
          </a:p>
        </p:txBody>
      </p:sp>
    </p:spTree>
    <p:extLst>
      <p:ext uri="{BB962C8B-B14F-4D97-AF65-F5344CB8AC3E}">
        <p14:creationId xmlns:p14="http://schemas.microsoft.com/office/powerpoint/2010/main" val="1642229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زواج المسلمة من كتابي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p>
          <a:p>
            <a:pPr marL="0" indent="0" algn="r">
              <a:buNone/>
            </a:pPr>
            <a:r>
              <a:rPr lang="ar-IQ" sz="2000" dirty="0" smtClean="0"/>
              <a:t>لم يجيز الشريعة الاسلامية كذلك قانون الاحوال الشخصية العراقي زواج المسلمة من كتابي وهذا ما نصت عليه الشق الاخير من المادة (17) منه التي تنص على انه( ولا </a:t>
            </a:r>
            <a:r>
              <a:rPr lang="ar-IQ" sz="2000" dirty="0" smtClean="0"/>
              <a:t>يصح </a:t>
            </a:r>
            <a:r>
              <a:rPr lang="ar-IQ" sz="2000" dirty="0" smtClean="0"/>
              <a:t>زواج المسلمة من غير المسلم )</a:t>
            </a:r>
          </a:p>
          <a:p>
            <a:pPr marL="0" indent="0" algn="r">
              <a:buNone/>
            </a:pPr>
            <a:r>
              <a:rPr lang="ar-IQ" sz="2000" dirty="0" smtClean="0"/>
              <a:t> </a:t>
            </a:r>
          </a:p>
          <a:p>
            <a:pPr marL="0" indent="0" algn="r">
              <a:buNone/>
            </a:pPr>
            <a:r>
              <a:rPr lang="ar-IQ" sz="2000" dirty="0" smtClean="0"/>
              <a:t>ويعتبر زواج المسلمة من كتابي باطلا بطلانا مطلقا لتعلقه بالنظام العام وعلى المحكمة ابطاله حتى لو كان الزواج قد تم بين اجنبين يجيز قانون دولتهم ذلك </a:t>
            </a:r>
            <a:endParaRPr lang="en-US" sz="2000" dirty="0"/>
          </a:p>
        </p:txBody>
      </p:sp>
    </p:spTree>
    <p:extLst>
      <p:ext uri="{BB962C8B-B14F-4D97-AF65-F5344CB8AC3E}">
        <p14:creationId xmlns:p14="http://schemas.microsoft.com/office/powerpoint/2010/main" val="284820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اسلام احد الزوجين او احدهما قبل الاخر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000" b="1" dirty="0" smtClean="0"/>
              <a:t>ان قانون الاحوال الشخصية العراقي  لم يعالج هذا الموضوع بل تركه لا حكام الشريعة الاسلامية وهذا ما نصت عليه المادة (18) منه بالقول ( اسلام احد الزوجين قبل الاخر تابع لا حكام الشريعة الاسلامية في بقاء الزوجين او التفريق بين الزوجين ) </a:t>
            </a:r>
          </a:p>
          <a:p>
            <a:pPr marL="0" indent="0" algn="r">
              <a:buNone/>
            </a:pPr>
            <a:r>
              <a:rPr lang="ar-IQ" sz="2000" b="1" dirty="0" smtClean="0"/>
              <a:t>وبالرجوع الى احكام </a:t>
            </a:r>
            <a:r>
              <a:rPr lang="ar-IQ" sz="2000" b="1" dirty="0" smtClean="0"/>
              <a:t>الشريعة </a:t>
            </a:r>
            <a:r>
              <a:rPr lang="ar-IQ" sz="2000" b="1" dirty="0" smtClean="0"/>
              <a:t>الاسلامية نجد الاحكام الاتية :-</a:t>
            </a:r>
          </a:p>
          <a:p>
            <a:pPr marL="0" indent="0" algn="r">
              <a:buNone/>
            </a:pPr>
            <a:r>
              <a:rPr lang="ar-IQ" sz="2000" b="1" dirty="0" smtClean="0"/>
              <a:t>1- اسلام الزوجين معا : اذا اسلم الزوجين معا فالزواج صحيح ما لم تكن </a:t>
            </a:r>
            <a:r>
              <a:rPr lang="ar-IQ" sz="2000" b="1" dirty="0" smtClean="0"/>
              <a:t>المرأة </a:t>
            </a:r>
            <a:r>
              <a:rPr lang="ar-IQ" sz="2000" b="1" dirty="0" smtClean="0"/>
              <a:t>محرمه شرعا والا فرق القاضي بينهما .</a:t>
            </a:r>
          </a:p>
          <a:p>
            <a:pPr marL="0" indent="0" algn="r">
              <a:buNone/>
            </a:pPr>
            <a:r>
              <a:rPr lang="ar-IQ" sz="2000" b="1" dirty="0" smtClean="0"/>
              <a:t>2- اذا اسلم الزوج وحده وكانت الزوجة كتابية تبقى الزوجية قائمة اما اذا كانت غير كتابية فيعرض عليها الاسلام او الدخول في الاديان السماوية فاذا اعترضت فرق القاضي بينهما ويعتبر هذا الفرقة فسخا</a:t>
            </a:r>
            <a:r>
              <a:rPr lang="ar-IQ" sz="2400" b="1" dirty="0" smtClean="0"/>
              <a:t> .</a:t>
            </a:r>
            <a:endParaRPr lang="en-US" sz="2400" dirty="0"/>
          </a:p>
        </p:txBody>
      </p:sp>
    </p:spTree>
    <p:extLst>
      <p:ext uri="{BB962C8B-B14F-4D97-AF65-F5344CB8AC3E}">
        <p14:creationId xmlns:p14="http://schemas.microsoft.com/office/powerpoint/2010/main" val="1358937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ملاحظة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000" b="1" dirty="0" smtClean="0"/>
              <a:t>3 - </a:t>
            </a:r>
            <a:r>
              <a:rPr lang="ar-IQ" sz="2000" b="1" dirty="0"/>
              <a:t>اسلام الزوجة : اذا اسلمت الزوجة فقط دون الزوج فان على القاضي ان يخير الزوج الكتابي بين اعتناق الدين الاسلامي وبين التفريق  فاذا اسلم الزوج الكتابي تعتبر الزوجية قائمة واذا رفض دخول الاسلام فرق القاضي بينهما ويعتبر الطلاق بائنا بينونة صغرى </a:t>
            </a:r>
          </a:p>
          <a:p>
            <a:pPr marL="0" indent="0" algn="r">
              <a:buNone/>
            </a:pPr>
            <a:endParaRPr lang="ar-IQ" sz="2400" b="1" dirty="0" smtClean="0"/>
          </a:p>
          <a:p>
            <a:pPr marL="0" indent="0" algn="r">
              <a:buNone/>
            </a:pPr>
            <a:r>
              <a:rPr lang="ar-IQ" sz="2000" b="1" dirty="0" smtClean="0"/>
              <a:t>يجب التنويه الى ان اسلام احد الزوجين للأخر يرتب كافة الحقوق الزوجية ما عدا التوارث بين الزوجين لان اختلاف الدين مانع من موانع الارث وفق القانون العراقي </a:t>
            </a:r>
            <a:endParaRPr lang="en-US" sz="2000" b="1" dirty="0"/>
          </a:p>
        </p:txBody>
      </p:sp>
    </p:spTree>
    <p:extLst>
      <p:ext uri="{BB962C8B-B14F-4D97-AF65-F5344CB8AC3E}">
        <p14:creationId xmlns:p14="http://schemas.microsoft.com/office/powerpoint/2010/main" val="422167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dirty="0" smtClean="0"/>
              <a:t>الشروط التي تشترط ضمن عقد الزواج </a:t>
            </a:r>
            <a:endParaRPr lang="en-US" sz="2400" dirty="0"/>
          </a:p>
        </p:txBody>
      </p:sp>
      <p:sp>
        <p:nvSpPr>
          <p:cNvPr id="3" name="عنصر نائب للمحتوى 2"/>
          <p:cNvSpPr>
            <a:spLocks noGrp="1"/>
          </p:cNvSpPr>
          <p:nvPr>
            <p:ph idx="1"/>
          </p:nvPr>
        </p:nvSpPr>
        <p:spPr/>
        <p:txBody>
          <a:bodyPr>
            <a:normAutofit/>
          </a:bodyPr>
          <a:lstStyle/>
          <a:p>
            <a:pPr marL="0" indent="0" algn="justLow">
              <a:buNone/>
            </a:pPr>
            <a:r>
              <a:rPr lang="ar-IQ" sz="2000" dirty="0" smtClean="0"/>
              <a:t>عالج المشرع العراقي الشروط المقترنة بعقد الزواج والاثار المترتبة على عدم الوفاء بها في      المادة (6) فقرة (3) من قانون الاحوال الشخصية العراقي التي تنص على انه </a:t>
            </a:r>
            <a:r>
              <a:rPr lang="ar-IQ" sz="2000" dirty="0" smtClean="0">
                <a:solidFill>
                  <a:schemeClr val="accent1">
                    <a:lumMod val="50000"/>
                  </a:schemeClr>
                </a:solidFill>
              </a:rPr>
              <a:t>( الشروط  المشروعة التي تشترط ضمن عقد الزواج معتبرة يجب الوفاء بها )                                                                                        </a:t>
            </a:r>
          </a:p>
          <a:p>
            <a:pPr marL="0" indent="0" algn="justLow">
              <a:buNone/>
            </a:pPr>
            <a:r>
              <a:rPr lang="ar-IQ" sz="2000" dirty="0" smtClean="0"/>
              <a:t>يلاحظ  ان الشروط التي تقترن بعقد الزواج قد تكون مشروعة وقد تكون غير مشروعة  ، الا أن  المشرع العراقي لم يحدد المعيار الذي يستند اليه لتحديد كون الشرط مشروعا من عدمه مما يقتضي الرجوع الى الشريعة الاسلامية لبيان متى تعتبر الشرط مشروعا أو غير مشروع                                                 </a:t>
            </a:r>
            <a:endParaRPr lang="en-US" sz="2000" dirty="0"/>
          </a:p>
        </p:txBody>
      </p:sp>
    </p:spTree>
    <p:extLst>
      <p:ext uri="{BB962C8B-B14F-4D97-AF65-F5344CB8AC3E}">
        <p14:creationId xmlns:p14="http://schemas.microsoft.com/office/powerpoint/2010/main" val="2120161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اولا :- الشروط المشروعة                       </a:t>
            </a:r>
            <a:endParaRPr lang="en-US" sz="2400" b="1" dirty="0"/>
          </a:p>
        </p:txBody>
      </p:sp>
      <p:sp>
        <p:nvSpPr>
          <p:cNvPr id="3" name="عنصر نائب للمحتوى 2"/>
          <p:cNvSpPr>
            <a:spLocks noGrp="1"/>
          </p:cNvSpPr>
          <p:nvPr>
            <p:ph idx="1"/>
          </p:nvPr>
        </p:nvSpPr>
        <p:spPr>
          <a:xfrm>
            <a:off x="609600" y="1295400"/>
            <a:ext cx="8229600" cy="4525963"/>
          </a:xfrm>
        </p:spPr>
        <p:txBody>
          <a:bodyPr>
            <a:normAutofit/>
          </a:bodyPr>
          <a:lstStyle/>
          <a:p>
            <a:pPr marL="0" indent="0" algn="r">
              <a:buNone/>
            </a:pPr>
            <a:endParaRPr lang="ar-IQ" sz="2400" dirty="0" smtClean="0"/>
          </a:p>
          <a:p>
            <a:pPr marL="0" indent="0" algn="r">
              <a:buNone/>
            </a:pPr>
            <a:r>
              <a:rPr lang="ar-IQ" sz="2000" b="1" dirty="0" smtClean="0"/>
              <a:t>يعتبر الشرط المقترن بعقد الزواج مشروعا اذا توافرت الشروط الاتية :- </a:t>
            </a:r>
          </a:p>
          <a:p>
            <a:pPr marL="0" indent="0" algn="r">
              <a:buNone/>
            </a:pPr>
            <a:r>
              <a:rPr lang="ar-IQ" sz="2000" b="1" dirty="0" smtClean="0">
                <a:solidFill>
                  <a:srgbClr val="FF0000"/>
                </a:solidFill>
              </a:rPr>
              <a:t>1-</a:t>
            </a:r>
            <a:r>
              <a:rPr lang="ar-IQ" sz="2000" b="1" dirty="0" smtClean="0">
                <a:solidFill>
                  <a:srgbClr val="C00000"/>
                </a:solidFill>
              </a:rPr>
              <a:t> اذا جاء الشرط ملائما لمقتضى العقد </a:t>
            </a:r>
            <a:r>
              <a:rPr lang="ar-IQ" sz="2000" b="1" dirty="0" smtClean="0"/>
              <a:t>: كأن تشترط الزوجة على زوجها ان يحسن معاملتها او ينفق عليها .</a:t>
            </a:r>
          </a:p>
          <a:p>
            <a:pPr marL="0" indent="0" algn="r">
              <a:buNone/>
            </a:pPr>
            <a:r>
              <a:rPr lang="ar-IQ" sz="2000" b="1" dirty="0" smtClean="0">
                <a:solidFill>
                  <a:srgbClr val="FF0000"/>
                </a:solidFill>
              </a:rPr>
              <a:t>2- اذا جاء الشرط مؤكدا لمقتضى العقد </a:t>
            </a:r>
            <a:r>
              <a:rPr lang="ar-IQ" sz="2000" b="1" dirty="0" smtClean="0"/>
              <a:t>: كأن تشترط الزوجة على زوجها كفالة والد الزوج عند عدم ايفاء الزوج لمهرها او نفقتها .</a:t>
            </a:r>
          </a:p>
          <a:p>
            <a:pPr marL="0" indent="0" algn="r">
              <a:buNone/>
            </a:pPr>
            <a:r>
              <a:rPr lang="ar-IQ" sz="2000" b="1" dirty="0" smtClean="0">
                <a:solidFill>
                  <a:srgbClr val="FF0000"/>
                </a:solidFill>
              </a:rPr>
              <a:t>3- اذا كان الشرط قد جاء به دليل شرعي على جوازه </a:t>
            </a:r>
            <a:r>
              <a:rPr lang="ar-IQ" sz="2000" b="1" dirty="0" smtClean="0"/>
              <a:t>: كأن تشترط الزوجة ان يكون الطلاق بيدها .</a:t>
            </a:r>
          </a:p>
          <a:p>
            <a:pPr marL="0" indent="0" algn="r">
              <a:buNone/>
            </a:pPr>
            <a:r>
              <a:rPr lang="ar-IQ" sz="2000" b="1" dirty="0" smtClean="0">
                <a:solidFill>
                  <a:srgbClr val="FF0000"/>
                </a:solidFill>
              </a:rPr>
              <a:t>4- اذا كان الشرط قد جاء به عرف صحيح </a:t>
            </a:r>
            <a:r>
              <a:rPr lang="ar-IQ" sz="2000" b="1" dirty="0" smtClean="0"/>
              <a:t>كأن تشترط الزوجة تعجيل المهر كله او تقسيم المهر الى مقدم ومؤخر .</a:t>
            </a:r>
          </a:p>
          <a:p>
            <a:pPr marL="0" indent="0" algn="r">
              <a:buNone/>
            </a:pPr>
            <a:r>
              <a:rPr lang="ar-IQ" sz="2000" b="1" dirty="0" smtClean="0"/>
              <a:t>أذا تحققت الشروط السابقة كان </a:t>
            </a:r>
            <a:r>
              <a:rPr lang="ar-IQ" sz="2000" b="1" dirty="0" smtClean="0">
                <a:solidFill>
                  <a:srgbClr val="FF0000"/>
                </a:solidFill>
              </a:rPr>
              <a:t>الشرط مشروعا </a:t>
            </a:r>
            <a:r>
              <a:rPr lang="ar-IQ" sz="2000" b="1" dirty="0" smtClean="0"/>
              <a:t>ووجب على الزوجين </a:t>
            </a:r>
            <a:r>
              <a:rPr lang="ar-IQ" sz="2000" b="1" dirty="0" smtClean="0">
                <a:solidFill>
                  <a:srgbClr val="FF0000"/>
                </a:solidFill>
              </a:rPr>
              <a:t>الوفاء للزوج </a:t>
            </a:r>
            <a:r>
              <a:rPr lang="ar-IQ" sz="2400" dirty="0" smtClean="0"/>
              <a:t>ال</a:t>
            </a:r>
            <a:r>
              <a:rPr lang="ar-IQ" sz="2400" dirty="0" smtClean="0">
                <a:solidFill>
                  <a:srgbClr val="FF0000"/>
                </a:solidFill>
              </a:rPr>
              <a:t>اخر </a:t>
            </a:r>
            <a:r>
              <a:rPr lang="ar-IQ" sz="2400" dirty="0" smtClean="0"/>
              <a:t>. </a:t>
            </a:r>
            <a:endParaRPr lang="ar-IQ" sz="2400" dirty="0"/>
          </a:p>
        </p:txBody>
      </p:sp>
    </p:spTree>
    <p:extLst>
      <p:ext uri="{BB962C8B-B14F-4D97-AF65-F5344CB8AC3E}">
        <p14:creationId xmlns:p14="http://schemas.microsoft.com/office/powerpoint/2010/main" val="196195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الاثر القانوني المترتب على عدم الوفاء بالشرط المشروع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p>
          <a:p>
            <a:pPr marL="0" indent="0" algn="r">
              <a:buNone/>
            </a:pPr>
            <a:r>
              <a:rPr lang="ar-IQ" sz="2400" b="1" dirty="0" smtClean="0"/>
              <a:t>اذا </a:t>
            </a:r>
            <a:r>
              <a:rPr lang="ar-IQ" sz="2000" b="1" dirty="0" smtClean="0"/>
              <a:t>لم يؤفى الزوج بالشرط المشروع أو امتنع عن ايفائه كان للزوجة طلب فسخ عقد الزواج استناد لا حكام المادة (6) فقرة (4)  من قانون الاحوال الشخصية العراقي التي تنص على انه ( للزوجة طلب فسخ العقد عند عدم ايفاء الزوجة بما اشترط ضمن عقد الزواج) .                                                                      </a:t>
            </a:r>
          </a:p>
          <a:p>
            <a:pPr marL="0" indent="0" algn="r">
              <a:buNone/>
            </a:pPr>
            <a:r>
              <a:rPr lang="ar-IQ" sz="2000" b="1" dirty="0" smtClean="0"/>
              <a:t>اما في حالة عدم ايفاء الزوجة بالشرط المشروع فان المشرع العراقي لم يبين الاثر القانوني لكن يحق للزوج طلب الطلاق في حالة عدم الوفاء به من قبل الزوجة  لكون الاصل في ايقاع الطلاق من حق الزوج                                                  </a:t>
            </a:r>
            <a:endParaRPr lang="en-US" sz="2000" b="1" dirty="0"/>
          </a:p>
        </p:txBody>
      </p:sp>
    </p:spTree>
    <p:extLst>
      <p:ext uri="{BB962C8B-B14F-4D97-AF65-F5344CB8AC3E}">
        <p14:creationId xmlns:p14="http://schemas.microsoft.com/office/powerpoint/2010/main" val="3396415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ثانيا :- الشروط غير المشروعة والاثر القانوني له</a:t>
            </a:r>
            <a:endParaRPr lang="en-US" sz="2400" b="1" dirty="0"/>
          </a:p>
        </p:txBody>
      </p:sp>
      <p:sp>
        <p:nvSpPr>
          <p:cNvPr id="3" name="عنصر نائب للمحتوى 2"/>
          <p:cNvSpPr>
            <a:spLocks noGrp="1"/>
          </p:cNvSpPr>
          <p:nvPr>
            <p:ph idx="1"/>
          </p:nvPr>
        </p:nvSpPr>
        <p:spPr>
          <a:xfrm>
            <a:off x="457200" y="1676400"/>
            <a:ext cx="8229600" cy="4525963"/>
          </a:xfrm>
        </p:spPr>
        <p:txBody>
          <a:bodyPr>
            <a:normAutofit/>
          </a:bodyPr>
          <a:lstStyle/>
          <a:p>
            <a:pPr marL="0" indent="0" algn="r">
              <a:buNone/>
            </a:pPr>
            <a:endParaRPr lang="ar-IQ" sz="2400" dirty="0" smtClean="0"/>
          </a:p>
          <a:p>
            <a:pPr marL="0" indent="0" algn="r">
              <a:buNone/>
            </a:pPr>
            <a:r>
              <a:rPr lang="ar-IQ" sz="2000" b="1" dirty="0" smtClean="0"/>
              <a:t>يعتبر الشرط غير مشروع اذا توافرت فيه الشروط الاتية :- </a:t>
            </a:r>
          </a:p>
          <a:p>
            <a:pPr marL="0" indent="0" algn="r">
              <a:buNone/>
            </a:pPr>
            <a:r>
              <a:rPr lang="ar-IQ" sz="2000" b="1" dirty="0" smtClean="0"/>
              <a:t>1</a:t>
            </a:r>
            <a:r>
              <a:rPr lang="ar-IQ" sz="2000" b="1" dirty="0" smtClean="0">
                <a:solidFill>
                  <a:srgbClr val="FF0000"/>
                </a:solidFill>
              </a:rPr>
              <a:t>- اذا جاء الشرط غير ملائم لمقتضي العقد .</a:t>
            </a:r>
          </a:p>
          <a:p>
            <a:pPr marL="0" indent="0" algn="r">
              <a:buNone/>
            </a:pPr>
            <a:r>
              <a:rPr lang="ar-IQ" sz="2000" b="1" dirty="0" smtClean="0">
                <a:solidFill>
                  <a:srgbClr val="FF0000"/>
                </a:solidFill>
              </a:rPr>
              <a:t>2- اذا جاء الشرط غير مؤكدا لمقتضى العقد .</a:t>
            </a:r>
          </a:p>
          <a:p>
            <a:pPr marL="0" indent="0" algn="r">
              <a:buNone/>
            </a:pPr>
            <a:r>
              <a:rPr lang="ar-IQ" sz="2000" b="1" dirty="0" smtClean="0">
                <a:solidFill>
                  <a:srgbClr val="FF0000"/>
                </a:solidFill>
              </a:rPr>
              <a:t>3- اذا لم يرد بشأنه دليل شرعي على جوازه .</a:t>
            </a:r>
          </a:p>
          <a:p>
            <a:pPr marL="0" indent="0" algn="r">
              <a:buNone/>
            </a:pPr>
            <a:r>
              <a:rPr lang="ar-IQ" sz="2000" b="1" dirty="0" smtClean="0">
                <a:solidFill>
                  <a:srgbClr val="FF0000"/>
                </a:solidFill>
              </a:rPr>
              <a:t>4- اذا لم يرد بشأنه عرف صحيح . </a:t>
            </a:r>
          </a:p>
          <a:p>
            <a:pPr marL="0" indent="0" algn="r">
              <a:buNone/>
            </a:pPr>
            <a:r>
              <a:rPr lang="ar-IQ" sz="2000" b="1" dirty="0"/>
              <a:t> </a:t>
            </a:r>
            <a:endParaRPr lang="ar-IQ" sz="2000" b="1" dirty="0" smtClean="0"/>
          </a:p>
          <a:p>
            <a:pPr marL="0" indent="0" algn="r">
              <a:buNone/>
            </a:pPr>
            <a:r>
              <a:rPr lang="ar-IQ" sz="2000" b="1" dirty="0" smtClean="0"/>
              <a:t>واذا توافرت الشروط السابق اعتبر الشرط </a:t>
            </a:r>
            <a:r>
              <a:rPr lang="ar-IQ" sz="2000" b="1" dirty="0" smtClean="0">
                <a:solidFill>
                  <a:srgbClr val="FF0000"/>
                </a:solidFill>
              </a:rPr>
              <a:t>غير مشروع </a:t>
            </a:r>
            <a:r>
              <a:rPr lang="ar-IQ" sz="2000" b="1" dirty="0" smtClean="0"/>
              <a:t>فان الاثر القانوني </a:t>
            </a:r>
            <a:r>
              <a:rPr lang="ar-IQ" sz="2000" b="1" dirty="0" smtClean="0">
                <a:solidFill>
                  <a:srgbClr val="FF0000"/>
                </a:solidFill>
              </a:rPr>
              <a:t>لا يلزم الزوجان بالوفاء به ويعتبر لغوا ولا يعتد به </a:t>
            </a:r>
            <a:r>
              <a:rPr lang="ar-IQ" sz="2000" b="1" dirty="0" smtClean="0"/>
              <a:t>وهو ما درج القضاء العراقي على اتباعه </a:t>
            </a:r>
            <a:r>
              <a:rPr lang="ar-IQ" sz="2400" dirty="0" smtClean="0"/>
              <a:t>.</a:t>
            </a:r>
            <a:endParaRPr lang="en-US" sz="2400" dirty="0"/>
          </a:p>
        </p:txBody>
      </p:sp>
    </p:spTree>
    <p:extLst>
      <p:ext uri="{BB962C8B-B14F-4D97-AF65-F5344CB8AC3E}">
        <p14:creationId xmlns:p14="http://schemas.microsoft.com/office/powerpoint/2010/main" val="339669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اثر الشرط المقترن على عقد الزواج </a:t>
            </a:r>
            <a:endParaRPr lang="en-US" sz="2400" b="1" dirty="0"/>
          </a:p>
        </p:txBody>
      </p:sp>
      <p:sp>
        <p:nvSpPr>
          <p:cNvPr id="3" name="عنصر نائب للمحتوى 2"/>
          <p:cNvSpPr>
            <a:spLocks noGrp="1"/>
          </p:cNvSpPr>
          <p:nvPr>
            <p:ph idx="1"/>
          </p:nvPr>
        </p:nvSpPr>
        <p:spPr>
          <a:xfrm>
            <a:off x="381000" y="1371600"/>
            <a:ext cx="8229600" cy="4525963"/>
          </a:xfrm>
        </p:spPr>
        <p:txBody>
          <a:bodyPr>
            <a:normAutofit/>
          </a:bodyPr>
          <a:lstStyle/>
          <a:p>
            <a:pPr marL="0" indent="0" algn="r">
              <a:buNone/>
            </a:pPr>
            <a:r>
              <a:rPr lang="ar-IQ" sz="2000" b="1" dirty="0" smtClean="0"/>
              <a:t>ان عقد الزواج متى استوفي شروطه واركانه اعتبر العقد صحيح لكن الشرط المقترن قد يكون مشروع او غير مشروع </a:t>
            </a:r>
          </a:p>
          <a:p>
            <a:pPr marL="0" indent="0" algn="r">
              <a:buNone/>
            </a:pPr>
            <a:r>
              <a:rPr lang="ar-IQ" sz="2000" b="1" dirty="0" smtClean="0"/>
              <a:t>1</a:t>
            </a:r>
            <a:r>
              <a:rPr lang="ar-IQ" sz="2000" b="1" dirty="0" smtClean="0">
                <a:solidFill>
                  <a:schemeClr val="tx2">
                    <a:lumMod val="50000"/>
                  </a:schemeClr>
                </a:solidFill>
              </a:rPr>
              <a:t>- </a:t>
            </a:r>
            <a:r>
              <a:rPr lang="ar-IQ" sz="2000" b="1" dirty="0" smtClean="0">
                <a:solidFill>
                  <a:srgbClr val="002060"/>
                </a:solidFill>
              </a:rPr>
              <a:t>اذا كان الشرط مشروع : عقد الزواج صحيح والشرط المقترن ايضا صحيح .</a:t>
            </a:r>
          </a:p>
          <a:p>
            <a:pPr marL="0" indent="0" algn="r">
              <a:buNone/>
            </a:pPr>
            <a:r>
              <a:rPr lang="ar-IQ" sz="2000" b="1" dirty="0" smtClean="0">
                <a:solidFill>
                  <a:srgbClr val="002060"/>
                </a:solidFill>
              </a:rPr>
              <a:t>كان تشترط الزوجة اكمال دراستها بعد الزواج فعقد الزواج صحيح والشرط صحيح</a:t>
            </a:r>
          </a:p>
          <a:p>
            <a:pPr marL="0" indent="0" algn="r">
              <a:buNone/>
            </a:pPr>
            <a:r>
              <a:rPr lang="ar-IQ" sz="2000" b="1" dirty="0" smtClean="0">
                <a:solidFill>
                  <a:schemeClr val="tx2">
                    <a:lumMod val="50000"/>
                  </a:schemeClr>
                </a:solidFill>
              </a:rPr>
              <a:t> </a:t>
            </a:r>
          </a:p>
          <a:p>
            <a:pPr marL="0" indent="0" algn="r">
              <a:buNone/>
            </a:pPr>
            <a:r>
              <a:rPr lang="ar-IQ" sz="2000" b="1" dirty="0" smtClean="0">
                <a:solidFill>
                  <a:srgbClr val="C00000"/>
                </a:solidFill>
              </a:rPr>
              <a:t>2- اذا كان الشرط غير مشروع : عقد الزواج والشرط المقترن باطل كأن تشترط الزوج على زوجته في عقد الزواج بان لا ترثه ولا يرثها فعقد الزواج صحيح والشرط باطل فهما يتوارثان اذا كان الزوجين مسلمين .</a:t>
            </a:r>
            <a:endParaRPr lang="ar-IQ" sz="2000" b="1" dirty="0"/>
          </a:p>
          <a:p>
            <a:pPr marL="0" indent="0" algn="r">
              <a:buNone/>
            </a:pPr>
            <a:r>
              <a:rPr lang="ar-IQ" sz="2000" b="1" dirty="0" smtClean="0">
                <a:solidFill>
                  <a:srgbClr val="002060"/>
                </a:solidFill>
              </a:rPr>
              <a:t>اما اذا كان الزوج مسلم والزوجة كتابية واشترط الزوج على زوجته عدم التوارث فعقد الزواج صحيح والشرط صحيح ايضا  ، لان اختلاف الدين مانع من موانع الارث وفق  .القانون الاحوال الشخصية العراقي</a:t>
            </a:r>
            <a:endParaRPr lang="ar-IQ" sz="2000" b="1" dirty="0">
              <a:solidFill>
                <a:srgbClr val="002060"/>
              </a:solidFill>
            </a:endParaRPr>
          </a:p>
        </p:txBody>
      </p:sp>
    </p:spTree>
    <p:extLst>
      <p:ext uri="{BB962C8B-B14F-4D97-AF65-F5344CB8AC3E}">
        <p14:creationId xmlns:p14="http://schemas.microsoft.com/office/powerpoint/2010/main" val="802690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400" b="1" dirty="0" smtClean="0"/>
              <a:t>المحرمات من النساء </a:t>
            </a:r>
            <a:endParaRPr lang="en-US" sz="2400" b="1" dirty="0"/>
          </a:p>
        </p:txBody>
      </p:sp>
      <p:sp>
        <p:nvSpPr>
          <p:cNvPr id="5" name="عنصر نائب للمحتوى 4"/>
          <p:cNvSpPr>
            <a:spLocks noGrp="1"/>
          </p:cNvSpPr>
          <p:nvPr>
            <p:ph sz="half" idx="1"/>
          </p:nvPr>
        </p:nvSpPr>
        <p:spPr/>
        <p:txBody>
          <a:bodyPr/>
          <a:lstStyle/>
          <a:p>
            <a:pPr marL="0" indent="0" algn="ctr">
              <a:buNone/>
            </a:pPr>
            <a:r>
              <a:rPr lang="ar-IQ" sz="2000" dirty="0" smtClean="0"/>
              <a:t>التحريم الموقت </a:t>
            </a:r>
            <a:endParaRPr lang="ar-IQ" sz="2000" dirty="0" smtClean="0">
              <a:solidFill>
                <a:srgbClr val="002060"/>
              </a:solidFill>
            </a:endParaRPr>
          </a:p>
          <a:p>
            <a:pPr marL="0" indent="0" algn="ctr">
              <a:buNone/>
            </a:pPr>
            <a:r>
              <a:rPr lang="ar-IQ" sz="2000" b="1" dirty="0" smtClean="0">
                <a:solidFill>
                  <a:srgbClr val="002060"/>
                </a:solidFill>
              </a:rPr>
              <a:t>التحريم الموقت او على التاقيت ينقسم الى خمسة انواع</a:t>
            </a:r>
          </a:p>
          <a:p>
            <a:pPr marL="0" indent="0" algn="ctr">
              <a:buNone/>
            </a:pPr>
            <a:r>
              <a:rPr lang="ar-IQ" sz="2000" b="1" dirty="0" smtClean="0">
                <a:solidFill>
                  <a:srgbClr val="002060"/>
                </a:solidFill>
              </a:rPr>
              <a:t>1- المشغولة بحق الغير </a:t>
            </a:r>
          </a:p>
          <a:p>
            <a:pPr marL="0" indent="0" algn="ctr">
              <a:buNone/>
            </a:pPr>
            <a:r>
              <a:rPr lang="ar-IQ" sz="2000" b="1" dirty="0" smtClean="0">
                <a:solidFill>
                  <a:srgbClr val="002060"/>
                </a:solidFill>
              </a:rPr>
              <a:t>2- المطلقة ثلاثا </a:t>
            </a:r>
          </a:p>
          <a:p>
            <a:pPr marL="0" indent="0" algn="ctr">
              <a:buNone/>
            </a:pPr>
            <a:r>
              <a:rPr lang="ar-IQ" sz="2000" b="1" dirty="0" smtClean="0">
                <a:solidFill>
                  <a:srgbClr val="002060"/>
                </a:solidFill>
              </a:rPr>
              <a:t>3- الجمع بين المحارم </a:t>
            </a:r>
          </a:p>
          <a:p>
            <a:pPr marL="0" indent="0" algn="ctr">
              <a:buNone/>
            </a:pPr>
            <a:r>
              <a:rPr lang="ar-IQ" sz="2000" b="1" dirty="0" smtClean="0">
                <a:solidFill>
                  <a:srgbClr val="002060"/>
                </a:solidFill>
              </a:rPr>
              <a:t>4- المرأة الخامسة </a:t>
            </a:r>
          </a:p>
          <a:p>
            <a:pPr marL="0" indent="0" algn="ctr">
              <a:buNone/>
            </a:pPr>
            <a:r>
              <a:rPr lang="ar-IQ" sz="2000" b="1" dirty="0" smtClean="0">
                <a:solidFill>
                  <a:srgbClr val="002060"/>
                </a:solidFill>
              </a:rPr>
              <a:t>5- عديمة الدين السماوي </a:t>
            </a:r>
            <a:endParaRPr lang="en-US" sz="2000" b="1" dirty="0">
              <a:solidFill>
                <a:srgbClr val="002060"/>
              </a:solidFill>
            </a:endParaRPr>
          </a:p>
        </p:txBody>
      </p:sp>
      <p:sp>
        <p:nvSpPr>
          <p:cNvPr id="6" name="عنصر نائب للمحتوى 5"/>
          <p:cNvSpPr>
            <a:spLocks noGrp="1"/>
          </p:cNvSpPr>
          <p:nvPr>
            <p:ph sz="half" idx="2"/>
          </p:nvPr>
        </p:nvSpPr>
        <p:spPr>
          <a:xfrm>
            <a:off x="4648200" y="1752600"/>
            <a:ext cx="4038600" cy="4525963"/>
          </a:xfrm>
        </p:spPr>
        <p:txBody>
          <a:bodyPr/>
          <a:lstStyle/>
          <a:p>
            <a:pPr marL="0" indent="0" algn="ctr">
              <a:buNone/>
            </a:pPr>
            <a:r>
              <a:rPr lang="ar-IQ" sz="2000" dirty="0" smtClean="0"/>
              <a:t>التحريم المؤبد   </a:t>
            </a:r>
            <a:endParaRPr lang="ar-IQ" sz="2000" dirty="0" smtClean="0">
              <a:solidFill>
                <a:srgbClr val="C00000"/>
              </a:solidFill>
            </a:endParaRPr>
          </a:p>
          <a:p>
            <a:pPr marL="0" indent="0" algn="ctr">
              <a:buNone/>
            </a:pPr>
            <a:r>
              <a:rPr lang="ar-IQ" sz="2000" b="1" dirty="0" smtClean="0"/>
              <a:t>التحريم على التأبيد او المؤبد ينقسم الى ثلاثة أنواع  </a:t>
            </a:r>
          </a:p>
          <a:p>
            <a:pPr marL="0" indent="0" algn="r">
              <a:buNone/>
            </a:pPr>
            <a:r>
              <a:rPr lang="ar-IQ" sz="2000" b="1" dirty="0" smtClean="0"/>
              <a:t>1- التحريم بسبب القرابة </a:t>
            </a:r>
          </a:p>
          <a:p>
            <a:pPr marL="0" indent="0" algn="r">
              <a:buNone/>
            </a:pPr>
            <a:r>
              <a:rPr lang="ar-IQ" sz="2000" b="1" dirty="0" smtClean="0"/>
              <a:t>2- التحريم بسبب المصاهرة </a:t>
            </a:r>
          </a:p>
          <a:p>
            <a:pPr marL="0" indent="0" algn="r">
              <a:buNone/>
            </a:pPr>
            <a:r>
              <a:rPr lang="ar-IQ" sz="2000" b="1" dirty="0" smtClean="0"/>
              <a:t>3- التحريم بسبب الرضاع    </a:t>
            </a:r>
          </a:p>
        </p:txBody>
      </p:sp>
    </p:spTree>
    <p:extLst>
      <p:ext uri="{BB962C8B-B14F-4D97-AF65-F5344CB8AC3E}">
        <p14:creationId xmlns:p14="http://schemas.microsoft.com/office/powerpoint/2010/main" val="3212270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r>
              <a:rPr lang="ar-IQ" sz="2000" b="1" dirty="0" smtClean="0"/>
              <a:t>التحريم المؤبد او على التأبيد </a:t>
            </a:r>
            <a:br>
              <a:rPr lang="ar-IQ" sz="2000" b="1" dirty="0" smtClean="0"/>
            </a:br>
            <a:r>
              <a:rPr lang="ar-IQ" sz="2000" b="1" dirty="0" smtClean="0"/>
              <a:t>هو التحريم الناشئ عن سبب غير قابل للزوال </a:t>
            </a:r>
            <a:br>
              <a:rPr lang="ar-IQ" sz="2000" b="1" dirty="0" smtClean="0"/>
            </a:br>
            <a:endParaRPr lang="en-US" sz="2000" b="1" dirty="0"/>
          </a:p>
        </p:txBody>
      </p:sp>
      <p:sp>
        <p:nvSpPr>
          <p:cNvPr id="6" name="عنصر نائب للمحتوى 5"/>
          <p:cNvSpPr>
            <a:spLocks noGrp="1"/>
          </p:cNvSpPr>
          <p:nvPr>
            <p:ph idx="1"/>
          </p:nvPr>
        </p:nvSpPr>
        <p:spPr/>
        <p:txBody>
          <a:bodyPr>
            <a:normAutofit/>
          </a:bodyPr>
          <a:lstStyle/>
          <a:p>
            <a:pPr marL="0" indent="0" algn="r">
              <a:buNone/>
            </a:pPr>
            <a:r>
              <a:rPr lang="ar-IQ" sz="2000" b="1" dirty="0" smtClean="0"/>
              <a:t>1 - التحريم بسبب القرابة: نصت المادة (1/14) من قانون الاحوال الشخصية العراقي على التحريم بسبب القرابة وتشمل الاصناف الاتية : </a:t>
            </a:r>
          </a:p>
          <a:p>
            <a:pPr marL="0" indent="0" algn="r">
              <a:buNone/>
            </a:pPr>
            <a:r>
              <a:rPr lang="ar-IQ" sz="2000" b="1" dirty="0" smtClean="0"/>
              <a:t> أ- اصول الرجل من النساء : وهي الام والجدة سواء كانت من جهة الاب او الام .</a:t>
            </a:r>
            <a:endParaRPr lang="ar-IQ" sz="2000" b="1" dirty="0"/>
          </a:p>
          <a:p>
            <a:pPr marL="0" indent="0" algn="r">
              <a:buNone/>
            </a:pPr>
            <a:r>
              <a:rPr lang="ar-IQ" sz="2000" b="1" dirty="0" smtClean="0"/>
              <a:t>ب- فروع الرجل من النساء : وهي البنت وبنات البنت وبنات الابن .  </a:t>
            </a:r>
          </a:p>
          <a:p>
            <a:pPr marL="0" indent="0" algn="r">
              <a:buNone/>
            </a:pPr>
            <a:r>
              <a:rPr lang="ar-IQ" sz="2000" b="1" dirty="0" smtClean="0"/>
              <a:t>ج- فروع الابوين : وهي الاخوات الشقيقات او الاخوات لام وبنات الاخوة والاخوات  </a:t>
            </a:r>
          </a:p>
          <a:p>
            <a:pPr marL="0" indent="0" algn="r">
              <a:buNone/>
            </a:pPr>
            <a:r>
              <a:rPr lang="ar-IQ" sz="2000" b="1" dirty="0" smtClean="0"/>
              <a:t> د- الفروع المباشرة للأجداد والجدات :  وهي العمات والخالات سواء كان لأبوين او لام فقط ، اما بنات الاعمام وبنات الاخوال وبنات الخالات وبنات العمات وفروعهن فأنها غير محرمات على الشخص</a:t>
            </a:r>
            <a:r>
              <a:rPr lang="ar-IQ" sz="2400" dirty="0" smtClean="0"/>
              <a:t> </a:t>
            </a:r>
            <a:r>
              <a:rPr lang="ar-IQ" sz="2400" dirty="0"/>
              <a:t>.</a:t>
            </a:r>
            <a:endParaRPr lang="ar-IQ" sz="2400" dirty="0" smtClean="0"/>
          </a:p>
        </p:txBody>
      </p:sp>
    </p:spTree>
    <p:extLst>
      <p:ext uri="{BB962C8B-B14F-4D97-AF65-F5344CB8AC3E}">
        <p14:creationId xmlns:p14="http://schemas.microsoft.com/office/powerpoint/2010/main" val="935816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2- التحريم بسبب المصاهرة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000" b="1" dirty="0" smtClean="0"/>
              <a:t>المصاهرة :هي عبارة عن ورابطة اجتماعية وصلة بين اسرتين بسبب الزواج تترتب عليه احكام قانونية تتعلق بالحل والحرمة ، وقد نصت المادة (15) من قانون الاحوال الشخصية العراقي على النساء المحرمات بسبب المصاهرة  .</a:t>
            </a:r>
          </a:p>
          <a:p>
            <a:pPr marL="0" indent="0" algn="r">
              <a:buNone/>
            </a:pPr>
            <a:r>
              <a:rPr lang="ar-IQ" sz="2000" b="1" dirty="0" smtClean="0"/>
              <a:t>والمحرمات بسبب المصاهرة تشمل  الاتي :- </a:t>
            </a:r>
          </a:p>
          <a:p>
            <a:pPr marL="0" indent="0" algn="r">
              <a:buNone/>
            </a:pPr>
            <a:r>
              <a:rPr lang="ar-IQ" sz="2000" b="1" dirty="0" smtClean="0"/>
              <a:t>1- زوجة الاب والجد وان علت وهذه الحرمة تثبت بمجرد العقد .</a:t>
            </a:r>
          </a:p>
          <a:p>
            <a:pPr marL="0" indent="0" algn="r">
              <a:buNone/>
            </a:pPr>
            <a:r>
              <a:rPr lang="ar-IQ" sz="2000" b="1" dirty="0"/>
              <a:t>2</a:t>
            </a:r>
            <a:r>
              <a:rPr lang="ar-IQ" sz="2000" b="1" dirty="0" smtClean="0"/>
              <a:t> – زوجة الابن وابن الابن وهذه الحرمة تثبت بمجرد العقد ايضا .</a:t>
            </a:r>
          </a:p>
          <a:p>
            <a:pPr marL="0" indent="0" algn="r">
              <a:buNone/>
            </a:pPr>
            <a:r>
              <a:rPr lang="ar-IQ" sz="2000" b="1" dirty="0" smtClean="0"/>
              <a:t>3- ام الزوجة وجدتها وهذه الحرمة تثبت بمجرد العقد .</a:t>
            </a:r>
          </a:p>
          <a:p>
            <a:pPr marL="0" indent="0" algn="r">
              <a:buNone/>
            </a:pPr>
            <a:r>
              <a:rPr lang="ar-IQ" sz="2000" b="1" dirty="0" smtClean="0"/>
              <a:t>4- بنت الزوجة (الربيبة) وهذه الحرمة تثبت بالدخول لا بمجرد العقد ، اذا تزوج رجل بامرأة وفرقها قبل الدخول فيجوز لها التزوج من ابنتها ، اما اذا حصل دخول فلا يجوز للرجل التزوج من ابنتها </a:t>
            </a:r>
            <a:r>
              <a:rPr lang="ar-IQ" sz="2400" dirty="0" smtClean="0"/>
              <a:t>.</a:t>
            </a:r>
            <a:endParaRPr lang="en-US" sz="2400" dirty="0"/>
          </a:p>
        </p:txBody>
      </p:sp>
    </p:spTree>
    <p:extLst>
      <p:ext uri="{BB962C8B-B14F-4D97-AF65-F5344CB8AC3E}">
        <p14:creationId xmlns:p14="http://schemas.microsoft.com/office/powerpoint/2010/main" val="265742271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8503</TotalTime>
  <Words>1654</Words>
  <Application>Microsoft Office PowerPoint</Application>
  <PresentationFormat>عرض على الشاشة (3:4)‏</PresentationFormat>
  <Paragraphs>116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نسق Office</vt:lpstr>
      <vt:lpstr>الشروط المقترنة بعقد الزواج والمحرمات من النساء وزواج الكتابيات </vt:lpstr>
      <vt:lpstr>الشروط التي تشترط ضمن عقد الزواج </vt:lpstr>
      <vt:lpstr>اولا :- الشروط المشروعة                       </vt:lpstr>
      <vt:lpstr>الاثر القانوني المترتب على عدم الوفاء بالشرط المشروع </vt:lpstr>
      <vt:lpstr>ثانيا :- الشروط غير المشروعة والاثر القانوني له</vt:lpstr>
      <vt:lpstr>اثر الشرط المقترن على عقد الزواج </vt:lpstr>
      <vt:lpstr>المحرمات من النساء </vt:lpstr>
      <vt:lpstr>التحريم المؤبد او على التأبيد  هو التحريم الناشئ عن سبب غير قابل للزوال  </vt:lpstr>
      <vt:lpstr>2- التحريم بسبب المصاهرة </vt:lpstr>
      <vt:lpstr>ثالثا : المحرمات بسب الرضاع </vt:lpstr>
      <vt:lpstr>شروط التحريم بسبب الرضاع </vt:lpstr>
      <vt:lpstr>شروط التحريم بسبب الرضاع </vt:lpstr>
      <vt:lpstr>ثانيا :- المحرمات تحريم موقت او على التاقيت :وهو التحريم الناشئ عن سبب قابل للزوال </vt:lpstr>
      <vt:lpstr>زواج الكتابيات </vt:lpstr>
      <vt:lpstr>الاختلاف بين زواج المسلم من مسلمة والكتابية </vt:lpstr>
      <vt:lpstr>زواج المسلمة من كتابي </vt:lpstr>
      <vt:lpstr>اسلام احد الزوجين او احدهما قبل الاخر </vt:lpstr>
      <vt:lpstr>ملاحظة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الشروط المقترنة بعقد الزواج والمحرمات من النساء وزواج الكتابيات</dc:title>
  <dc:creator>Maher</dc:creator>
  <cp:lastModifiedBy>Maher</cp:lastModifiedBy>
  <cp:revision>49</cp:revision>
  <dcterms:created xsi:type="dcterms:W3CDTF">2023-12-06T12:50:26Z</dcterms:created>
  <dcterms:modified xsi:type="dcterms:W3CDTF">2024-04-20T17:47:53Z</dcterms:modified>
</cp:coreProperties>
</file>