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726" y="5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69872AD-5A3A-43B0-ACEB-E151DDC899ED}" type="datetimeFigureOut">
              <a:rPr lang="en-US" smtClean="0"/>
              <a:t>10/1/2024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3517378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69872AD-5A3A-43B0-ACEB-E151DDC899ED}" type="datetimeFigureOut">
              <a:rPr lang="en-US" smtClean="0"/>
              <a:t>10/1/2024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1062766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69872AD-5A3A-43B0-ACEB-E151DDC899ED}" type="datetimeFigureOut">
              <a:rPr lang="en-US" smtClean="0"/>
              <a:t>10/1/2024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874452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69872AD-5A3A-43B0-ACEB-E151DDC899ED}" type="datetimeFigureOut">
              <a:rPr lang="en-US" smtClean="0"/>
              <a:t>10/1/2024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775878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69872AD-5A3A-43B0-ACEB-E151DDC899ED}" type="datetimeFigureOut">
              <a:rPr lang="en-US" smtClean="0"/>
              <a:t>10/1/2024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3865843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69872AD-5A3A-43B0-ACEB-E151DDC899ED}" type="datetimeFigureOut">
              <a:rPr lang="en-US" smtClean="0"/>
              <a:t>10/1/2024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3790619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69872AD-5A3A-43B0-ACEB-E151DDC899ED}" type="datetimeFigureOut">
              <a:rPr lang="en-US" smtClean="0"/>
              <a:t>10/1/2024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188311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69872AD-5A3A-43B0-ACEB-E151DDC899ED}" type="datetimeFigureOut">
              <a:rPr lang="en-US" smtClean="0"/>
              <a:t>10/1/2024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3653406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69872AD-5A3A-43B0-ACEB-E151DDC899ED}" type="datetimeFigureOut">
              <a:rPr lang="en-US" smtClean="0"/>
              <a:t>10/1/2024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71206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69872AD-5A3A-43B0-ACEB-E151DDC899ED}" type="datetimeFigureOut">
              <a:rPr lang="en-US" smtClean="0"/>
              <a:t>10/1/2024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1628652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69872AD-5A3A-43B0-ACEB-E151DDC899ED}" type="datetimeFigureOut">
              <a:rPr lang="en-US" smtClean="0"/>
              <a:t>10/1/2024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EB9CD4-80F2-482A-9963-FE043FB95962}" type="slidenum">
              <a:rPr lang="en-US" smtClean="0"/>
              <a:t>‹#›</a:t>
            </a:fld>
            <a:endParaRPr lang="en-US"/>
          </a:p>
        </p:txBody>
      </p:sp>
    </p:spTree>
    <p:extLst>
      <p:ext uri="{BB962C8B-B14F-4D97-AF65-F5344CB8AC3E}">
        <p14:creationId xmlns:p14="http://schemas.microsoft.com/office/powerpoint/2010/main" val="3091314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872AD-5A3A-43B0-ACEB-E151DDC899ED}" type="datetimeFigureOut">
              <a:rPr lang="en-US" smtClean="0"/>
              <a:t>10/1/2024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B9CD4-80F2-482A-9963-FE043FB95962}" type="slidenum">
              <a:rPr lang="en-US" smtClean="0"/>
              <a:t>‹#›</a:t>
            </a:fld>
            <a:endParaRPr lang="en-US"/>
          </a:p>
        </p:txBody>
      </p:sp>
    </p:spTree>
    <p:extLst>
      <p:ext uri="{BB962C8B-B14F-4D97-AF65-F5344CB8AC3E}">
        <p14:creationId xmlns:p14="http://schemas.microsoft.com/office/powerpoint/2010/main" val="1442213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2400" b="1" dirty="0" smtClean="0">
                <a:cs typeface="+mn-cs"/>
              </a:rPr>
              <a:t>المحاضرة الأولى </a:t>
            </a:r>
            <a:br>
              <a:rPr lang="ar-IQ" sz="2400" b="1" dirty="0" smtClean="0">
                <a:cs typeface="+mn-cs"/>
              </a:rPr>
            </a:br>
            <a:r>
              <a:rPr lang="ar-IQ" sz="2400" b="1" dirty="0" smtClean="0">
                <a:cs typeface="+mn-cs"/>
              </a:rPr>
              <a:t>المدخل لدراسة قانون الأحوال الشخصية </a:t>
            </a:r>
            <a:endParaRPr lang="en-US" sz="2400" b="1" dirty="0">
              <a:cs typeface="+mn-cs"/>
            </a:endParaRPr>
          </a:p>
        </p:txBody>
      </p:sp>
      <p:sp>
        <p:nvSpPr>
          <p:cNvPr id="3" name="عنوان فرعي 2"/>
          <p:cNvSpPr>
            <a:spLocks noGrp="1"/>
          </p:cNvSpPr>
          <p:nvPr>
            <p:ph type="subTitle" idx="1"/>
          </p:nvPr>
        </p:nvSpPr>
        <p:spPr/>
        <p:txBody>
          <a:bodyPr/>
          <a:lstStyle/>
          <a:p>
            <a:r>
              <a:rPr lang="ar-IQ" b="1" dirty="0" smtClean="0"/>
              <a:t>م . د بان بدر حسن </a:t>
            </a:r>
            <a:endParaRPr lang="en-US" b="1" dirty="0"/>
          </a:p>
        </p:txBody>
      </p:sp>
    </p:spTree>
    <p:extLst>
      <p:ext uri="{BB962C8B-B14F-4D97-AF65-F5344CB8AC3E}">
        <p14:creationId xmlns:p14="http://schemas.microsoft.com/office/powerpoint/2010/main" val="1314647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رابعا : اختصاصات محكمة الأحوال الشخصية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lnSpcReduction="10000"/>
          </a:bodyPr>
          <a:lstStyle/>
          <a:p>
            <a:pPr marL="0" indent="0" algn="r">
              <a:buNone/>
            </a:pPr>
            <a:r>
              <a:rPr lang="ar-IQ" sz="2400" dirty="0" smtClean="0">
                <a:latin typeface="Arial" pitchFamily="34" charset="0"/>
                <a:cs typeface="Arial" pitchFamily="34" charset="0"/>
              </a:rPr>
              <a:t>6-  المفقود وما يتعلق به .</a:t>
            </a:r>
          </a:p>
          <a:p>
            <a:pPr marL="0" indent="0" algn="r">
              <a:buNone/>
            </a:pPr>
            <a:r>
              <a:rPr lang="ar-IQ" sz="2400" dirty="0" smtClean="0">
                <a:latin typeface="Arial" pitchFamily="34" charset="0"/>
                <a:cs typeface="Arial" pitchFamily="34" charset="0"/>
              </a:rPr>
              <a:t>7- المسائل الشرعية ذات الصفة المستعجلة كفرض نفقة مؤقتة للزوجة وتعين امين على محضون متنازعا على حضانته .</a:t>
            </a:r>
          </a:p>
          <a:p>
            <a:pPr marL="0" indent="0" algn="r">
              <a:buNone/>
            </a:pPr>
            <a:r>
              <a:rPr lang="ar-IQ" sz="2400" dirty="0" smtClean="0">
                <a:latin typeface="Arial" pitchFamily="34" charset="0"/>
                <a:cs typeface="Arial" pitchFamily="34" charset="0"/>
              </a:rPr>
              <a:t>8- مسألة تبديل الدين من غير الإسلام إلى الإسلام أو اعتناقه المادة(21/2) من قانون البطاقة الوطنية رقم 37 لسنة 2016.</a:t>
            </a:r>
          </a:p>
          <a:p>
            <a:pPr marL="0" indent="0" algn="r">
              <a:buNone/>
            </a:pPr>
            <a:r>
              <a:rPr lang="ar-IQ" sz="2400" dirty="0" smtClean="0">
                <a:latin typeface="Arial" pitchFamily="34" charset="0"/>
                <a:cs typeface="Arial" pitchFamily="34" charset="0"/>
              </a:rPr>
              <a:t>9- نصب القيم على السجين (المسجون لأكثر من خمس سنوات أو المحكوم عليه بالإعدام ) .</a:t>
            </a:r>
          </a:p>
          <a:p>
            <a:pPr marL="0" indent="0" algn="r">
              <a:buNone/>
            </a:pPr>
            <a:r>
              <a:rPr lang="ar-IQ" sz="2400" dirty="0" smtClean="0">
                <a:latin typeface="Arial" pitchFamily="34" charset="0"/>
                <a:cs typeface="Arial" pitchFamily="34" charset="0"/>
              </a:rPr>
              <a:t>10- دعاوى اتعاب المحاماة ومصاريف الدعوى في الدعاوى التي تنظرها محاكم الأحوال الشخصية .</a:t>
            </a:r>
          </a:p>
          <a:p>
            <a:pPr marL="0" indent="0" algn="r">
              <a:buNone/>
            </a:pPr>
            <a:r>
              <a:rPr lang="ar-IQ" sz="2400" dirty="0" smtClean="0">
                <a:latin typeface="Arial" pitchFamily="34" charset="0"/>
                <a:cs typeface="Arial" pitchFamily="34" charset="0"/>
              </a:rPr>
              <a:t>11- إصدار حجج الوفاة وحجج الولادة لمعلوم النسب أو مجهول أحد الأبوين أو مجهول النسب .</a:t>
            </a:r>
          </a:p>
          <a:p>
            <a:pPr marL="0" indent="0" algn="r">
              <a:buNone/>
            </a:pPr>
            <a:r>
              <a:rPr lang="ar-IQ" sz="2400" dirty="0" smtClean="0">
                <a:latin typeface="Arial" pitchFamily="34" charset="0"/>
                <a:cs typeface="Arial" pitchFamily="34" charset="0"/>
              </a:rPr>
              <a:t>12-  إصدار حجة الأذن بتعدد الزوجات   .</a:t>
            </a:r>
          </a:p>
          <a:p>
            <a:pPr marL="0" indent="0" algn="r">
              <a:buNone/>
            </a:pPr>
            <a:endParaRPr lang="ar-IQ" sz="2400" dirty="0" smtClean="0">
              <a:latin typeface="Arial" pitchFamily="34" charset="0"/>
              <a:cs typeface="Arial" pitchFamily="34" charset="0"/>
            </a:endParaRPr>
          </a:p>
          <a:p>
            <a:pPr marL="0" indent="0"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958630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خامسا : الاختصاص المكاني لمحاكم الأحوال الشخصية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r>
              <a:rPr lang="ar-IQ" sz="2400" dirty="0" smtClean="0">
                <a:latin typeface="Arial" pitchFamily="34" charset="0"/>
                <a:cs typeface="Arial" pitchFamily="34" charset="0"/>
              </a:rPr>
              <a:t>تقام دعاوى الأحوال الشخصية كمبدأ عام في محكمة محل إقامة المدعى عليه ويراد </a:t>
            </a:r>
          </a:p>
          <a:p>
            <a:pPr marL="0" indent="0" algn="r">
              <a:buNone/>
            </a:pPr>
            <a:r>
              <a:rPr lang="ar-IQ" sz="2400" dirty="0" smtClean="0">
                <a:latin typeface="Arial" pitchFamily="34" charset="0"/>
                <a:cs typeface="Arial" pitchFamily="34" charset="0"/>
              </a:rPr>
              <a:t>به المكان الذي يقيم فيه المدعى عليه بصورة دائمة .</a:t>
            </a:r>
          </a:p>
          <a:p>
            <a:pPr marL="0" indent="0" algn="r">
              <a:buNone/>
            </a:pPr>
            <a:r>
              <a:rPr lang="ar-IQ" sz="2400" dirty="0" smtClean="0">
                <a:latin typeface="Arial" pitchFamily="34" charset="0"/>
                <a:cs typeface="Arial" pitchFamily="34" charset="0"/>
              </a:rPr>
              <a:t> </a:t>
            </a:r>
          </a:p>
          <a:p>
            <a:pPr marL="0" indent="0" algn="r">
              <a:buNone/>
            </a:pPr>
            <a:r>
              <a:rPr lang="ar-IQ" sz="2400" b="1" dirty="0" smtClean="0">
                <a:latin typeface="Arial" pitchFamily="34" charset="0"/>
                <a:cs typeface="Arial" pitchFamily="34" charset="0"/>
              </a:rPr>
              <a:t>إلا هناك استثناءات ترد على هذا المبدأ وتتمثل بالآتي :- </a:t>
            </a:r>
          </a:p>
          <a:p>
            <a:pPr marL="0" indent="0" algn="r">
              <a:buNone/>
            </a:pPr>
            <a:r>
              <a:rPr lang="ar-IQ" sz="2400" dirty="0" smtClean="0">
                <a:latin typeface="Arial" pitchFamily="34" charset="0"/>
                <a:cs typeface="Arial" pitchFamily="34" charset="0"/>
              </a:rPr>
              <a:t>1- يجوز أن تقام دعوى الزواج في محكمة محل العقد .</a:t>
            </a:r>
          </a:p>
          <a:p>
            <a:pPr marL="0" indent="0" algn="r">
              <a:buNone/>
            </a:pPr>
            <a:r>
              <a:rPr lang="ar-IQ" sz="2400" dirty="0" smtClean="0">
                <a:latin typeface="Arial" pitchFamily="34" charset="0"/>
                <a:cs typeface="Arial" pitchFamily="34" charset="0"/>
              </a:rPr>
              <a:t>2- يجوز أن تقام دعاوى الطلاق والفرقة في محكمة محل العقد </a:t>
            </a:r>
            <a:r>
              <a:rPr lang="ar-IQ" sz="2400" smtClean="0">
                <a:latin typeface="Arial" pitchFamily="34" charset="0"/>
                <a:cs typeface="Arial" pitchFamily="34" charset="0"/>
              </a:rPr>
              <a:t>أو </a:t>
            </a:r>
            <a:r>
              <a:rPr lang="ar-IQ" sz="2400" smtClean="0">
                <a:latin typeface="Arial" pitchFamily="34" charset="0"/>
                <a:cs typeface="Arial" pitchFamily="34" charset="0"/>
              </a:rPr>
              <a:t>محل </a:t>
            </a:r>
            <a:r>
              <a:rPr lang="ar-IQ" sz="2400" dirty="0" smtClean="0">
                <a:latin typeface="Arial" pitchFamily="34" charset="0"/>
                <a:cs typeface="Arial" pitchFamily="34" charset="0"/>
              </a:rPr>
              <a:t>إقامة المدعى عليه أو محكمة المحل الذي حدث فيه سبب الدعوى .</a:t>
            </a:r>
          </a:p>
          <a:p>
            <a:pPr marL="0" indent="0" algn="r">
              <a:buNone/>
            </a:pPr>
            <a:r>
              <a:rPr lang="ar-IQ" sz="2400" dirty="0" smtClean="0">
                <a:latin typeface="Arial" pitchFamily="34" charset="0"/>
                <a:cs typeface="Arial" pitchFamily="34" charset="0"/>
              </a:rPr>
              <a:t>3- تقام الدعاوى المتعلقة بنفقة الزوجة او نفقة الاصول أو الفروع في محكمة محل المدعى عليه أو المدعي .</a:t>
            </a:r>
          </a:p>
          <a:p>
            <a:pPr marL="0" indent="0"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06331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خامسا : الاختصاص المكاني لمحاكم الأحوال الشخصية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fontScale="92500" lnSpcReduction="20000"/>
          </a:bodyPr>
          <a:lstStyle/>
          <a:p>
            <a:pPr marL="0" indent="0" algn="r">
              <a:buNone/>
            </a:pPr>
            <a:endParaRPr lang="ar-IQ" sz="2400" dirty="0" smtClean="0">
              <a:latin typeface="Arial" pitchFamily="34" charset="0"/>
              <a:cs typeface="Arial" pitchFamily="34" charset="0"/>
            </a:endParaRPr>
          </a:p>
          <a:p>
            <a:pPr marL="0" indent="0" algn="r">
              <a:buNone/>
            </a:pPr>
            <a:r>
              <a:rPr lang="ar-IQ" sz="2400" dirty="0" smtClean="0">
                <a:latin typeface="Arial" pitchFamily="34" charset="0"/>
                <a:cs typeface="Arial" pitchFamily="34" charset="0"/>
              </a:rPr>
              <a:t>4-  تختص محكمة محل إقامة المتوفي الدائم بإصدار القسامات الشرعية وتصحيح الأخطاء التي تقع فيها</a:t>
            </a:r>
          </a:p>
          <a:p>
            <a:pPr marL="0" indent="0" algn="r">
              <a:buNone/>
            </a:pPr>
            <a:endParaRPr lang="ar-IQ" sz="2400" dirty="0">
              <a:latin typeface="Arial" pitchFamily="34" charset="0"/>
              <a:cs typeface="Arial" pitchFamily="34" charset="0"/>
            </a:endParaRPr>
          </a:p>
          <a:p>
            <a:pPr marL="0" indent="0" algn="r">
              <a:buNone/>
            </a:pPr>
            <a:r>
              <a:rPr lang="ar-IQ" sz="2400" dirty="0" smtClean="0">
                <a:latin typeface="Arial" pitchFamily="34" charset="0"/>
                <a:cs typeface="Arial" pitchFamily="34" charset="0"/>
              </a:rPr>
              <a:t>5-  تختص محكمة محل إقامة المحكوم عليه بالسجن المؤبد او المؤقت أو الإعدام  </a:t>
            </a:r>
          </a:p>
          <a:p>
            <a:pPr marL="0" indent="0" algn="r">
              <a:buNone/>
            </a:pPr>
            <a:r>
              <a:rPr lang="ar-IQ" sz="2400" dirty="0" smtClean="0">
                <a:latin typeface="Arial" pitchFamily="34" charset="0"/>
                <a:cs typeface="Arial" pitchFamily="34" charset="0"/>
              </a:rPr>
              <a:t>بتنصيب القيم عليه .</a:t>
            </a:r>
          </a:p>
          <a:p>
            <a:pPr marL="0" indent="0" algn="r">
              <a:buNone/>
            </a:pPr>
            <a:endParaRPr lang="ar-IQ" sz="2400" b="1" dirty="0" smtClean="0">
              <a:solidFill>
                <a:srgbClr val="C00000"/>
              </a:solidFill>
              <a:latin typeface="Arial" pitchFamily="34" charset="0"/>
              <a:cs typeface="Arial" pitchFamily="34" charset="0"/>
            </a:endParaRPr>
          </a:p>
          <a:p>
            <a:pPr marL="0" indent="0" algn="r">
              <a:buNone/>
            </a:pPr>
            <a:r>
              <a:rPr lang="ar-IQ" sz="2400" b="1" dirty="0" smtClean="0">
                <a:solidFill>
                  <a:srgbClr val="002060"/>
                </a:solidFill>
                <a:latin typeface="Arial" pitchFamily="34" charset="0"/>
                <a:cs typeface="Arial" pitchFamily="34" charset="0"/>
              </a:rPr>
              <a:t>ويجب الإشارة إلى أن أحكام الاختصاص المكاني ليست من النظام العام لذا بالإمكان الاتفاق على تعديل أحكامها أو التنازل عنها ،ولا يجوز للمحكمة أن تقضي به من تلقاء نفسها إلا بطلب من المدعى عليه او من يمثله قانونا وقبل الدخول في إساس الدعوى وإلا سقط الحق في المطالبة به قضاءا .</a:t>
            </a:r>
          </a:p>
          <a:p>
            <a:pPr marL="0" indent="0" algn="r">
              <a:buNone/>
            </a:pPr>
            <a:endParaRPr lang="ar-IQ" sz="2400" dirty="0" smtClean="0">
              <a:latin typeface="Arial" pitchFamily="34" charset="0"/>
              <a:cs typeface="Arial" pitchFamily="34" charset="0"/>
            </a:endParaRPr>
          </a:p>
          <a:p>
            <a:pPr marL="0" indent="0" algn="r">
              <a:buNone/>
            </a:pPr>
            <a:r>
              <a:rPr lang="ar-IQ"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26725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سادسا : طبيعة الدعوى الشرعية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dirty="0" smtClean="0">
                <a:latin typeface="Arial" pitchFamily="34" charset="0"/>
                <a:cs typeface="Arial" pitchFamily="34" charset="0"/>
              </a:rPr>
              <a:t>تمتاز الدعوى الشرعية بطبيعة خاصة تتعلق بالحل والحرمة لكونها تتعلق بكيان الأسرة كالإقرار بالنسب في البنوة أو الزوجية فلا تكون الدعوى في هذه الحالات حقا خالصا لأصحابها فلا يجوز للمدعي أن يطلب في الدعاوى الشرعية إبطال عريضة الدعوى فهي لا تختلف عن الدعوى المدنية من حيث شروطها وأحكامها .</a:t>
            </a:r>
          </a:p>
          <a:p>
            <a:pPr marL="0" indent="0" algn="r">
              <a:buNone/>
            </a:pPr>
            <a:endParaRPr lang="ar-IQ" sz="2400" dirty="0" smtClean="0">
              <a:latin typeface="Arial" pitchFamily="34" charset="0"/>
              <a:cs typeface="Arial" pitchFamily="34" charset="0"/>
            </a:endParaRPr>
          </a:p>
          <a:p>
            <a:pPr marL="0" indent="0" algn="r">
              <a:buNone/>
            </a:pPr>
            <a:endParaRPr lang="ar-IQ" sz="2400" smtClean="0">
              <a:latin typeface="Arial" pitchFamily="34" charset="0"/>
              <a:cs typeface="Arial" pitchFamily="34" charset="0"/>
            </a:endParaRPr>
          </a:p>
          <a:p>
            <a:pPr marL="0" indent="0"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961254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cs typeface="+mn-cs"/>
              </a:rPr>
              <a:t>أولا : بيان المقصود بمصطلح الأحوال الشخصية </a:t>
            </a:r>
            <a:endParaRPr lang="en-US" sz="2400" b="1" dirty="0">
              <a:cs typeface="+mn-cs"/>
            </a:endParaRPr>
          </a:p>
        </p:txBody>
      </p:sp>
      <p:sp>
        <p:nvSpPr>
          <p:cNvPr id="3" name="عنصر نائب للمحتوى 2"/>
          <p:cNvSpPr>
            <a:spLocks noGrp="1"/>
          </p:cNvSpPr>
          <p:nvPr>
            <p:ph idx="1"/>
          </p:nvPr>
        </p:nvSpPr>
        <p:spPr/>
        <p:txBody>
          <a:bodyPr>
            <a:normAutofit lnSpcReduction="10000"/>
          </a:bodyPr>
          <a:lstStyle/>
          <a:p>
            <a:pPr marL="0" indent="0" algn="r">
              <a:buNone/>
            </a:pPr>
            <a:r>
              <a:rPr lang="ar-IQ" sz="2000" dirty="0" smtClean="0">
                <a:latin typeface="Arial" pitchFamily="34" charset="0"/>
                <a:cs typeface="Arial" pitchFamily="34" charset="0"/>
              </a:rPr>
              <a:t>قبل بيان تعريف الأحوال الشخصية لابد من الإشارة أن مصطلح الأحوال الشخصية هو مصطلح حديث وفد إلينا مع التشريعات الأجنبية إذا لم يكن الفقه السلامي يستخدمون هذا المصطلح بل كانوا ينظمون مسائل الأحوال الشخصية في ابواب مختلفة مثل كتاب النكاح وكتاب الفقه وكتاب النسب  </a:t>
            </a:r>
          </a:p>
          <a:p>
            <a:pPr marL="0" indent="0" algn="r">
              <a:buNone/>
            </a:pPr>
            <a:r>
              <a:rPr lang="ar-IQ" sz="2000" dirty="0" smtClean="0">
                <a:latin typeface="Arial" pitchFamily="34" charset="0"/>
                <a:cs typeface="Arial" pitchFamily="34" charset="0"/>
              </a:rPr>
              <a:t>وغيرها</a:t>
            </a:r>
          </a:p>
          <a:p>
            <a:pPr marL="0" indent="0" algn="r">
              <a:buNone/>
            </a:pPr>
            <a:endParaRPr lang="ar-IQ" sz="2000" dirty="0">
              <a:latin typeface="Arial" pitchFamily="34" charset="0"/>
              <a:cs typeface="Arial" pitchFamily="34" charset="0"/>
            </a:endParaRPr>
          </a:p>
          <a:p>
            <a:pPr marL="0" indent="0" algn="r">
              <a:buNone/>
            </a:pPr>
            <a:r>
              <a:rPr lang="ar-IQ" sz="2000" b="1" dirty="0" smtClean="0">
                <a:latin typeface="Arial" pitchFamily="34" charset="0"/>
                <a:cs typeface="Arial" pitchFamily="34" charset="0"/>
              </a:rPr>
              <a:t>تعريف الأحوال الشخصية </a:t>
            </a:r>
          </a:p>
          <a:p>
            <a:pPr marL="0" indent="0" algn="r">
              <a:buNone/>
            </a:pPr>
            <a:r>
              <a:rPr lang="ar-IQ" sz="2000" dirty="0" smtClean="0">
                <a:latin typeface="Arial" pitchFamily="34" charset="0"/>
                <a:cs typeface="Arial" pitchFamily="34" charset="0"/>
              </a:rPr>
              <a:t>إما عن تعريف مصطلح الأحوال الشخصية فقد تعددت المحاولات الفقهية والقضائية لوضع تعريف جامع مانع له يوضح عبره المقصود بمصطلح الأحوال الشخصية ويعود السبب في ذلك إلى تعدد وتشعب المسائل التي تندرج تحته  </a:t>
            </a:r>
          </a:p>
          <a:p>
            <a:pPr marL="0" indent="0" algn="r">
              <a:buNone/>
            </a:pPr>
            <a:r>
              <a:rPr lang="ar-IQ" sz="2000" b="1" dirty="0" smtClean="0">
                <a:solidFill>
                  <a:srgbClr val="FF0000"/>
                </a:solidFill>
                <a:latin typeface="Arial" pitchFamily="34" charset="0"/>
                <a:cs typeface="Arial" pitchFamily="34" charset="0"/>
              </a:rPr>
              <a:t>فالأحوال الشخصية </a:t>
            </a:r>
            <a:r>
              <a:rPr lang="ar-IQ" sz="2000" dirty="0" smtClean="0">
                <a:latin typeface="Arial" pitchFamily="34" charset="0"/>
                <a:cs typeface="Arial" pitchFamily="34" charset="0"/>
              </a:rPr>
              <a:t>هي مجموع ما يتميز به الإنسان عن غيره من الصفات الطبيعية أو العائلية التي رتب القانون عليها إثرا  قانونيا في حياته الاجتماعية ككون الإنسان ذكرا أو أنثى وكونه زوجا وأرملا أو مطلقا أو أبا شرعيا أو ابنا شرعيا أو كونه تام الأهلية أو ناقصها لصغر سنه أو لعته أو جنونه أو كونه مطلق الأهلية أو مقيدها لسبب من أسبابها القانونية . </a:t>
            </a:r>
            <a:endParaRPr lang="ar-IQ" sz="2000" dirty="0">
              <a:latin typeface="Arial" pitchFamily="34" charset="0"/>
              <a:cs typeface="Arial" pitchFamily="34" charset="0"/>
            </a:endParaRPr>
          </a:p>
          <a:p>
            <a:pPr marL="0" indent="0" algn="r">
              <a:buNone/>
            </a:pPr>
            <a:r>
              <a:rPr lang="ar-IQ" sz="2000" dirty="0" smtClean="0">
                <a:latin typeface="Arial" pitchFamily="34" charset="0"/>
                <a:cs typeface="Arial" pitchFamily="34" charset="0"/>
              </a:rPr>
              <a:t> </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116725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ثانيا : مصادر قانون الأحوال الشخصية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dirty="0" smtClean="0"/>
              <a:t>نصت المادة الأولى من قانون الأحوال الشخصية العراقي على مصادر قانون الأحوال الشخصية أو المصادر التي يستعين بها القاضي الشرعي وتتمثل بالآتي :-</a:t>
            </a:r>
          </a:p>
          <a:p>
            <a:pPr marL="0" indent="0" algn="r">
              <a:buNone/>
            </a:pPr>
            <a:r>
              <a:rPr lang="ar-IQ" sz="2400" b="1" dirty="0" smtClean="0"/>
              <a:t>1-  النصوص التشريعية :- </a:t>
            </a:r>
            <a:r>
              <a:rPr lang="ar-IQ" sz="2400" dirty="0" smtClean="0"/>
              <a:t>وتشمل نصوص قانون الأحوال الشخصية العراقي رقم 188 لسنة 1959 المعدل وتطبق في كل مسألة تعرض على القضاء العراقي سواء كان الحكم مستخلصا من لفظ النص أو من فحواه وهذا ما نصت عليه الفقرة الأولى من المادة الأولى بالقول (تسري النصوص التشريعية في هذا القانون على جميع المسائل التي تتناولها هذه النصوص في لفظها أو في فحواها) فيمكن الاستعانة بأحكام القانون المدني العراقي في حالة الإحالة أو قانون المرافعات العراقي او أي قانون آخر إما إذا لم يجد القاضي حكما في النصوص التشريعية فيتعين عليه الانتقال إلى مصدر آخر وهو ما أشارت اليه الفقرة الثانية من المادة  الأولى من قانون الأحوال الشخصية العراقي. </a:t>
            </a:r>
          </a:p>
          <a:p>
            <a:pPr marL="0" indent="0" algn="r">
              <a:buNone/>
            </a:pPr>
            <a:endParaRPr lang="en-US" sz="2400" dirty="0"/>
          </a:p>
        </p:txBody>
      </p:sp>
    </p:spTree>
    <p:extLst>
      <p:ext uri="{BB962C8B-B14F-4D97-AF65-F5344CB8AC3E}">
        <p14:creationId xmlns:p14="http://schemas.microsoft.com/office/powerpoint/2010/main" val="1637393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ثانيا : مصادر قانون الأحوال الشخصية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endParaRPr lang="ar-IQ" sz="2400" b="1"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2- الإحالة إلى مبادى الشريعة الإسلامية :</a:t>
            </a:r>
          </a:p>
          <a:p>
            <a:pPr marL="0" indent="0" algn="r">
              <a:buNone/>
            </a:pPr>
            <a:r>
              <a:rPr lang="ar-IQ" sz="2400" dirty="0" smtClean="0">
                <a:latin typeface="Arial" pitchFamily="34" charset="0"/>
                <a:cs typeface="Arial" pitchFamily="34" charset="0"/>
              </a:rPr>
              <a:t>نصت الفقرة الثانية من المادة الأولى على اعتبار مبادئ الشريعة الإسلامية من المصادر الاحتياطية لقانون الأحوال الشخصية العراقي إلا أن المشرع العراقي أوجب على القاضي الاستعانة بمبادئ الشريعة الإسلامية الأكثر ملاءمة لنصوص هذا القانون عند قصور النص التشريعي فقط </a:t>
            </a:r>
            <a:endParaRPr lang="ar-IQ" sz="2400" dirty="0">
              <a:latin typeface="Arial" pitchFamily="34" charset="0"/>
              <a:cs typeface="Arial" pitchFamily="34" charset="0"/>
            </a:endParaRPr>
          </a:p>
          <a:p>
            <a:pPr marL="0" indent="0" algn="r">
              <a:buNone/>
            </a:pPr>
            <a:r>
              <a:rPr lang="ar-IQ" sz="2400" dirty="0" smtClean="0">
                <a:latin typeface="Arial" pitchFamily="34" charset="0"/>
                <a:cs typeface="Arial" pitchFamily="34" charset="0"/>
              </a:rPr>
              <a:t>. فإذا لم يجد القاضي حكما في مبادئ الشريعة الإسلامية وجب عليه الانتقال إلى المصدر الثالث التي أشارت إليه الفقرة الثالثة من المادة الأولى من قانون الأحوال الشخصية العراقي وهو الاسترشاد بأحكام الفقه والقضاء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076077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ثانيا : مصادر قانون الأحوال الشخصية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p>
          <a:p>
            <a:pPr marL="0" indent="0" algn="r">
              <a:buNone/>
            </a:pPr>
            <a:r>
              <a:rPr lang="ar-IQ" sz="2400" b="1" dirty="0" smtClean="0"/>
              <a:t>3- الاسترشاد بأحكام الفقه والقضاء :</a:t>
            </a:r>
            <a:endParaRPr lang="ar-IQ" sz="2400" b="1" dirty="0"/>
          </a:p>
          <a:p>
            <a:pPr marL="0" indent="0" algn="justLow">
              <a:buNone/>
            </a:pPr>
            <a:r>
              <a:rPr lang="ar-IQ" sz="2400" dirty="0" smtClean="0"/>
              <a:t>الزم المشرع العراقي القاضي في الفقرة الثالثة من المادة الأولى من قانون الأحوال الشخصية العراقي بالاسترشاد بأحكام الفقه والقضاء من أجل تيسير مهمة القاضي في الوصول إلى حكم قانوني عبر الاسترشاد بالأحكام القضائية أو بآراء الفقهاء في البلاد العربية التي تتقارب احكامها مع القانون العراقي ، والقاضي عند قيامه بهذا الاسترشاد لا يكون ملزما باتباع ما قرره القضاء والفقه وإنما ترك للقاضي حرية الأخذ بهذه الأحكام إذ ليس للسوابق القضائية أو الآراء الفقهية قوة المصدر الرسمي وبهذا يكون المشرع العراقي قد اعتمد طريق لتدرج المصادر وحسب الأسبقية    وللقاضي الاعتماد عليها قبل إصدار الحكم المعروض عليه .                           </a:t>
            </a:r>
          </a:p>
          <a:p>
            <a:pPr marL="0" indent="0" algn="justLow">
              <a:buNone/>
            </a:pPr>
            <a:endParaRPr lang="en-US" sz="2400" dirty="0"/>
          </a:p>
        </p:txBody>
      </p:sp>
    </p:spTree>
    <p:extLst>
      <p:ext uri="{BB962C8B-B14F-4D97-AF65-F5344CB8AC3E}">
        <p14:creationId xmlns:p14="http://schemas.microsoft.com/office/powerpoint/2010/main" val="294799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ثانيا : مصادر قانون الأحوال الشخصية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lstStyle/>
          <a:p>
            <a:pPr marL="0" indent="0" algn="r">
              <a:buNone/>
            </a:pPr>
            <a:r>
              <a:rPr lang="ar-IQ" sz="2400" dirty="0" smtClean="0"/>
              <a:t>ولكن يتبادر الى الذهن التساؤل الاتي: ما الأجراء الذي يتعين على القاضي اتخاده في حالة عدم وجود حكم في المصادر التي حدد  المشرع العراقي في المادة الأولى من قانون الأحوال الشخصية ؟</a:t>
            </a:r>
          </a:p>
          <a:p>
            <a:pPr marL="0" indent="0" algn="r">
              <a:buNone/>
            </a:pPr>
            <a:r>
              <a:rPr lang="ar-IQ" sz="2400" dirty="0" smtClean="0"/>
              <a:t>وللإجابة عن هذا التساؤل نقول في حالة عدم وجود حكم قانوني في المصادر التي حددها المشرع العراقي فيتعين على القاضي الاجتهاد في حكمه لأن القاضي مهمته الفصل في النزاعات فلا يجوز له الامتناع عن إصدار الحكم المعروض عليه بحجة غموض النص أو تعارضه وإلا اعتبر القاضي ممتنعا عن إحقاق </a:t>
            </a:r>
            <a:endParaRPr lang="en-US" sz="2400" dirty="0"/>
          </a:p>
        </p:txBody>
      </p:sp>
    </p:spTree>
    <p:extLst>
      <p:ext uri="{BB962C8B-B14F-4D97-AF65-F5344CB8AC3E}">
        <p14:creationId xmlns:p14="http://schemas.microsoft.com/office/powerpoint/2010/main" val="786578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ثالثا : نطاق سريان قانون الأحوال الشخصية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justLow">
              <a:buNone/>
            </a:pPr>
            <a:r>
              <a:rPr lang="ar-IQ" sz="2400" dirty="0" smtClean="0">
                <a:latin typeface="Arial" pitchFamily="34" charset="0"/>
                <a:cs typeface="Arial" pitchFamily="34" charset="0"/>
              </a:rPr>
              <a:t> إن قانون الأحوال الشخصية العراقي رقم 188 لسنة 1959 المعدل هو قانون شخصي ويطبق على كل من يحمل الجنسية العراقية وهذا ما أكدت عليه الفقرة الأولى من المادة الثانية منه والمتضمن (تسري أحكام هذا القانون على العراقيين إلا من أستثني منهم بقانون خاص) ، بمعنى ان قانون الأحوال الشخصية العراقي يطبق على العراقيين سواء كانوا داخل العراق أم خارجه طالما يحملون الجنسية العراقية ولم يكونوا من الأشخاص الذين استثناهم القانون من الخضوع لأحكام قانون الأحوال </a:t>
            </a:r>
          </a:p>
          <a:p>
            <a:pPr marL="0" indent="0" algn="r">
              <a:buNone/>
            </a:pPr>
            <a:r>
              <a:rPr lang="ar-IQ" sz="2400" dirty="0" smtClean="0">
                <a:latin typeface="Arial" pitchFamily="34" charset="0"/>
                <a:cs typeface="Arial" pitchFamily="34" charset="0"/>
              </a:rPr>
              <a:t>الشخصية العراقي وتشمل الفئات الآتية :</a:t>
            </a:r>
          </a:p>
          <a:p>
            <a:pPr marL="0" indent="0" algn="r">
              <a:buNone/>
            </a:pPr>
            <a:r>
              <a:rPr lang="ar-IQ" sz="2400" dirty="0" smtClean="0">
                <a:latin typeface="Arial" pitchFamily="34" charset="0"/>
                <a:cs typeface="Arial" pitchFamily="34" charset="0"/>
              </a:rPr>
              <a:t> </a:t>
            </a:r>
          </a:p>
          <a:p>
            <a:pPr marL="0" indent="0" algn="r">
              <a:buNone/>
            </a:pPr>
            <a:r>
              <a:rPr lang="ar-IQ" sz="2400" b="1" dirty="0" smtClean="0">
                <a:latin typeface="Arial" pitchFamily="34" charset="0"/>
                <a:cs typeface="Arial" pitchFamily="34" charset="0"/>
              </a:rPr>
              <a:t>1- المسيحيون والموسويين </a:t>
            </a:r>
            <a:r>
              <a:rPr lang="ar-IQ" sz="2400" dirty="0" smtClean="0">
                <a:latin typeface="Arial" pitchFamily="34" charset="0"/>
                <a:cs typeface="Arial" pitchFamily="34" charset="0"/>
              </a:rPr>
              <a:t>: لأن لهم قانونا خاصا هو قانون تنظيم المحاكم الدينية للطوائف المسيحية والموسوية رقم 32 لسنة 1947 .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673542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ثالثا : نطاق سريان قانون الأحوال الشخصية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2- طائفة الأرمن والأرثوذكس </a:t>
            </a:r>
            <a:r>
              <a:rPr lang="ar-IQ" sz="2400" dirty="0" smtClean="0">
                <a:latin typeface="Arial" pitchFamily="34" charset="0"/>
                <a:cs typeface="Arial" pitchFamily="34" charset="0"/>
              </a:rPr>
              <a:t>:لأن أيضا لهم قانونا خاصا بهم هو قانون رقم 70 لسنة 1931 وغالبا ما يختص المجلس الروحاني بتنظيم القضايا المتعلقة بالأحوال الشخصية .</a:t>
            </a:r>
          </a:p>
          <a:p>
            <a:pPr marL="0" indent="0" algn="r">
              <a:buNone/>
            </a:pPr>
            <a:r>
              <a:rPr lang="ar-IQ" sz="2400" b="1" dirty="0" smtClean="0">
                <a:latin typeface="Arial" pitchFamily="34" charset="0"/>
                <a:cs typeface="Arial" pitchFamily="34" charset="0"/>
              </a:rPr>
              <a:t>3- الطائفة الإسرائيلية : </a:t>
            </a:r>
            <a:r>
              <a:rPr lang="ar-IQ" sz="2400" dirty="0" smtClean="0">
                <a:latin typeface="Arial" pitchFamily="34" charset="0"/>
                <a:cs typeface="Arial" pitchFamily="34" charset="0"/>
              </a:rPr>
              <a:t>ولهم قانون خاص بهم هو قانون رقم 77 لسنة 1931 .	</a:t>
            </a:r>
          </a:p>
          <a:p>
            <a:pPr marL="0" indent="0" algn="r">
              <a:buNone/>
            </a:pPr>
            <a:r>
              <a:rPr lang="ar-IQ" sz="2400" dirty="0" smtClean="0">
                <a:latin typeface="Arial" pitchFamily="34" charset="0"/>
                <a:cs typeface="Arial" pitchFamily="34" charset="0"/>
              </a:rPr>
              <a:t>وتختص محاكم البداءة بوصفها محكمة مواد شخصية بالنظر في دعاوى الأحوال الشخصية للطوائف المتقدمة استنادا لأحكام المادة (33) من قانون المرافعات العراقي رقم 83 لسنة1969 المعدل  لكون القانون الشخصي المطبق هو القانون المدني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026499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رابعا : اختصاصات محكمة الأحوال الشخصية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fontScale="92500"/>
          </a:bodyPr>
          <a:lstStyle/>
          <a:p>
            <a:pPr marL="0" indent="0" algn="r">
              <a:buNone/>
            </a:pPr>
            <a:r>
              <a:rPr lang="ar-IQ" sz="2400" dirty="0" smtClean="0">
                <a:latin typeface="Arial" pitchFamily="34" charset="0"/>
                <a:cs typeface="Arial" pitchFamily="34" charset="0"/>
              </a:rPr>
              <a:t>نصت المادة (300) من قانون المرافعات العراقي رقم 83 لسنة 1969  المعدل على اختصاصات محكمة الأحوال الشخصية إذ تنظر في الأمور الآتية :-</a:t>
            </a:r>
          </a:p>
          <a:p>
            <a:pPr marL="0" indent="0" algn="r">
              <a:buNone/>
            </a:pPr>
            <a:r>
              <a:rPr lang="ar-IQ" sz="2400" dirty="0" smtClean="0">
                <a:latin typeface="Arial" pitchFamily="34" charset="0"/>
                <a:cs typeface="Arial" pitchFamily="34" charset="0"/>
              </a:rPr>
              <a:t>1- الزواج وما يتعلق بها من مهر ونفقة ونسب وحضانة وفرقة وطلاق وسائر الامور الزوجية .</a:t>
            </a:r>
          </a:p>
          <a:p>
            <a:pPr marL="0" indent="0" algn="r">
              <a:buNone/>
            </a:pPr>
            <a:r>
              <a:rPr lang="ar-IQ" sz="2400" dirty="0" smtClean="0">
                <a:latin typeface="Arial" pitchFamily="34" charset="0"/>
                <a:cs typeface="Arial" pitchFamily="34" charset="0"/>
              </a:rPr>
              <a:t>2- الولاية والوصاية والقيمومة والوصية ونصب القيم او الوصي وعزله ومحاسبته والأذن له بالتصرفات الشرعية والقانونية .</a:t>
            </a:r>
          </a:p>
          <a:p>
            <a:pPr marL="0" indent="0" algn="r">
              <a:buNone/>
            </a:pPr>
            <a:r>
              <a:rPr lang="ar-IQ" sz="2400" dirty="0" smtClean="0">
                <a:latin typeface="Arial" pitchFamily="34" charset="0"/>
                <a:cs typeface="Arial" pitchFamily="34" charset="0"/>
              </a:rPr>
              <a:t>3- التولية على الوقف .</a:t>
            </a:r>
          </a:p>
          <a:p>
            <a:pPr marL="0" indent="0" algn="r">
              <a:buNone/>
            </a:pPr>
            <a:r>
              <a:rPr lang="ar-IQ" sz="2400" dirty="0" smtClean="0">
                <a:latin typeface="Arial" pitchFamily="34" charset="0"/>
                <a:cs typeface="Arial" pitchFamily="34" charset="0"/>
              </a:rPr>
              <a:t>4- الحجر ورفعه وإثبات الرشد </a:t>
            </a:r>
          </a:p>
          <a:p>
            <a:pPr marL="0" indent="0" algn="r">
              <a:buNone/>
            </a:pPr>
            <a:r>
              <a:rPr lang="ar-IQ" sz="2400" dirty="0" smtClean="0">
                <a:latin typeface="Arial" pitchFamily="34" charset="0"/>
                <a:cs typeface="Arial" pitchFamily="34" charset="0"/>
              </a:rPr>
              <a:t>5- إثبات الوفاة وتحرير التركات إذا لم يكن بين الورثة قاصر وفي حالة وجود قاصر بين الورثة فيكون تحرير التركة من اختصاص مديرية رعاية القاصرين عملا بأحكام المادة (72) من قانون رعاية القاصرين العراقي رقم 78 لسنة 1980 المعدل فضلا عن تعيين الحصص الارثية وكذلك إصدار حجج التخارج بين الورثة  .</a:t>
            </a:r>
          </a:p>
          <a:p>
            <a:pPr marL="0" indent="0" algn="r">
              <a:buNone/>
            </a:pPr>
            <a:endParaRPr lang="ar-IQ" sz="2400" dirty="0" smtClean="0">
              <a:latin typeface="Arial" pitchFamily="34" charset="0"/>
              <a:cs typeface="Arial" pitchFamily="34" charset="0"/>
            </a:endParaRPr>
          </a:p>
          <a:p>
            <a:pPr marL="0" indent="0" algn="r">
              <a:buNone/>
            </a:pPr>
            <a:endParaRPr lang="ar-IQ" sz="2400" dirty="0" smtClean="0">
              <a:latin typeface="Arial" pitchFamily="34" charset="0"/>
              <a:cs typeface="Arial" pitchFamily="34" charset="0"/>
            </a:endParaRPr>
          </a:p>
          <a:p>
            <a:pPr marL="0" indent="0"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50979868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1219</Words>
  <Application>Microsoft Office PowerPoint</Application>
  <PresentationFormat>عرض على الشاشة (3:4)‏</PresentationFormat>
  <Paragraphs>73</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نسق Office</vt:lpstr>
      <vt:lpstr>المحاضرة الأولى  المدخل لدراسة قانون الأحوال الشخصية </vt:lpstr>
      <vt:lpstr>أولا : بيان المقصود بمصطلح الأحوال الشخصية </vt:lpstr>
      <vt:lpstr>ثانيا : مصادر قانون الأحوال الشخصية </vt:lpstr>
      <vt:lpstr>ثانيا : مصادر قانون الأحوال الشخصية </vt:lpstr>
      <vt:lpstr>ثانيا : مصادر قانون الأحوال الشخصية </vt:lpstr>
      <vt:lpstr>ثانيا : مصادر قانون الأحوال الشخصية </vt:lpstr>
      <vt:lpstr>ثالثا : نطاق سريان قانون الأحوال الشخصية </vt:lpstr>
      <vt:lpstr>ثالثا : نطاق سريان قانون الأحوال الشخصية </vt:lpstr>
      <vt:lpstr>رابعا : اختصاصات محكمة الأحوال الشخصية </vt:lpstr>
      <vt:lpstr>رابعا : اختصاصات محكمة الأحوال الشخصية </vt:lpstr>
      <vt:lpstr>خامسا : الاختصاص المكاني لمحاكم الأحوال الشخصية </vt:lpstr>
      <vt:lpstr>خامسا : الاختصاص المكاني لمحاكم الأحوال الشخصية </vt:lpstr>
      <vt:lpstr>سادسا : طبيعة الدعوى الشرعية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المدخل لدراسة قانون الأحوال الشخصية</dc:title>
  <dc:creator>Maher</dc:creator>
  <cp:lastModifiedBy>Maher</cp:lastModifiedBy>
  <cp:revision>24</cp:revision>
  <dcterms:created xsi:type="dcterms:W3CDTF">2024-09-21T11:37:53Z</dcterms:created>
  <dcterms:modified xsi:type="dcterms:W3CDTF">2024-10-01T08:12:45Z</dcterms:modified>
</cp:coreProperties>
</file>