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1B8ABB09-4A1D-463E-8065-109CC2B7EFAA}" type="datetimeFigureOut">
              <a:rPr lang="ar-SA" smtClean="0"/>
              <a:t>02/08/1445</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0B34F065-1154-456A-91E3-76DE8E75E17B}" type="slidenum">
              <a:rPr lang="ar-SA" smtClean="0"/>
              <a:t>‹#›</a:t>
            </a:fld>
            <a:endParaRPr lang="ar-SA"/>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02/08/1445</a:t>
            </a:fld>
            <a:endParaRPr lang="ar-SA"/>
          </a:p>
        </p:txBody>
      </p:sp>
      <p:sp>
        <p:nvSpPr>
          <p:cNvPr id="5" name="عنصر نائب للتذييل 4"/>
          <p:cNvSpPr>
            <a:spLocks noGrp="1"/>
          </p:cNvSpPr>
          <p:nvPr>
            <p:ph type="ftr" sz="quarter" idx="11"/>
          </p:nvPr>
        </p:nvSpPr>
        <p:spPr>
          <a:xfrm>
            <a:off x="800100" y="6172200"/>
            <a:ext cx="4000500" cy="457200"/>
          </a:xfrm>
        </p:spPr>
        <p:txBody>
          <a:bodyPr/>
          <a:lstStyle/>
          <a:p>
            <a:endParaRPr lang="ar-SA"/>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02/08/1445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02/08/1445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02/08/1445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02/08/1445</a:t>
            </a:fld>
            <a:endParaRPr lang="ar-SA"/>
          </a:p>
        </p:txBody>
      </p:sp>
      <p:sp>
        <p:nvSpPr>
          <p:cNvPr id="6" name="عنصر نائب للتذييل 5"/>
          <p:cNvSpPr>
            <a:spLocks noGrp="1"/>
          </p:cNvSpPr>
          <p:nvPr>
            <p:ph type="ftr" sz="quarter" idx="11"/>
          </p:nvPr>
        </p:nvSpPr>
        <p:spPr>
          <a:xfrm>
            <a:off x="914400" y="6172200"/>
            <a:ext cx="3886200" cy="457200"/>
          </a:xfrm>
        </p:spPr>
        <p:txBody>
          <a:bodyPr/>
          <a:lstStyle/>
          <a:p>
            <a:endParaRPr lang="ar-SA"/>
          </a:p>
        </p:txBody>
      </p:sp>
      <p:sp>
        <p:nvSpPr>
          <p:cNvPr id="7" name="عنصر نائب لرقم الشريحة 6"/>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smtClean="0"/>
              <a:t>انقر فوق الأيقونة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B8ABB09-4A1D-463E-8065-109CC2B7EFAA}" type="datetimeFigureOut">
              <a:rPr lang="ar-SA" smtClean="0"/>
              <a:t>02/08/1445</a:t>
            </a:fld>
            <a:endParaRPr lang="ar-SA"/>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normAutofit/>
          </a:bodyPr>
          <a:lstStyle/>
          <a:p>
            <a:r>
              <a:rPr lang="ar-IQ" sz="3600" b="1" smtClean="0">
                <a:solidFill>
                  <a:schemeClr val="tx1"/>
                </a:solidFill>
              </a:rPr>
              <a:t>م.م علي </a:t>
            </a:r>
            <a:r>
              <a:rPr lang="ar-IQ" sz="3600" b="1" dirty="0" smtClean="0">
                <a:solidFill>
                  <a:schemeClr val="tx1"/>
                </a:solidFill>
              </a:rPr>
              <a:t>سعدي عبدالزهرة</a:t>
            </a:r>
            <a:endParaRPr lang="en-US" sz="3600" b="1" dirty="0">
              <a:solidFill>
                <a:schemeClr val="tx1"/>
              </a:solidFill>
            </a:endParaRPr>
          </a:p>
        </p:txBody>
      </p:sp>
      <p:sp>
        <p:nvSpPr>
          <p:cNvPr id="2" name="عنوان 1"/>
          <p:cNvSpPr>
            <a:spLocks noGrp="1"/>
          </p:cNvSpPr>
          <p:nvPr>
            <p:ph type="ctrTitle"/>
          </p:nvPr>
        </p:nvSpPr>
        <p:spPr/>
        <p:txBody>
          <a:bodyPr/>
          <a:lstStyle/>
          <a:p>
            <a:r>
              <a:rPr lang="ar-IQ" b="1" dirty="0" smtClean="0"/>
              <a:t>علم الاجتماع القانوني: نشأته ومفاهيمه وطبيعته واهدافه</a:t>
            </a:r>
            <a:endParaRPr lang="en-US" b="1" dirty="0"/>
          </a:p>
        </p:txBody>
      </p:sp>
    </p:spTree>
    <p:extLst>
      <p:ext uri="{BB962C8B-B14F-4D97-AF65-F5344CB8AC3E}">
        <p14:creationId xmlns:p14="http://schemas.microsoft.com/office/powerpoint/2010/main" val="1266502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4638"/>
            <a:ext cx="7834064" cy="922114"/>
          </a:xfrm>
        </p:spPr>
        <p:txBody>
          <a:bodyPr>
            <a:normAutofit/>
          </a:bodyPr>
          <a:lstStyle/>
          <a:p>
            <a:pPr algn="ctr"/>
            <a:r>
              <a:rPr lang="ar-IQ" sz="3200" b="1" dirty="0" smtClean="0"/>
              <a:t>نشأة علم الاجتماع القانوني وظهوره</a:t>
            </a:r>
            <a:endParaRPr lang="en-US" sz="3200" b="1" dirty="0"/>
          </a:p>
        </p:txBody>
      </p:sp>
      <p:sp>
        <p:nvSpPr>
          <p:cNvPr id="3" name="عنصر نائب للمحتوى 2"/>
          <p:cNvSpPr>
            <a:spLocks noGrp="1"/>
          </p:cNvSpPr>
          <p:nvPr>
            <p:ph sz="quarter" idx="1"/>
          </p:nvPr>
        </p:nvSpPr>
        <p:spPr>
          <a:xfrm>
            <a:off x="457200" y="1340768"/>
            <a:ext cx="8291264" cy="5328592"/>
          </a:xfrm>
        </p:spPr>
        <p:txBody>
          <a:bodyPr>
            <a:normAutofit/>
          </a:bodyPr>
          <a:lstStyle/>
          <a:p>
            <a:pPr algn="justLow" rtl="1"/>
            <a:r>
              <a:rPr lang="ar-IQ" dirty="0"/>
              <a:t>نشأ علم الاجتماع القانوني في النصف الأول من القرن العشرين وذلك لدراسة الجذور الاجتماعية للقانون واثر القانون والتشريعات القانونية في المجتمع والحياة </a:t>
            </a:r>
            <a:r>
              <a:rPr lang="ar-IQ" dirty="0" smtClean="0"/>
              <a:t>الاجتماعية، وأن </a:t>
            </a:r>
            <a:r>
              <a:rPr lang="ar-IQ" dirty="0"/>
              <a:t>للقانون خلفيته الاجتماعية وأطاره الانساني فلا قانون بدون مجتمع لان القانون هو الذي ينظم المجتمع ويحدد علاقات افراده وممارساتهم اليومية </a:t>
            </a:r>
            <a:r>
              <a:rPr lang="ar-IQ" dirty="0" smtClean="0"/>
              <a:t>والتفصيلية، </a:t>
            </a:r>
            <a:r>
              <a:rPr lang="ar-IQ" dirty="0"/>
              <a:t>ولا مجتمع بدون قانون ينظم هياكله ويحدد سلوكية افراده ويفض المشكلات والمنازعات التي قد تظهر بين افراده وجماعاته </a:t>
            </a:r>
            <a:r>
              <a:rPr lang="ar-IQ" dirty="0" smtClean="0"/>
              <a:t>ومؤسساته.</a:t>
            </a:r>
          </a:p>
          <a:p>
            <a:pPr algn="justLow" rtl="1"/>
            <a:r>
              <a:rPr lang="ar-IQ" dirty="0"/>
              <a:t>ظهر علم الاجتماع القانوني ليدرس العلاقة المتفاعلة بين القانون والمجتمع ويفحص المؤسسة القانونية ويحللها اجتماعياً ويشخص الآثار التي تتركها التشريعات الاجتماعية على المجتمع والبناء </a:t>
            </a:r>
            <a:r>
              <a:rPr lang="ar-IQ" dirty="0" smtClean="0"/>
              <a:t>الاجتماعي، </a:t>
            </a:r>
            <a:r>
              <a:rPr lang="ar-IQ" dirty="0"/>
              <a:t>فضلاً عن تشخيص ماهية القوانين </a:t>
            </a:r>
            <a:r>
              <a:rPr lang="ar-IQ" dirty="0" smtClean="0"/>
              <a:t>التي يحتاجها </a:t>
            </a:r>
            <a:r>
              <a:rPr lang="ar-IQ" dirty="0"/>
              <a:t>المجتمع في المرحلة الحضارية التاريخية التي يمر بها.</a:t>
            </a:r>
            <a:endParaRPr lang="ar-IQ" dirty="0" smtClean="0"/>
          </a:p>
        </p:txBody>
      </p:sp>
    </p:spTree>
    <p:extLst>
      <p:ext uri="{BB962C8B-B14F-4D97-AF65-F5344CB8AC3E}">
        <p14:creationId xmlns:p14="http://schemas.microsoft.com/office/powerpoint/2010/main" val="748248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4638"/>
            <a:ext cx="7762056" cy="850106"/>
          </a:xfrm>
        </p:spPr>
        <p:txBody>
          <a:bodyPr>
            <a:normAutofit/>
          </a:bodyPr>
          <a:lstStyle/>
          <a:p>
            <a:pPr algn="ctr"/>
            <a:r>
              <a:rPr lang="ar-IQ" sz="3200" b="1" dirty="0"/>
              <a:t>نشأة علم الاجتماع القانوني وظهوره</a:t>
            </a:r>
            <a:endParaRPr lang="en-US" sz="3200" b="1" dirty="0"/>
          </a:p>
        </p:txBody>
      </p:sp>
      <p:sp>
        <p:nvSpPr>
          <p:cNvPr id="3" name="عنصر نائب للمحتوى 2"/>
          <p:cNvSpPr>
            <a:spLocks noGrp="1"/>
          </p:cNvSpPr>
          <p:nvPr>
            <p:ph sz="quarter" idx="1"/>
          </p:nvPr>
        </p:nvSpPr>
        <p:spPr>
          <a:xfrm>
            <a:off x="457200" y="1600200"/>
            <a:ext cx="8363272" cy="5141168"/>
          </a:xfrm>
        </p:spPr>
        <p:txBody>
          <a:bodyPr>
            <a:normAutofit/>
          </a:bodyPr>
          <a:lstStyle/>
          <a:p>
            <a:pPr marL="0" indent="0" algn="justLow" rtl="1">
              <a:buNone/>
            </a:pPr>
            <a:r>
              <a:rPr lang="ar-IQ" sz="2800" dirty="0" smtClean="0"/>
              <a:t>هناك </a:t>
            </a:r>
            <a:r>
              <a:rPr lang="ar-IQ" sz="2800" dirty="0"/>
              <a:t>عدة عوامل مهمة ساعدت على نشأة علم الاجتماع القانوني </a:t>
            </a:r>
            <a:r>
              <a:rPr lang="ar-IQ" sz="2800" dirty="0" smtClean="0"/>
              <a:t>وظهوره، ومن </a:t>
            </a:r>
            <a:r>
              <a:rPr lang="ar-IQ" sz="2800" dirty="0"/>
              <a:t>أهم هذه العوامل ما </a:t>
            </a:r>
            <a:r>
              <a:rPr lang="ar-IQ" sz="2800" dirty="0" smtClean="0"/>
              <a:t>يأتي:</a:t>
            </a:r>
          </a:p>
          <a:p>
            <a:pPr marL="514350" indent="-514350" algn="justLow" rtl="1">
              <a:buAutoNum type="arabicPeriod"/>
            </a:pPr>
            <a:r>
              <a:rPr lang="ar-IQ" sz="2800" dirty="0" smtClean="0"/>
              <a:t>ضرورة </a:t>
            </a:r>
            <a:r>
              <a:rPr lang="ar-IQ" sz="2800" dirty="0"/>
              <a:t>دراسة الظاهرة القانونية دراسة </a:t>
            </a:r>
            <a:r>
              <a:rPr lang="ar-IQ" sz="2800" dirty="0" smtClean="0"/>
              <a:t>اجتماعية، ذلك </a:t>
            </a:r>
            <a:r>
              <a:rPr lang="ar-IQ" sz="2800" dirty="0"/>
              <a:t>ان للقوانين </a:t>
            </a:r>
            <a:r>
              <a:rPr lang="ar-IQ" sz="2800" dirty="0" smtClean="0"/>
              <a:t>والتشريعات جذورها الاجتماعية وخلفيتها الحضارية، وهنا ظهر </a:t>
            </a:r>
            <a:r>
              <a:rPr lang="ar-IQ" sz="2800" dirty="0"/>
              <a:t>علم الاجتماع القانوني، لكي يدرس القانون ليس في صورته التجريدية بل في خلفيته الاجتماعية </a:t>
            </a:r>
            <a:r>
              <a:rPr lang="ar-IQ" sz="2800" dirty="0" smtClean="0"/>
              <a:t>وأطره الانسانية.</a:t>
            </a:r>
          </a:p>
          <a:p>
            <a:pPr marL="514350" indent="-514350" algn="justLow" rtl="1">
              <a:buAutoNum type="arabicPeriod"/>
            </a:pPr>
            <a:r>
              <a:rPr lang="ar-IQ" sz="2800" dirty="0"/>
              <a:t>ضرورة صياغة قوانين جديدة تتلاءم مع الظروف والمعطيات الاجتماعية التي يشهدها </a:t>
            </a:r>
            <a:r>
              <a:rPr lang="ar-IQ" sz="2800" dirty="0" smtClean="0"/>
              <a:t>المجتمع، </a:t>
            </a:r>
            <a:r>
              <a:rPr lang="ar-IQ" sz="2800" dirty="0"/>
              <a:t>فتغير المجتمع من شكل الى شكل آخر يحتم تغيير القوانين بقوانين جديدة تتلاءم مع طبيعة المجتمع وخصوصياته ومشكلاته </a:t>
            </a:r>
            <a:r>
              <a:rPr lang="ar-IQ" sz="2800" dirty="0" smtClean="0"/>
              <a:t>والعوامل والقوى </a:t>
            </a:r>
            <a:r>
              <a:rPr lang="ar-IQ" sz="2800" dirty="0"/>
              <a:t>الاجتماعية المؤثرة </a:t>
            </a:r>
            <a:r>
              <a:rPr lang="ar-IQ" sz="2800" dirty="0" smtClean="0"/>
              <a:t>فيه.</a:t>
            </a:r>
            <a:endParaRPr lang="en-US" sz="2800" dirty="0"/>
          </a:p>
        </p:txBody>
      </p:sp>
    </p:spTree>
    <p:extLst>
      <p:ext uri="{BB962C8B-B14F-4D97-AF65-F5344CB8AC3E}">
        <p14:creationId xmlns:p14="http://schemas.microsoft.com/office/powerpoint/2010/main" val="479239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smtClean="0"/>
              <a:t>تعريف علم الاجتماع القانوني</a:t>
            </a:r>
            <a:endParaRPr lang="en-US" b="1" dirty="0"/>
          </a:p>
        </p:txBody>
      </p:sp>
      <p:sp>
        <p:nvSpPr>
          <p:cNvPr id="3" name="عنصر نائب للمحتوى 2"/>
          <p:cNvSpPr>
            <a:spLocks noGrp="1"/>
          </p:cNvSpPr>
          <p:nvPr>
            <p:ph sz="quarter" idx="1"/>
          </p:nvPr>
        </p:nvSpPr>
        <p:spPr>
          <a:xfrm>
            <a:off x="457200" y="1600200"/>
            <a:ext cx="8363272" cy="4925144"/>
          </a:xfrm>
        </p:spPr>
        <p:txBody>
          <a:bodyPr>
            <a:noAutofit/>
          </a:bodyPr>
          <a:lstStyle/>
          <a:p>
            <a:pPr marL="0" indent="0" algn="justLow" rtl="1">
              <a:buNone/>
            </a:pPr>
            <a:r>
              <a:rPr lang="ar-IQ" sz="3200" dirty="0"/>
              <a:t>هناك عدة تعريفات لعلم </a:t>
            </a:r>
            <a:r>
              <a:rPr lang="ar-IQ" sz="3200" dirty="0" smtClean="0"/>
              <a:t>الاجتماع، أهمها التعريف </a:t>
            </a:r>
            <a:r>
              <a:rPr lang="ar-IQ" sz="3200" dirty="0"/>
              <a:t>الذي </a:t>
            </a:r>
            <a:r>
              <a:rPr lang="ar-IQ" sz="3200" dirty="0" smtClean="0"/>
              <a:t>ذكره العالم (جورج كيرفيج) </a:t>
            </a:r>
            <a:r>
              <a:rPr lang="ar-IQ" sz="3200" dirty="0"/>
              <a:t>اذ يعرف علم الاجتماع القانوني بالعلم الذي يدرس الجذور </a:t>
            </a:r>
            <a:r>
              <a:rPr lang="ar-IQ" sz="3200" dirty="0" smtClean="0"/>
              <a:t>الاجتماعي للقانون </a:t>
            </a:r>
            <a:r>
              <a:rPr lang="ar-IQ" sz="3200" dirty="0"/>
              <a:t>والتشريعات واثر القانون والتشريعات على المجتمع </a:t>
            </a:r>
            <a:r>
              <a:rPr lang="ar-IQ" sz="3200" dirty="0" smtClean="0"/>
              <a:t>والبناء الاجتماعي، أما تعريف </a:t>
            </a:r>
            <a:r>
              <a:rPr lang="ar-IQ" sz="3200" dirty="0"/>
              <a:t>البروفسور </a:t>
            </a:r>
            <a:r>
              <a:rPr lang="ar-IQ" sz="3200" dirty="0" smtClean="0"/>
              <a:t>(كالمان كولجار) </a:t>
            </a:r>
            <a:r>
              <a:rPr lang="ar-IQ" sz="3200" dirty="0"/>
              <a:t>لعلم الاجتماع </a:t>
            </a:r>
            <a:r>
              <a:rPr lang="ar-IQ" sz="3200" dirty="0" smtClean="0"/>
              <a:t>القانوني على </a:t>
            </a:r>
            <a:r>
              <a:rPr lang="ar-IQ" sz="3200" dirty="0"/>
              <a:t>انه العلم الذي يدرس العلاقة </a:t>
            </a:r>
            <a:r>
              <a:rPr lang="ar-IQ" sz="3200" dirty="0" smtClean="0"/>
              <a:t>المتفاعلة بين القانون </a:t>
            </a:r>
            <a:r>
              <a:rPr lang="ar-IQ" sz="3200" dirty="0"/>
              <a:t>الوضعي </a:t>
            </a:r>
            <a:r>
              <a:rPr lang="ar-IQ" sz="3200" dirty="0" smtClean="0"/>
              <a:t>والمجتمع، وهناك </a:t>
            </a:r>
            <a:r>
              <a:rPr lang="ar-IQ" sz="3200" dirty="0"/>
              <a:t>تعريف </a:t>
            </a:r>
            <a:r>
              <a:rPr lang="ar-IQ" sz="3200" dirty="0" smtClean="0"/>
              <a:t>(نيقولا تيماشيف) </a:t>
            </a:r>
            <a:r>
              <a:rPr lang="ar-IQ" sz="3200" dirty="0"/>
              <a:t>لعلم </a:t>
            </a:r>
            <a:r>
              <a:rPr lang="ar-IQ" sz="3200" dirty="0" smtClean="0"/>
              <a:t>الاجتماع </a:t>
            </a:r>
            <a:r>
              <a:rPr lang="ar-IQ" sz="3200" dirty="0"/>
              <a:t>القانوني الذي يقول بانه العلم الذي يدرس المؤسسة القانونية او التشريعية كالبرلمان مثلاً دراسة اجتماعية تهتم بتحليل انساقها العمودية والافقية ونظم الاتصال فيها </a:t>
            </a:r>
            <a:r>
              <a:rPr lang="ar-IQ" sz="3200" dirty="0" smtClean="0"/>
              <a:t>واخيراً انساق السلطة والمنزلة.</a:t>
            </a:r>
            <a:endParaRPr lang="en-US" sz="3200" dirty="0"/>
          </a:p>
        </p:txBody>
      </p:sp>
    </p:spTree>
    <p:extLst>
      <p:ext uri="{BB962C8B-B14F-4D97-AF65-F5344CB8AC3E}">
        <p14:creationId xmlns:p14="http://schemas.microsoft.com/office/powerpoint/2010/main" val="1450577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4638"/>
            <a:ext cx="7834064" cy="778098"/>
          </a:xfrm>
        </p:spPr>
        <p:txBody>
          <a:bodyPr>
            <a:normAutofit/>
          </a:bodyPr>
          <a:lstStyle/>
          <a:p>
            <a:pPr algn="ctr" rtl="1"/>
            <a:r>
              <a:rPr lang="ar-IQ" sz="3200" b="1" dirty="0" smtClean="0"/>
              <a:t>الوظائف التي يقدمها القانون للمجتمع</a:t>
            </a:r>
            <a:endParaRPr lang="en-US" sz="3200" b="1" dirty="0"/>
          </a:p>
        </p:txBody>
      </p:sp>
      <p:sp>
        <p:nvSpPr>
          <p:cNvPr id="3" name="عنصر نائب للمحتوى 2"/>
          <p:cNvSpPr>
            <a:spLocks noGrp="1"/>
          </p:cNvSpPr>
          <p:nvPr>
            <p:ph sz="quarter" idx="1"/>
          </p:nvPr>
        </p:nvSpPr>
        <p:spPr>
          <a:xfrm>
            <a:off x="457200" y="1196752"/>
            <a:ext cx="8435280" cy="5472608"/>
          </a:xfrm>
        </p:spPr>
        <p:txBody>
          <a:bodyPr>
            <a:normAutofit/>
          </a:bodyPr>
          <a:lstStyle/>
          <a:p>
            <a:pPr algn="justLow" rtl="1"/>
            <a:r>
              <a:rPr lang="ar-IQ" dirty="0"/>
              <a:t>القانون ينظم حركة المجتمع ويسيطر على فعاليات مؤسساته </a:t>
            </a:r>
            <a:r>
              <a:rPr lang="ar-IQ" dirty="0" smtClean="0"/>
              <a:t>البنيوية.</a:t>
            </a:r>
          </a:p>
          <a:p>
            <a:pPr algn="justLow" rtl="1"/>
            <a:r>
              <a:rPr lang="ar-IQ" dirty="0"/>
              <a:t>القانون هو الذي يحدد واجبات الفرد وحقوقه في النظم والمؤسسات الاجتماعية التي ينتمي </a:t>
            </a:r>
            <a:r>
              <a:rPr lang="ar-IQ" dirty="0" smtClean="0"/>
              <a:t>اليها.</a:t>
            </a:r>
          </a:p>
          <a:p>
            <a:pPr algn="justLow" rtl="1"/>
            <a:r>
              <a:rPr lang="ar-IQ" dirty="0"/>
              <a:t>القانون يجلب الامن والسلام والطمأنينة الى المجتمع </a:t>
            </a:r>
            <a:r>
              <a:rPr lang="ar-IQ" dirty="0" smtClean="0"/>
              <a:t>لأنه </a:t>
            </a:r>
            <a:r>
              <a:rPr lang="ar-IQ" dirty="0"/>
              <a:t>يردع كل من </a:t>
            </a:r>
            <a:r>
              <a:rPr lang="ar-IQ" dirty="0" smtClean="0"/>
              <a:t>تسول له </a:t>
            </a:r>
            <a:r>
              <a:rPr lang="ar-IQ" dirty="0"/>
              <a:t>نفسه بالاعتداء على حقوق الآخرين والتجاوز </a:t>
            </a:r>
            <a:r>
              <a:rPr lang="ar-IQ" dirty="0" smtClean="0"/>
              <a:t>عليها.</a:t>
            </a:r>
          </a:p>
          <a:p>
            <a:pPr algn="justLow" rtl="1"/>
            <a:r>
              <a:rPr lang="ar-IQ" dirty="0"/>
              <a:t>القانون هو الذي ينشر العدالة والمساواة بين الناس، وهذه العدالة هي </a:t>
            </a:r>
            <a:r>
              <a:rPr lang="ar-IQ" dirty="0" smtClean="0"/>
              <a:t>التي تجعل </a:t>
            </a:r>
            <a:r>
              <a:rPr lang="ar-IQ" dirty="0"/>
              <a:t>الافراد مقتنعين </a:t>
            </a:r>
            <a:r>
              <a:rPr lang="ar-IQ" dirty="0" smtClean="0"/>
              <a:t>بأحوالهم </a:t>
            </a:r>
            <a:r>
              <a:rPr lang="ar-IQ" dirty="0"/>
              <a:t>وظروفهم وواقع </a:t>
            </a:r>
            <a:r>
              <a:rPr lang="ar-IQ" dirty="0" smtClean="0"/>
              <a:t>حياتهم.</a:t>
            </a:r>
          </a:p>
          <a:p>
            <a:pPr algn="justLow" rtl="1"/>
            <a:r>
              <a:rPr lang="ar-IQ" dirty="0"/>
              <a:t>القانون يكون وسيلة من وسائل تنمية المجتمع وتقدمه ونهوضه واستقراره</a:t>
            </a:r>
            <a:r>
              <a:rPr lang="ar-IQ" dirty="0" smtClean="0"/>
              <a:t>.</a:t>
            </a:r>
          </a:p>
          <a:p>
            <a:pPr algn="justLow" rtl="1"/>
            <a:r>
              <a:rPr lang="ar-IQ" dirty="0" smtClean="0"/>
              <a:t>يؤدي </a:t>
            </a:r>
            <a:r>
              <a:rPr lang="ar-IQ" dirty="0"/>
              <a:t>القانون دوره الفاعل في ازالة أو تخفيف المشكلات </a:t>
            </a:r>
            <a:r>
              <a:rPr lang="ar-IQ" dirty="0" smtClean="0"/>
              <a:t>والتحديات التي </a:t>
            </a:r>
            <a:r>
              <a:rPr lang="ar-IQ" dirty="0"/>
              <a:t>تواجه المجتمع </a:t>
            </a:r>
            <a:r>
              <a:rPr lang="ar-IQ" dirty="0" smtClean="0"/>
              <a:t>.</a:t>
            </a:r>
          </a:p>
          <a:p>
            <a:pPr algn="justLow" rtl="1"/>
            <a:r>
              <a:rPr lang="ar-IQ" dirty="0" smtClean="0"/>
              <a:t>يحافظ </a:t>
            </a:r>
            <a:r>
              <a:rPr lang="ar-IQ" dirty="0"/>
              <a:t>القانون على الانسان والمجتمع من شرور هؤلاء الذين يعتمدون </a:t>
            </a:r>
            <a:r>
              <a:rPr lang="ar-IQ" dirty="0" smtClean="0"/>
              <a:t>قانون شريعة </a:t>
            </a:r>
            <a:r>
              <a:rPr lang="ar-IQ" dirty="0"/>
              <a:t>الغاب الذي يؤمن بان القوة هي الحق والحق هو </a:t>
            </a:r>
            <a:r>
              <a:rPr lang="ar-IQ" dirty="0" smtClean="0"/>
              <a:t>القوة.</a:t>
            </a:r>
            <a:endParaRPr lang="ar-IQ" dirty="0"/>
          </a:p>
        </p:txBody>
      </p:sp>
    </p:spTree>
    <p:extLst>
      <p:ext uri="{BB962C8B-B14F-4D97-AF65-F5344CB8AC3E}">
        <p14:creationId xmlns:p14="http://schemas.microsoft.com/office/powerpoint/2010/main" val="189484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4638"/>
            <a:ext cx="7690048" cy="706090"/>
          </a:xfrm>
        </p:spPr>
        <p:txBody>
          <a:bodyPr>
            <a:normAutofit/>
          </a:bodyPr>
          <a:lstStyle/>
          <a:p>
            <a:pPr algn="r" rtl="1"/>
            <a:r>
              <a:rPr lang="ar-IQ" sz="3200" b="1" dirty="0"/>
              <a:t>الوظائف التي يقدمها </a:t>
            </a:r>
            <a:r>
              <a:rPr lang="ar-IQ" sz="3200" b="1" dirty="0" smtClean="0"/>
              <a:t>المجتمع للقانون</a:t>
            </a:r>
            <a:endParaRPr lang="en-US" sz="3200" b="1" dirty="0"/>
          </a:p>
        </p:txBody>
      </p:sp>
      <p:sp>
        <p:nvSpPr>
          <p:cNvPr id="3" name="عنصر نائب للمحتوى 2"/>
          <p:cNvSpPr>
            <a:spLocks noGrp="1"/>
          </p:cNvSpPr>
          <p:nvPr>
            <p:ph sz="quarter" idx="1"/>
          </p:nvPr>
        </p:nvSpPr>
        <p:spPr>
          <a:xfrm>
            <a:off x="457200" y="1268760"/>
            <a:ext cx="8219256" cy="5400600"/>
          </a:xfrm>
        </p:spPr>
        <p:txBody>
          <a:bodyPr>
            <a:normAutofit fontScale="85000" lnSpcReduction="20000"/>
          </a:bodyPr>
          <a:lstStyle/>
          <a:p>
            <a:pPr algn="justLow" rtl="1"/>
            <a:r>
              <a:rPr lang="ar-IQ" sz="3000" dirty="0"/>
              <a:t>المجتمع هو مصدر صياغة القوانين وتشريعها حيث ان القوانين لا تصدر الا اذا كان المجتمع بحاجة لها ، أي انها تنظم شؤونه وترتب مجرى </a:t>
            </a:r>
            <a:r>
              <a:rPr lang="ar-IQ" sz="3000" dirty="0" smtClean="0"/>
              <a:t>حياته.</a:t>
            </a:r>
          </a:p>
          <a:p>
            <a:pPr algn="justLow" rtl="1"/>
            <a:r>
              <a:rPr lang="ar-IQ" sz="3000" dirty="0" smtClean="0"/>
              <a:t>المجتمع </a:t>
            </a:r>
            <a:r>
              <a:rPr lang="ar-IQ" sz="3000" dirty="0"/>
              <a:t>هو الذي يجهز المؤسسات القانونية والتشريعية بالكوادر والملاكات العلمية التي تكون مسؤولة عن صنع القوانين وتغيرها بحيث تنسجم مع </a:t>
            </a:r>
            <a:r>
              <a:rPr lang="ar-IQ" sz="3000" dirty="0" smtClean="0"/>
              <a:t>طبيعة حاجات </a:t>
            </a:r>
            <a:r>
              <a:rPr lang="ar-IQ" sz="3000" dirty="0"/>
              <a:t>وأماني المجتمع </a:t>
            </a:r>
            <a:r>
              <a:rPr lang="ar-IQ" sz="3000" dirty="0" smtClean="0"/>
              <a:t>.</a:t>
            </a:r>
          </a:p>
          <a:p>
            <a:pPr algn="justLow" rtl="1"/>
            <a:r>
              <a:rPr lang="ar-IQ" sz="3000" dirty="0" smtClean="0"/>
              <a:t>المجتمع </a:t>
            </a:r>
            <a:r>
              <a:rPr lang="ar-IQ" sz="3000" dirty="0"/>
              <a:t>هو الذي يزود المؤسسات القانونية والتشريعية </a:t>
            </a:r>
            <a:r>
              <a:rPr lang="ar-IQ" sz="3000" dirty="0" smtClean="0"/>
              <a:t>بالأموال </a:t>
            </a:r>
            <a:r>
              <a:rPr lang="ar-IQ" sz="3000" dirty="0"/>
              <a:t>والمستلزمات الاخرى التي تحتاجها في حياتها اليومية </a:t>
            </a:r>
            <a:r>
              <a:rPr lang="ar-IQ" sz="3000" dirty="0" smtClean="0"/>
              <a:t>والتفصيلية.</a:t>
            </a:r>
          </a:p>
          <a:p>
            <a:pPr algn="justLow" rtl="1"/>
            <a:r>
              <a:rPr lang="ar-IQ" sz="3000" dirty="0" smtClean="0"/>
              <a:t>المجتمع </a:t>
            </a:r>
            <a:r>
              <a:rPr lang="ar-IQ" sz="3000" dirty="0"/>
              <a:t>يكون مصدر تغير القوانين من شكل الى شكل آخر </a:t>
            </a:r>
            <a:r>
              <a:rPr lang="ar-IQ" sz="3000" dirty="0" smtClean="0"/>
              <a:t>، فعندما </a:t>
            </a:r>
            <a:r>
              <a:rPr lang="ar-IQ" sz="3000" dirty="0"/>
              <a:t>يتغير المجتمع فان هذا التغير يقود الى تغير القوانين والتشريعات </a:t>
            </a:r>
            <a:r>
              <a:rPr lang="ar-IQ" sz="3000" dirty="0" smtClean="0"/>
              <a:t>.</a:t>
            </a:r>
          </a:p>
          <a:p>
            <a:pPr algn="justLow" rtl="1"/>
            <a:r>
              <a:rPr lang="ar-IQ" sz="3000" dirty="0" smtClean="0"/>
              <a:t>يؤدي </a:t>
            </a:r>
            <a:r>
              <a:rPr lang="ar-IQ" sz="3000" dirty="0"/>
              <a:t>المجتمع دوره الفاعل في قوة وفاعلية القانون اذا كان المجتمع قوياً ومقتدراً على تطبيق القوانين على الافراد والجماعات .</a:t>
            </a:r>
            <a:r>
              <a:rPr lang="ar-IQ" sz="3000" dirty="0" smtClean="0"/>
              <a:t>ي</a:t>
            </a:r>
          </a:p>
          <a:p>
            <a:pPr algn="justLow" rtl="1"/>
            <a:r>
              <a:rPr lang="ar-IQ" sz="3000" dirty="0" smtClean="0"/>
              <a:t> يمكن أن يكون </a:t>
            </a:r>
            <a:r>
              <a:rPr lang="ar-IQ" sz="3000" dirty="0"/>
              <a:t>المجتمع مصدراً من مصادر ضعف القوانين والتشريعات وعدم قدرتها على فض الصراعات والمنازعات بين الافراد والجماعات </a:t>
            </a:r>
            <a:r>
              <a:rPr lang="ar-IQ" sz="3000" dirty="0" smtClean="0"/>
              <a:t>.</a:t>
            </a:r>
          </a:p>
          <a:p>
            <a:pPr algn="justLow" rtl="1"/>
            <a:r>
              <a:rPr lang="ar-IQ" sz="3000" dirty="0" smtClean="0"/>
              <a:t>القوانين </a:t>
            </a:r>
            <a:r>
              <a:rPr lang="ar-IQ" sz="3000" dirty="0"/>
              <a:t>التي يصنعها المجتمع </a:t>
            </a:r>
            <a:r>
              <a:rPr lang="ar-IQ" sz="3000" dirty="0" smtClean="0"/>
              <a:t>تأخذ </a:t>
            </a:r>
            <a:r>
              <a:rPr lang="ar-IQ" sz="3000" dirty="0"/>
              <a:t>طبيعة المجتمع ومعطياته ومشكلاته وصورته الخارجية وأطره الفكرية والمرجعية </a:t>
            </a:r>
            <a:r>
              <a:rPr lang="ar-IQ" dirty="0"/>
              <a:t>.</a:t>
            </a:r>
            <a:endParaRPr lang="en-US" dirty="0"/>
          </a:p>
        </p:txBody>
      </p:sp>
    </p:spTree>
    <p:extLst>
      <p:ext uri="{BB962C8B-B14F-4D97-AF65-F5344CB8AC3E}">
        <p14:creationId xmlns:p14="http://schemas.microsoft.com/office/powerpoint/2010/main" val="2491940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IQ" b="1" dirty="0" smtClean="0"/>
              <a:t>طبيعة علم الاجتماع القانوني</a:t>
            </a:r>
            <a:endParaRPr lang="en-US" b="1" dirty="0"/>
          </a:p>
        </p:txBody>
      </p:sp>
      <p:sp>
        <p:nvSpPr>
          <p:cNvPr id="3" name="عنصر نائب للمحتوى 2"/>
          <p:cNvSpPr>
            <a:spLocks noGrp="1"/>
          </p:cNvSpPr>
          <p:nvPr>
            <p:ph sz="quarter" idx="1"/>
          </p:nvPr>
        </p:nvSpPr>
        <p:spPr/>
        <p:txBody>
          <a:bodyPr>
            <a:noAutofit/>
          </a:bodyPr>
          <a:lstStyle/>
          <a:p>
            <a:pPr marL="0" indent="0" algn="justLow" rtl="1">
              <a:buNone/>
            </a:pPr>
            <a:r>
              <a:rPr lang="ar-IQ" sz="3200" dirty="0"/>
              <a:t>نعني بطبيعة علم الاجتماع القانوني المنزلة او المكانة العلمية التي يتمتع بها ، أي هل ان علم الاجتماع القانوني علم كالرياضيات والفيزياء والكيمياء وعلوم الحياة ... الخ ام انه ادب كالفلسفة والدين واللاهوت والادب، ام انه علم يجمع بين الجوانب العلمية والجوانب الانسانية في آن </a:t>
            </a:r>
            <a:r>
              <a:rPr lang="ar-IQ" sz="3200" dirty="0" smtClean="0"/>
              <a:t>واحد، والجواب </a:t>
            </a:r>
            <a:r>
              <a:rPr lang="ar-IQ" sz="3200" dirty="0"/>
              <a:t>على هذه التساؤلات هو ان علم الاجتماع القانوني </a:t>
            </a:r>
            <a:r>
              <a:rPr lang="ar-IQ" sz="3200" dirty="0" smtClean="0"/>
              <a:t>علم </a:t>
            </a:r>
            <a:r>
              <a:rPr lang="ar-IQ" sz="3200" dirty="0"/>
              <a:t>يجمع بين الجوانب </a:t>
            </a:r>
            <a:r>
              <a:rPr lang="ar-IQ" sz="3200" dirty="0" smtClean="0"/>
              <a:t>العلمية والانسانية </a:t>
            </a:r>
            <a:r>
              <a:rPr lang="ar-IQ" sz="3200" dirty="0"/>
              <a:t>في آن </a:t>
            </a:r>
            <a:r>
              <a:rPr lang="ar-IQ" sz="3200" dirty="0" smtClean="0"/>
              <a:t>واحد، فهو علم </a:t>
            </a:r>
            <a:r>
              <a:rPr lang="ar-IQ" sz="3200" b="1" dirty="0" smtClean="0"/>
              <a:t>( نظري- تطبيقي وتجريبي- تراكمي- يهتم بما هو كائن ولا يهتم بما ينبغي أن يكون.</a:t>
            </a:r>
            <a:endParaRPr lang="en-US" sz="3200" b="1" dirty="0"/>
          </a:p>
        </p:txBody>
      </p:sp>
    </p:spTree>
    <p:extLst>
      <p:ext uri="{BB962C8B-B14F-4D97-AF65-F5344CB8AC3E}">
        <p14:creationId xmlns:p14="http://schemas.microsoft.com/office/powerpoint/2010/main" val="2088534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147248" cy="562074"/>
          </a:xfrm>
        </p:spPr>
        <p:txBody>
          <a:bodyPr>
            <a:normAutofit fontScale="90000"/>
          </a:bodyPr>
          <a:lstStyle/>
          <a:p>
            <a:pPr algn="ctr" rtl="1"/>
            <a:r>
              <a:rPr lang="ar-IQ" b="1" dirty="0" smtClean="0"/>
              <a:t>أهداف علم الاجتماع القانوني</a:t>
            </a:r>
            <a:endParaRPr lang="en-US" b="1" dirty="0"/>
          </a:p>
        </p:txBody>
      </p:sp>
      <p:sp>
        <p:nvSpPr>
          <p:cNvPr id="3" name="عنصر نائب للمحتوى 2"/>
          <p:cNvSpPr>
            <a:spLocks noGrp="1"/>
          </p:cNvSpPr>
          <p:nvPr>
            <p:ph sz="quarter" idx="1"/>
          </p:nvPr>
        </p:nvSpPr>
        <p:spPr>
          <a:xfrm>
            <a:off x="457200" y="836712"/>
            <a:ext cx="8435280" cy="6021288"/>
          </a:xfrm>
        </p:spPr>
        <p:txBody>
          <a:bodyPr>
            <a:normAutofit fontScale="92500" lnSpcReduction="10000"/>
          </a:bodyPr>
          <a:lstStyle/>
          <a:p>
            <a:pPr algn="justLow" rtl="1"/>
            <a:r>
              <a:rPr lang="ar-IQ" dirty="0"/>
              <a:t>يهدف علم الاجتماع القانوني الى ربط الظاهرة الاجتماعية الانسانية بالظاهرة القانونية </a:t>
            </a:r>
            <a:r>
              <a:rPr lang="ar-IQ" dirty="0" smtClean="0"/>
              <a:t>والشرعية، </a:t>
            </a:r>
            <a:r>
              <a:rPr lang="ar-IQ" dirty="0"/>
              <a:t>وهذا الربط يفسر الظاهرة الاجتماعية بتبريرات وحجج قانونية </a:t>
            </a:r>
            <a:r>
              <a:rPr lang="ar-IQ" dirty="0" smtClean="0"/>
              <a:t>وشرعية، </a:t>
            </a:r>
            <a:r>
              <a:rPr lang="ar-IQ" dirty="0"/>
              <a:t>ويفسر الظاهرة القانونية والشرعية باطر اجتماعية </a:t>
            </a:r>
            <a:r>
              <a:rPr lang="ar-IQ" dirty="0" smtClean="0"/>
              <a:t>وانسانية على </a:t>
            </a:r>
            <a:r>
              <a:rPr lang="ar-IQ" dirty="0"/>
              <a:t>درجة عالية من العلمية </a:t>
            </a:r>
            <a:r>
              <a:rPr lang="ar-IQ" dirty="0" smtClean="0"/>
              <a:t>والمصداقية.</a:t>
            </a:r>
          </a:p>
          <a:p>
            <a:pPr algn="justLow" rtl="1"/>
            <a:r>
              <a:rPr lang="ar-IQ" dirty="0"/>
              <a:t>يهدف علم الاجتماع القانوني الى توضيح المصادر الاجتماعية للقانون والتي هي الدين والقيم والعادات والتقاليد الاجتماعية والظروف والمعطيات الاقتصادية والاجتماعية التي يشهدها المجتمع، فضلاً عن طبيعة المرحلة الحضارية التاريخية التي يمر بها </a:t>
            </a:r>
            <a:r>
              <a:rPr lang="ar-IQ" dirty="0" smtClean="0"/>
              <a:t>المجتمع.</a:t>
            </a:r>
          </a:p>
          <a:p>
            <a:pPr algn="justLow" rtl="1"/>
            <a:r>
              <a:rPr lang="ar-IQ" dirty="0"/>
              <a:t>يريد علم الاجتماع القانوني معرفة ماهية العوامل الاجتماعية المؤدية الى </a:t>
            </a:r>
            <a:r>
              <a:rPr lang="ar-IQ" dirty="0" smtClean="0"/>
              <a:t>قوة وفاعلية </a:t>
            </a:r>
            <a:r>
              <a:rPr lang="ar-IQ" dirty="0"/>
              <a:t>القانون من جهة، والمؤدية الى ضعفه وتفتيته وتداعياته </a:t>
            </a:r>
            <a:r>
              <a:rPr lang="ar-IQ" dirty="0" smtClean="0"/>
              <a:t>.</a:t>
            </a:r>
          </a:p>
          <a:p>
            <a:pPr algn="justLow" rtl="1"/>
            <a:r>
              <a:rPr lang="ar-IQ" dirty="0" smtClean="0"/>
              <a:t>يهدف </a:t>
            </a:r>
            <a:r>
              <a:rPr lang="ar-IQ" dirty="0"/>
              <a:t>علم الاجتماع القانوني الى التعرف على طبيعة الآثار الاجتماعية التي يتركها الاجتماع القانوني والتشريع القانوني على المجتمع </a:t>
            </a:r>
            <a:r>
              <a:rPr lang="ar-IQ" dirty="0" smtClean="0"/>
              <a:t>والبناء الاجتماعي.</a:t>
            </a:r>
          </a:p>
          <a:p>
            <a:pPr algn="justLow" rtl="1"/>
            <a:r>
              <a:rPr lang="ar-IQ" dirty="0"/>
              <a:t>يهدف علم الاجتماع القانوني الى معرفة الاسس او المبررات التي تستند عليها قوة القانون وشرعيته، وهذه الاسس والمبررات قد تكون دينية لاهوتية أو دستورية او كرزماتية او مبررات الصالح العام والمصلحة الجماعية أو مبررات قوة العادات </a:t>
            </a:r>
            <a:r>
              <a:rPr lang="ar-IQ" dirty="0" smtClean="0"/>
              <a:t>والتقاليد الاجتماعية.</a:t>
            </a:r>
            <a:endParaRPr lang="ar-IQ" dirty="0"/>
          </a:p>
          <a:p>
            <a:endParaRPr lang="ar-IQ" dirty="0" smtClean="0"/>
          </a:p>
          <a:p>
            <a:endParaRPr lang="en-US" dirty="0"/>
          </a:p>
        </p:txBody>
      </p:sp>
    </p:spTree>
    <p:extLst>
      <p:ext uri="{BB962C8B-B14F-4D97-AF65-F5344CB8AC3E}">
        <p14:creationId xmlns:p14="http://schemas.microsoft.com/office/powerpoint/2010/main" val="36951661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موازنة">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33</TotalTime>
  <Words>841</Words>
  <Application>Microsoft Office PowerPoint</Application>
  <PresentationFormat>عرض على الشاشة (3:4)‏</PresentationFormat>
  <Paragraphs>35</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موازنة</vt:lpstr>
      <vt:lpstr>علم الاجتماع القانوني: نشأته ومفاهيمه وطبيعته واهدافه</vt:lpstr>
      <vt:lpstr>نشأة علم الاجتماع القانوني وظهوره</vt:lpstr>
      <vt:lpstr>نشأة علم الاجتماع القانوني وظهوره</vt:lpstr>
      <vt:lpstr>تعريف علم الاجتماع القانوني</vt:lpstr>
      <vt:lpstr>الوظائف التي يقدمها القانون للمجتمع</vt:lpstr>
      <vt:lpstr>الوظائف التي يقدمها المجتمع للقانون</vt:lpstr>
      <vt:lpstr>طبيعة علم الاجتماع القانوني</vt:lpstr>
      <vt:lpstr>أهداف علم الاجتماع القانوني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الاجتماع القانوني: نشأته ومفاهيمه وطبيعته واهدافه</dc:title>
  <dc:creator>user</dc:creator>
  <cp:lastModifiedBy>DR.Ahmed Saker 2o1O</cp:lastModifiedBy>
  <cp:revision>7</cp:revision>
  <dcterms:created xsi:type="dcterms:W3CDTF">2024-02-03T12:31:34Z</dcterms:created>
  <dcterms:modified xsi:type="dcterms:W3CDTF">2024-02-11T06:37:32Z</dcterms:modified>
</cp:coreProperties>
</file>