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4000" b="1" dirty="0" smtClean="0">
                <a:solidFill>
                  <a:schemeClr val="tx1"/>
                </a:solidFill>
              </a:rPr>
              <a:t>م.م</a:t>
            </a:r>
            <a:r>
              <a:rPr lang="ar-IQ" sz="4000" b="1" dirty="0" smtClean="0">
                <a:solidFill>
                  <a:schemeClr val="tx1"/>
                </a:solidFill>
              </a:rPr>
              <a:t> </a:t>
            </a:r>
            <a:r>
              <a:rPr lang="ar-IQ" sz="4000" b="1" dirty="0" smtClean="0">
                <a:solidFill>
                  <a:schemeClr val="tx1"/>
                </a:solidFill>
              </a:rPr>
              <a:t>علي سعدي عبدالزهرة</a:t>
            </a:r>
            <a:endParaRPr lang="en-US" sz="4000" b="1" dirty="0">
              <a:solidFill>
                <a:schemeClr val="tx1"/>
              </a:solidFill>
            </a:endParaRPr>
          </a:p>
        </p:txBody>
      </p:sp>
      <p:sp>
        <p:nvSpPr>
          <p:cNvPr id="2" name="عنوان 1"/>
          <p:cNvSpPr>
            <a:spLocks noGrp="1"/>
          </p:cNvSpPr>
          <p:nvPr>
            <p:ph type="ctrTitle"/>
          </p:nvPr>
        </p:nvSpPr>
        <p:spPr/>
        <p:txBody>
          <a:bodyPr>
            <a:noAutofit/>
          </a:bodyPr>
          <a:lstStyle/>
          <a:p>
            <a:r>
              <a:rPr lang="ar-IQ" b="1" dirty="0" smtClean="0"/>
              <a:t>اعلام الاجتماع القانوني بعد اوكست كونت</a:t>
            </a:r>
            <a:endParaRPr lang="en-US" b="1" dirty="0"/>
          </a:p>
        </p:txBody>
      </p:sp>
    </p:spTree>
    <p:extLst>
      <p:ext uri="{BB962C8B-B14F-4D97-AF65-F5344CB8AC3E}">
        <p14:creationId xmlns:p14="http://schemas.microsoft.com/office/powerpoint/2010/main" val="4072416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علم الاجتماع القانوني عند كونت</a:t>
            </a:r>
            <a:endParaRPr lang="en-US" b="1" dirty="0"/>
          </a:p>
        </p:txBody>
      </p:sp>
      <p:sp>
        <p:nvSpPr>
          <p:cNvPr id="3" name="عنصر نائب للمحتوى 2"/>
          <p:cNvSpPr>
            <a:spLocks noGrp="1"/>
          </p:cNvSpPr>
          <p:nvPr>
            <p:ph sz="quarter" idx="1"/>
          </p:nvPr>
        </p:nvSpPr>
        <p:spPr>
          <a:xfrm>
            <a:off x="457200" y="1340768"/>
            <a:ext cx="8291264" cy="5184576"/>
          </a:xfrm>
        </p:spPr>
        <p:txBody>
          <a:bodyPr>
            <a:normAutofit/>
          </a:bodyPr>
          <a:lstStyle/>
          <a:p>
            <a:pPr algn="justLow" rtl="1"/>
            <a:r>
              <a:rPr lang="ar-IQ" sz="3200" dirty="0" smtClean="0"/>
              <a:t>يرى كونت هناك قوانين تحكم الاسرة والدولة والدين، وهذه المؤسسات تهيمن على التربية الاخلاقية والاجتماعية للفرد.</a:t>
            </a:r>
          </a:p>
          <a:p>
            <a:pPr algn="justLow" rtl="1"/>
            <a:r>
              <a:rPr lang="ar-IQ" sz="3200" dirty="0" smtClean="0"/>
              <a:t>رغبته في اصلاح المجتمعات وانقاذها من مظاهر الفوضى والاضطراب، والفلسفة عنده ليست غاية وإنما وسيلة.</a:t>
            </a:r>
          </a:p>
          <a:p>
            <a:pPr algn="justLow" rtl="1"/>
            <a:r>
              <a:rPr lang="ar-IQ" sz="3200" dirty="0" smtClean="0"/>
              <a:t>يرى كونت أن وحدة المجتمع هي الأسرة وليست الفرد.</a:t>
            </a:r>
          </a:p>
          <a:p>
            <a:pPr algn="justLow" rtl="1"/>
            <a:r>
              <a:rPr lang="ar-IQ" sz="3200" dirty="0" smtClean="0"/>
              <a:t>الحكومة كنظام حاجة ضرورية للمجتمع.</a:t>
            </a:r>
          </a:p>
          <a:p>
            <a:pPr algn="justLow" rtl="1"/>
            <a:r>
              <a:rPr lang="ar-IQ" sz="3200" dirty="0" smtClean="0"/>
              <a:t>النظام السكوني ومبدأ </a:t>
            </a:r>
            <a:r>
              <a:rPr lang="ar-IQ" sz="3200" dirty="0"/>
              <a:t>توزيع العمل </a:t>
            </a:r>
            <a:r>
              <a:rPr lang="ar-IQ" sz="3200" dirty="0" smtClean="0"/>
              <a:t>عند كونت</a:t>
            </a:r>
          </a:p>
          <a:p>
            <a:pPr algn="justLow" rtl="1"/>
            <a:r>
              <a:rPr lang="ar-IQ" sz="3200" dirty="0" smtClean="0"/>
              <a:t>السلطة السياسية عند كونت تتمثل بالدولة التي تنظم حياة الأفراد</a:t>
            </a:r>
            <a:r>
              <a:rPr lang="ar-IQ" dirty="0" smtClean="0"/>
              <a:t>.</a:t>
            </a:r>
          </a:p>
        </p:txBody>
      </p:sp>
    </p:spTree>
    <p:extLst>
      <p:ext uri="{BB962C8B-B14F-4D97-AF65-F5344CB8AC3E}">
        <p14:creationId xmlns:p14="http://schemas.microsoft.com/office/powerpoint/2010/main" val="336788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rtl="1"/>
            <a:r>
              <a:rPr lang="ar-IQ" b="1" dirty="0" smtClean="0"/>
              <a:t>علم الاجتماع القانوني عند كارل ماركس</a:t>
            </a:r>
            <a:endParaRPr lang="en-US" b="1" dirty="0"/>
          </a:p>
        </p:txBody>
      </p:sp>
      <p:sp>
        <p:nvSpPr>
          <p:cNvPr id="3" name="عنصر نائب للمحتوى 2"/>
          <p:cNvSpPr>
            <a:spLocks noGrp="1"/>
          </p:cNvSpPr>
          <p:nvPr>
            <p:ph sz="quarter" idx="1"/>
          </p:nvPr>
        </p:nvSpPr>
        <p:spPr/>
        <p:txBody>
          <a:bodyPr/>
          <a:lstStyle/>
          <a:p>
            <a:pPr algn="justLow" rtl="1"/>
            <a:r>
              <a:rPr lang="ar-IQ" sz="3200" dirty="0" smtClean="0"/>
              <a:t>البناء الفوقي للمجتمع------- القانون</a:t>
            </a:r>
            <a:endParaRPr lang="ar-IQ" sz="4000" dirty="0" smtClean="0"/>
          </a:p>
          <a:p>
            <a:pPr algn="justLow" rtl="1"/>
            <a:r>
              <a:rPr lang="ar-IQ" sz="3200" dirty="0" smtClean="0"/>
              <a:t>البناء التحتي للمجتمع------- الاقتصاد</a:t>
            </a:r>
          </a:p>
          <a:p>
            <a:pPr algn="justLow" rtl="1"/>
            <a:r>
              <a:rPr lang="ar-IQ" sz="3200" dirty="0" smtClean="0"/>
              <a:t>فالقانون عند ماركس يعتمد على الاقتصاد، والاخير لا يمكن أن يعتد على القانون، فإذا تغير البناء التحتي فأن البناء الفوقي يتغير.</a:t>
            </a:r>
          </a:p>
          <a:p>
            <a:pPr algn="justLow" rtl="1"/>
            <a:r>
              <a:rPr lang="ar-IQ" sz="3200" dirty="0" smtClean="0"/>
              <a:t>القانون يؤدي دور كبير في تنظيم المجتمع، وهو احد وسائل الضبط الاجتماعي، وهو الذي ينظم سلوك الفرد وعلاقته مع الاخرين.</a:t>
            </a:r>
          </a:p>
          <a:p>
            <a:pPr marL="0" indent="0" algn="r" rtl="1">
              <a:buNone/>
            </a:pPr>
            <a:endParaRPr lang="en-US" sz="3200" dirty="0"/>
          </a:p>
        </p:txBody>
      </p:sp>
    </p:spTree>
    <p:extLst>
      <p:ext uri="{BB962C8B-B14F-4D97-AF65-F5344CB8AC3E}">
        <p14:creationId xmlns:p14="http://schemas.microsoft.com/office/powerpoint/2010/main" val="76721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rtl="1"/>
            <a:r>
              <a:rPr lang="ar-IQ" b="1" dirty="0"/>
              <a:t>علم الاجتماع القانوني عند كارل ماركس</a:t>
            </a:r>
            <a:endParaRPr lang="en-US" b="1" dirty="0"/>
          </a:p>
        </p:txBody>
      </p:sp>
      <p:sp>
        <p:nvSpPr>
          <p:cNvPr id="3" name="عنصر نائب للمحتوى 2"/>
          <p:cNvSpPr>
            <a:spLocks noGrp="1"/>
          </p:cNvSpPr>
          <p:nvPr>
            <p:ph sz="quarter" idx="1"/>
          </p:nvPr>
        </p:nvSpPr>
        <p:spPr>
          <a:xfrm>
            <a:off x="457200" y="1412776"/>
            <a:ext cx="8291264" cy="5184576"/>
          </a:xfrm>
        </p:spPr>
        <p:txBody>
          <a:bodyPr>
            <a:normAutofit lnSpcReduction="10000"/>
          </a:bodyPr>
          <a:lstStyle/>
          <a:p>
            <a:pPr algn="justLow" rtl="1"/>
            <a:r>
              <a:rPr lang="ar-IQ" sz="3200" dirty="0" smtClean="0"/>
              <a:t>وفق لماركس لكل مرحلة حضارية يشهدها المجتمع قوانينها الخاصة، فالقوانين في النظم العبودية والاقطاعية والرأسمالية تخدم مصالح القادة والحكام لأنهم هم الذين وضعوها، في حين تتعارض مع جموع الشعب، وتقيد حرياتهم.</a:t>
            </a:r>
          </a:p>
          <a:p>
            <a:pPr algn="justLow" rtl="1"/>
            <a:r>
              <a:rPr lang="ar-IQ" sz="3200" dirty="0" smtClean="0"/>
              <a:t>أن القانون في المجتمع العبودي يخدم طبقة الأسياد، والقانون في المجتمع الاقطاعي يخدم طبقة أصحاب الأراضي والنبلاء رجال الدين، وفي المجتمع الرأسمالي يخدم القانون الطبقة الغنية، وفي المجتمع الاشتراكي يخدم القانون الطبقة العاملة، وهكذا يجسد القانون ظروف المجتمع ومعطياته الاقتصادية والاجتماعية، ويأخذ القانون شكل المجتمع والحياة الاقتصادية التي يظهر فيها</a:t>
            </a:r>
            <a:r>
              <a:rPr lang="ar-IQ" dirty="0" smtClean="0"/>
              <a:t>.</a:t>
            </a:r>
          </a:p>
        </p:txBody>
      </p:sp>
    </p:spTree>
    <p:extLst>
      <p:ext uri="{BB962C8B-B14F-4D97-AF65-F5344CB8AC3E}">
        <p14:creationId xmlns:p14="http://schemas.microsoft.com/office/powerpoint/2010/main" val="371477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rtl="1"/>
            <a:r>
              <a:rPr lang="ar-IQ" b="1" dirty="0" smtClean="0"/>
              <a:t>علم الاجتماع القانوني عند ماكس فيبر</a:t>
            </a:r>
            <a:endParaRPr lang="en-US" b="1" dirty="0"/>
          </a:p>
        </p:txBody>
      </p:sp>
      <p:sp>
        <p:nvSpPr>
          <p:cNvPr id="3" name="عنصر نائب للمحتوى 2"/>
          <p:cNvSpPr>
            <a:spLocks noGrp="1"/>
          </p:cNvSpPr>
          <p:nvPr>
            <p:ph sz="quarter" idx="1"/>
          </p:nvPr>
        </p:nvSpPr>
        <p:spPr/>
        <p:txBody>
          <a:bodyPr>
            <a:noAutofit/>
          </a:bodyPr>
          <a:lstStyle/>
          <a:p>
            <a:pPr algn="justLow" rtl="1"/>
            <a:r>
              <a:rPr lang="ar-IQ" sz="3000" dirty="0" smtClean="0"/>
              <a:t>يعرف ماكس فيبر القانون على أنه امر صادر عن هيئة من الافراد تكون مستعدة لاستخدام اساليب العنف والقهر في حالات الضرورة، ويرى بأن جهاز القهر والالزام هو العنصر المميز للقانون، وهذا الجهاز كانت تديره الأسرة أو العشيرة.... الخ</a:t>
            </a:r>
          </a:p>
          <a:p>
            <a:pPr algn="justLow" rtl="1"/>
            <a:r>
              <a:rPr lang="ar-IQ" sz="3000" dirty="0" smtClean="0"/>
              <a:t>مرتكزات علم الاجتماع القانوني عند فيبر</a:t>
            </a:r>
          </a:p>
          <a:p>
            <a:pPr marL="0" indent="0" algn="justLow" rtl="1">
              <a:buNone/>
            </a:pPr>
            <a:r>
              <a:rPr lang="ar-IQ" sz="3000" dirty="0" smtClean="0"/>
              <a:t>_ التمييز بين القانون العام والقانون الخاص</a:t>
            </a:r>
          </a:p>
          <a:p>
            <a:pPr marL="0" indent="0" algn="justLow" rtl="1">
              <a:buNone/>
            </a:pPr>
            <a:r>
              <a:rPr lang="ar-IQ" sz="3000" dirty="0" smtClean="0"/>
              <a:t>_ التمييز بين القانون الوضعي والقانون الطبيعي</a:t>
            </a:r>
          </a:p>
          <a:p>
            <a:pPr marL="0" indent="0" algn="justLow" rtl="1">
              <a:buNone/>
            </a:pPr>
            <a:r>
              <a:rPr lang="ar-IQ" sz="3000" dirty="0" smtClean="0"/>
              <a:t>_التمييز بين القانون الموضوعي والقانون الذاتي</a:t>
            </a:r>
          </a:p>
          <a:p>
            <a:pPr marL="0" indent="0" algn="justLow" rtl="1">
              <a:buNone/>
            </a:pPr>
            <a:r>
              <a:rPr lang="ar-IQ" sz="3000" dirty="0" smtClean="0"/>
              <a:t>_ التمييز بين القانون الرسمي والقانون المادي</a:t>
            </a:r>
          </a:p>
          <a:p>
            <a:pPr marL="0" indent="0" algn="justLow" rtl="1">
              <a:buNone/>
            </a:pPr>
            <a:endParaRPr lang="en-US" sz="3000" dirty="0"/>
          </a:p>
        </p:txBody>
      </p:sp>
    </p:spTree>
    <p:extLst>
      <p:ext uri="{BB962C8B-B14F-4D97-AF65-F5344CB8AC3E}">
        <p14:creationId xmlns:p14="http://schemas.microsoft.com/office/powerpoint/2010/main" val="180502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rtl="1"/>
            <a:r>
              <a:rPr lang="ar-IQ" b="1" dirty="0"/>
              <a:t>علم الاجتماع القانوني عند ماكس فيبر</a:t>
            </a:r>
            <a:endParaRPr lang="en-US" dirty="0"/>
          </a:p>
        </p:txBody>
      </p:sp>
      <p:sp>
        <p:nvSpPr>
          <p:cNvPr id="3" name="عنصر نائب للمحتوى 2"/>
          <p:cNvSpPr>
            <a:spLocks noGrp="1"/>
          </p:cNvSpPr>
          <p:nvPr>
            <p:ph sz="quarter" idx="1"/>
          </p:nvPr>
        </p:nvSpPr>
        <p:spPr/>
        <p:txBody>
          <a:bodyPr>
            <a:normAutofit fontScale="92500" lnSpcReduction="10000"/>
          </a:bodyPr>
          <a:lstStyle/>
          <a:p>
            <a:pPr algn="justLow" rtl="1"/>
            <a:r>
              <a:rPr lang="ar-IQ" sz="3000" dirty="0" smtClean="0"/>
              <a:t>شرعية النظام الاجتماعي عند فيبر</a:t>
            </a:r>
          </a:p>
          <a:p>
            <a:pPr marL="0" indent="0" algn="justLow" rtl="1">
              <a:buNone/>
            </a:pPr>
            <a:r>
              <a:rPr lang="ar-IQ" sz="3000" dirty="0" smtClean="0"/>
              <a:t>المبررات التقليدية____ القوانين المشتقة من العادات والتقاليد</a:t>
            </a:r>
          </a:p>
          <a:p>
            <a:pPr marL="0" indent="0" algn="justLow" rtl="1">
              <a:buNone/>
            </a:pPr>
            <a:r>
              <a:rPr lang="ar-IQ" sz="3000" dirty="0" smtClean="0"/>
              <a:t>المبررات الدستورية____ القوانين المشتقة من الدستور</a:t>
            </a:r>
          </a:p>
          <a:p>
            <a:pPr marL="0" indent="0" algn="justLow" rtl="1">
              <a:buNone/>
            </a:pPr>
            <a:r>
              <a:rPr lang="ar-IQ" sz="3500" dirty="0" smtClean="0"/>
              <a:t>المبررات الكرزماتيكية____ القوانين المشتقة من الزعيم الملهم</a:t>
            </a:r>
          </a:p>
          <a:p>
            <a:pPr algn="justLow" rtl="1"/>
            <a:r>
              <a:rPr lang="ar-IQ" sz="3500" dirty="0" smtClean="0"/>
              <a:t>السلطات السياسية عند فيبر</a:t>
            </a:r>
          </a:p>
          <a:p>
            <a:pPr marL="0" indent="0" algn="justLow" rtl="1">
              <a:buNone/>
            </a:pPr>
            <a:r>
              <a:rPr lang="ar-IQ" sz="3500" dirty="0" smtClean="0"/>
              <a:t>السلطة التقليدية</a:t>
            </a:r>
          </a:p>
          <a:p>
            <a:pPr marL="0" indent="0" algn="justLow" rtl="1">
              <a:buNone/>
            </a:pPr>
            <a:r>
              <a:rPr lang="ar-IQ" sz="3500" dirty="0" smtClean="0"/>
              <a:t>السلطة الشرعية- العقلانية</a:t>
            </a:r>
          </a:p>
          <a:p>
            <a:pPr marL="0" indent="0" algn="justLow" rtl="1">
              <a:buNone/>
            </a:pPr>
            <a:r>
              <a:rPr lang="ar-IQ" sz="3500" dirty="0" smtClean="0"/>
              <a:t>السلطة الكرزماتيكية</a:t>
            </a:r>
          </a:p>
          <a:p>
            <a:pPr marL="0" indent="0" algn="r" rtl="1">
              <a:buNone/>
            </a:pPr>
            <a:endParaRPr lang="en-US" sz="3000" dirty="0"/>
          </a:p>
        </p:txBody>
      </p:sp>
    </p:spTree>
    <p:extLst>
      <p:ext uri="{BB962C8B-B14F-4D97-AF65-F5344CB8AC3E}">
        <p14:creationId xmlns:p14="http://schemas.microsoft.com/office/powerpoint/2010/main" val="122307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TotalTime>
  <Words>370</Words>
  <Application>Microsoft Office PowerPoint</Application>
  <PresentationFormat>عرض على الشاشة (3:4)‏</PresentationFormat>
  <Paragraphs>33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موازنة</vt:lpstr>
      <vt:lpstr>اعلام الاجتماع القانوني بعد اوكست كونت</vt:lpstr>
      <vt:lpstr>علم الاجتماع القانوني عند كونت</vt:lpstr>
      <vt:lpstr>علم الاجتماع القانوني عند كارل ماركس</vt:lpstr>
      <vt:lpstr>علم الاجتماع القانوني عند كارل ماركس</vt:lpstr>
      <vt:lpstr>علم الاجتماع القانوني عند ماكس فيبر</vt:lpstr>
      <vt:lpstr>علم الاجتماع القانوني عند ماكس فيبر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اعلام الاجتماع القانوني بعد اوكست كونت</dc:title>
  <dc:creator>user</dc:creator>
  <cp:lastModifiedBy>DR.Ahmed Saker 2o1O</cp:lastModifiedBy>
  <cp:revision>12</cp:revision>
  <dcterms:created xsi:type="dcterms:W3CDTF">2023-12-29T10:06:30Z</dcterms:created>
  <dcterms:modified xsi:type="dcterms:W3CDTF">2024-02-11T06:54:41Z</dcterms:modified>
</cp:coreProperties>
</file>