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2" r:id="rId7"/>
    <p:sldId id="261" r:id="rId8"/>
    <p:sldId id="263" r:id="rId9"/>
    <p:sldId id="264"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1B8ABB09-4A1D-463E-8065-109CC2B7EFAA}" type="datetimeFigureOut">
              <a:rPr lang="ar-SA" smtClean="0"/>
              <a:t>27/07/1445</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0B34F065-1154-456A-91E3-76DE8E75E17B}" type="slidenum">
              <a:rPr lang="ar-SA" smtClean="0"/>
              <a:t>‹#›</a:t>
            </a:fld>
            <a:endParaRPr lang="ar-SA"/>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27/07/1445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27/07/1445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27/07/1445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27/07/1445</a:t>
            </a:fld>
            <a:endParaRPr lang="ar-SA"/>
          </a:p>
        </p:txBody>
      </p:sp>
      <p:sp>
        <p:nvSpPr>
          <p:cNvPr id="5" name="عنصر نائب للتذييل 4"/>
          <p:cNvSpPr>
            <a:spLocks noGrp="1"/>
          </p:cNvSpPr>
          <p:nvPr>
            <p:ph type="ftr" sz="quarter" idx="11"/>
          </p:nvPr>
        </p:nvSpPr>
        <p:spPr>
          <a:xfrm>
            <a:off x="800100" y="6172200"/>
            <a:ext cx="4000500" cy="457200"/>
          </a:xfrm>
        </p:spPr>
        <p:txBody>
          <a:bodyPr/>
          <a:lstStyle/>
          <a:p>
            <a:endParaRPr lang="ar-SA"/>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27/07/1445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27/07/1445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27/07/1445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27/07/1445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27/07/1445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27/07/1445</a:t>
            </a:fld>
            <a:endParaRPr lang="ar-SA"/>
          </a:p>
        </p:txBody>
      </p:sp>
      <p:sp>
        <p:nvSpPr>
          <p:cNvPr id="6" name="عنصر نائب للتذييل 5"/>
          <p:cNvSpPr>
            <a:spLocks noGrp="1"/>
          </p:cNvSpPr>
          <p:nvPr>
            <p:ph type="ftr" sz="quarter" idx="11"/>
          </p:nvPr>
        </p:nvSpPr>
        <p:spPr>
          <a:xfrm>
            <a:off x="914400" y="6172200"/>
            <a:ext cx="3886200" cy="457200"/>
          </a:xfrm>
        </p:spPr>
        <p:txBody>
          <a:bodyPr/>
          <a:lstStyle/>
          <a:p>
            <a:endParaRPr lang="ar-SA"/>
          </a:p>
        </p:txBody>
      </p:sp>
      <p:sp>
        <p:nvSpPr>
          <p:cNvPr id="7" name="عنصر نائب لرقم الشريحة 6"/>
          <p:cNvSpPr>
            <a:spLocks noGrp="1"/>
          </p:cNvSpPr>
          <p:nvPr>
            <p:ph type="sldNum" sz="quarter" idx="12"/>
          </p:nvPr>
        </p:nvSpPr>
        <p:spPr>
          <a:xfrm>
            <a:off x="146304" y="6208776"/>
            <a:ext cx="457200" cy="457200"/>
          </a:xfrm>
        </p:spPr>
        <p:txBody>
          <a:bodyPr/>
          <a:lstStyle/>
          <a:p>
            <a:fld id="{0B34F065-1154-456A-91E3-76DE8E75E17B}" type="slidenum">
              <a:rPr lang="ar-SA" smtClean="0"/>
              <a:t>‹#›</a:t>
            </a:fld>
            <a:endParaRPr lang="ar-SA"/>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smtClean="0"/>
              <a:t>انقر فوق الأيقونة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B8ABB09-4A1D-463E-8065-109CC2B7EFAA}" type="datetimeFigureOut">
              <a:rPr lang="ar-SA" smtClean="0"/>
              <a:t>27/07/1445</a:t>
            </a:fld>
            <a:endParaRPr lang="ar-SA"/>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normAutofit/>
          </a:bodyPr>
          <a:lstStyle/>
          <a:p>
            <a:r>
              <a:rPr lang="ar-IQ" sz="3200" b="1" dirty="0" smtClean="0">
                <a:solidFill>
                  <a:schemeClr val="tx1"/>
                </a:solidFill>
              </a:rPr>
              <a:t>م.م علي سعدي عبدالزهرة</a:t>
            </a:r>
            <a:endParaRPr lang="en-US" sz="3200" b="1" dirty="0">
              <a:solidFill>
                <a:schemeClr val="tx1"/>
              </a:solidFill>
            </a:endParaRPr>
          </a:p>
        </p:txBody>
      </p:sp>
      <p:sp>
        <p:nvSpPr>
          <p:cNvPr id="2" name="عنوان 1"/>
          <p:cNvSpPr>
            <a:spLocks noGrp="1"/>
          </p:cNvSpPr>
          <p:nvPr>
            <p:ph type="ctrTitle"/>
          </p:nvPr>
        </p:nvSpPr>
        <p:spPr/>
        <p:txBody>
          <a:bodyPr/>
          <a:lstStyle/>
          <a:p>
            <a:r>
              <a:rPr lang="ar-IQ" b="1" dirty="0" smtClean="0"/>
              <a:t>القانون الطبيعي</a:t>
            </a:r>
            <a:endParaRPr lang="en-US" b="1" dirty="0"/>
          </a:p>
        </p:txBody>
      </p:sp>
    </p:spTree>
    <p:extLst>
      <p:ext uri="{BB962C8B-B14F-4D97-AF65-F5344CB8AC3E}">
        <p14:creationId xmlns:p14="http://schemas.microsoft.com/office/powerpoint/2010/main" val="1412607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smtClean="0"/>
              <a:t>القانون الطبيعي</a:t>
            </a:r>
            <a:endParaRPr lang="en-US" b="1" dirty="0"/>
          </a:p>
        </p:txBody>
      </p:sp>
      <p:sp>
        <p:nvSpPr>
          <p:cNvPr id="3" name="عنصر نائب للمحتوى 2"/>
          <p:cNvSpPr>
            <a:spLocks noGrp="1"/>
          </p:cNvSpPr>
          <p:nvPr>
            <p:ph sz="quarter" idx="1"/>
          </p:nvPr>
        </p:nvSpPr>
        <p:spPr>
          <a:xfrm>
            <a:off x="457200" y="1600200"/>
            <a:ext cx="8291264" cy="4709120"/>
          </a:xfrm>
        </p:spPr>
        <p:txBody>
          <a:bodyPr>
            <a:normAutofit/>
          </a:bodyPr>
          <a:lstStyle/>
          <a:p>
            <a:pPr marL="0" indent="0" algn="justLow" rtl="1">
              <a:buNone/>
            </a:pPr>
            <a:r>
              <a:rPr lang="ar-IQ" sz="2800" dirty="0"/>
              <a:t>يقصد بالقانون الطبيعي بانه مجموعة قواعد سلوك كامنة في الطبيعة ثابتة لا تتغير بمرور الزمن ولا تختلف من مكان لآخر فهي قواعد سلوك موجودة في الطبيعة، أي في عقل الانسان حيث ان العقل هو الذي </a:t>
            </a:r>
            <a:r>
              <a:rPr lang="ar-IQ" sz="2800" dirty="0" smtClean="0"/>
              <a:t>يكشفها، وان </a:t>
            </a:r>
            <a:r>
              <a:rPr lang="ar-IQ" sz="2800" dirty="0"/>
              <a:t>القانون الطبيعي اذا يكمن في الظواهر الطبيعية التي يكشفها </a:t>
            </a:r>
            <a:r>
              <a:rPr lang="ar-IQ" sz="2800" dirty="0" smtClean="0"/>
              <a:t>العقل، </a:t>
            </a:r>
            <a:r>
              <a:rPr lang="ar-IQ" sz="2800" dirty="0"/>
              <a:t>وقد مر القانون الطبيعي بمراحل كثيرة ومتعددة </a:t>
            </a:r>
            <a:r>
              <a:rPr lang="ar-IQ" sz="2800" dirty="0" smtClean="0"/>
              <a:t>إذ </a:t>
            </a:r>
            <a:r>
              <a:rPr lang="ar-IQ" sz="2800" dirty="0"/>
              <a:t>عرفه الفلاسفة اليونان </a:t>
            </a:r>
            <a:r>
              <a:rPr lang="ar-IQ" sz="2800" dirty="0" smtClean="0"/>
              <a:t>والرومان </a:t>
            </a:r>
            <a:r>
              <a:rPr lang="ar-IQ" sz="2800" dirty="0"/>
              <a:t>وقد ورثت المسيحية ورجال الكنيسة في العصر الوسيط القانون الطبيعي فجعلوه القانون </a:t>
            </a:r>
            <a:r>
              <a:rPr lang="ar-IQ" sz="2800" dirty="0" smtClean="0"/>
              <a:t>الإلهي، </a:t>
            </a:r>
            <a:r>
              <a:rPr lang="ar-IQ" sz="2800" dirty="0"/>
              <a:t>وقد عرف المسلمون هذا القانون ثم صار به المسار في العصور الحديثة حيث ازدادت اهميته في </a:t>
            </a:r>
            <a:r>
              <a:rPr lang="ar-IQ" sz="2800" dirty="0" smtClean="0"/>
              <a:t>اوروبا </a:t>
            </a:r>
            <a:r>
              <a:rPr lang="ar-IQ" sz="2800" dirty="0"/>
              <a:t>الى ابعد </a:t>
            </a:r>
            <a:r>
              <a:rPr lang="ar-IQ" sz="2800" dirty="0" smtClean="0"/>
              <a:t>الحدود، </a:t>
            </a:r>
            <a:r>
              <a:rPr lang="ar-IQ" sz="2800" dirty="0"/>
              <a:t>وقد اهتم بالقانون الطبيعي كل من هوبز ولوك وروسو إ</a:t>
            </a:r>
            <a:r>
              <a:rPr lang="ar-IQ" sz="2800" dirty="0" smtClean="0"/>
              <a:t>ذ كشف </a:t>
            </a:r>
            <a:r>
              <a:rPr lang="ar-IQ" sz="2800" dirty="0"/>
              <a:t>هؤلاء بان معظم العلاقات بين الدول تقوم على هذا القانون</a:t>
            </a:r>
            <a:endParaRPr lang="en-US" sz="2800" dirty="0"/>
          </a:p>
        </p:txBody>
      </p:sp>
    </p:spTree>
    <p:extLst>
      <p:ext uri="{BB962C8B-B14F-4D97-AF65-F5344CB8AC3E}">
        <p14:creationId xmlns:p14="http://schemas.microsoft.com/office/powerpoint/2010/main" val="3178426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a:t>القانون الطبيعي</a:t>
            </a:r>
            <a:endParaRPr lang="en-US" dirty="0"/>
          </a:p>
        </p:txBody>
      </p:sp>
      <p:sp>
        <p:nvSpPr>
          <p:cNvPr id="3" name="عنصر نائب للمحتوى 2"/>
          <p:cNvSpPr>
            <a:spLocks noGrp="1"/>
          </p:cNvSpPr>
          <p:nvPr>
            <p:ph sz="quarter" idx="1"/>
          </p:nvPr>
        </p:nvSpPr>
        <p:spPr>
          <a:xfrm>
            <a:off x="426368" y="1628800"/>
            <a:ext cx="8250088" cy="4781128"/>
          </a:xfrm>
        </p:spPr>
        <p:txBody>
          <a:bodyPr>
            <a:normAutofit lnSpcReduction="10000"/>
          </a:bodyPr>
          <a:lstStyle/>
          <a:p>
            <a:pPr marL="0" indent="0" algn="justLow" rtl="1">
              <a:buNone/>
            </a:pPr>
            <a:r>
              <a:rPr lang="ar-IQ" dirty="0" smtClean="0"/>
              <a:t>ظهرت </a:t>
            </a:r>
            <a:r>
              <a:rPr lang="ar-IQ" dirty="0"/>
              <a:t>فكرة القانون الطبيعي قديماً عند فلاسفة </a:t>
            </a:r>
            <a:r>
              <a:rPr lang="ar-IQ" dirty="0" smtClean="0"/>
              <a:t>اليونان، واعتقد </a:t>
            </a:r>
            <a:r>
              <a:rPr lang="ar-IQ" dirty="0"/>
              <a:t>هؤلاء المفكرون بان هناك قواعد طبيعية تسيطر على هذه النظم وهي قواعد طبيعية لا تتغير في الزمان والمكان </a:t>
            </a:r>
            <a:r>
              <a:rPr lang="ar-IQ" dirty="0" smtClean="0"/>
              <a:t>)، ان </a:t>
            </a:r>
            <a:r>
              <a:rPr lang="ar-IQ" dirty="0"/>
              <a:t>القانون الطبيعي بالنسبة لهؤلاء هو المثل الاعلى الذي يمثل الكمال ويكشف عنه العقل البشري ليصيغ القانون الوضعي على </a:t>
            </a:r>
            <a:r>
              <a:rPr lang="ar-IQ" dirty="0" smtClean="0"/>
              <a:t>نهجه، وقد </a:t>
            </a:r>
            <a:r>
              <a:rPr lang="ar-IQ" dirty="0"/>
              <a:t>اخذت فكرة القانون الطبيعي في العصور الوسطى في اوربا </a:t>
            </a:r>
            <a:r>
              <a:rPr lang="ar-IQ" dirty="0" smtClean="0"/>
              <a:t>الشكل الديني </a:t>
            </a:r>
            <a:r>
              <a:rPr lang="ar-IQ" dirty="0"/>
              <a:t>على يد رجال الكنيسة فاصبح القانون الطبيعي هو القانون السماوي الذي يعلو على القانون </a:t>
            </a:r>
            <a:r>
              <a:rPr lang="ar-IQ" dirty="0" smtClean="0"/>
              <a:t>الوضعي، وقد </a:t>
            </a:r>
            <a:r>
              <a:rPr lang="ar-IQ" dirty="0"/>
              <a:t>ذهب البعض الى التفريق بين ثلاثة أنواع من القوانين </a:t>
            </a:r>
            <a:r>
              <a:rPr lang="ar-IQ" dirty="0" smtClean="0"/>
              <a:t>الالهي هو </a:t>
            </a:r>
            <a:r>
              <a:rPr lang="ar-IQ" dirty="0"/>
              <a:t>مشيئة الله تصل الى الناس عن طريق الوحي والشعور ويؤمنون ايماناً لا يستند الى الاستدلال العقلي، وأما القانون الطبيعي فيمثل غاية ما يستطيع العقل البشري ادراكه من القانون </a:t>
            </a:r>
            <a:r>
              <a:rPr lang="ar-IQ" dirty="0" smtClean="0"/>
              <a:t>الإلهي ، أما </a:t>
            </a:r>
            <a:r>
              <a:rPr lang="ar-IQ" dirty="0"/>
              <a:t>القانون الوضعي فهو ما يصنعه الانسان ويجب ان يستلهم </a:t>
            </a:r>
            <a:r>
              <a:rPr lang="ar-IQ" dirty="0" smtClean="0"/>
              <a:t>القانون الطبيعي </a:t>
            </a:r>
            <a:r>
              <a:rPr lang="ar-IQ" dirty="0"/>
              <a:t>ويتطابق مع مبادئه </a:t>
            </a:r>
            <a:r>
              <a:rPr lang="ar-IQ" dirty="0" smtClean="0"/>
              <a:t>وتعاليمه.</a:t>
            </a:r>
            <a:endParaRPr lang="en-US" dirty="0"/>
          </a:p>
        </p:txBody>
      </p:sp>
    </p:spTree>
    <p:extLst>
      <p:ext uri="{BB962C8B-B14F-4D97-AF65-F5344CB8AC3E}">
        <p14:creationId xmlns:p14="http://schemas.microsoft.com/office/powerpoint/2010/main" val="390406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smtClean="0"/>
              <a:t>تطور</a:t>
            </a:r>
            <a:r>
              <a:rPr lang="ar-IQ" dirty="0" smtClean="0"/>
              <a:t> </a:t>
            </a:r>
            <a:r>
              <a:rPr lang="ar-IQ" b="1" dirty="0"/>
              <a:t>القانون الطبيعي</a:t>
            </a:r>
            <a:endParaRPr lang="en-US" dirty="0"/>
          </a:p>
        </p:txBody>
      </p:sp>
      <p:sp>
        <p:nvSpPr>
          <p:cNvPr id="3" name="عنصر نائب للمحتوى 2"/>
          <p:cNvSpPr>
            <a:spLocks noGrp="1"/>
          </p:cNvSpPr>
          <p:nvPr>
            <p:ph sz="quarter" idx="1"/>
          </p:nvPr>
        </p:nvSpPr>
        <p:spPr>
          <a:xfrm>
            <a:off x="457200" y="1600200"/>
            <a:ext cx="8291264" cy="4925144"/>
          </a:xfrm>
        </p:spPr>
        <p:txBody>
          <a:bodyPr>
            <a:normAutofit/>
          </a:bodyPr>
          <a:lstStyle/>
          <a:p>
            <a:pPr marL="0" indent="0" algn="justLow" rtl="1">
              <a:buNone/>
            </a:pPr>
            <a:r>
              <a:rPr lang="ar-IQ" dirty="0" smtClean="0"/>
              <a:t>قد </a:t>
            </a:r>
            <a:r>
              <a:rPr lang="ar-IQ" dirty="0"/>
              <a:t>تطور القانون الطبيعي في </a:t>
            </a:r>
            <a:r>
              <a:rPr lang="ar-IQ" dirty="0" smtClean="0"/>
              <a:t>اوروبا </a:t>
            </a:r>
            <a:r>
              <a:rPr lang="ar-IQ" dirty="0"/>
              <a:t>خلال القرنين السابع عشر والثامن عشر، ويرجع ذلك الى ان </a:t>
            </a:r>
            <a:r>
              <a:rPr lang="ar-IQ" dirty="0" smtClean="0"/>
              <a:t>اوروبا </a:t>
            </a:r>
            <a:r>
              <a:rPr lang="ar-IQ" dirty="0"/>
              <a:t>في ذلك الوقت كانت قد استكملت قومياتها وتحررت من سلطان </a:t>
            </a:r>
            <a:r>
              <a:rPr lang="ar-IQ" dirty="0" smtClean="0"/>
              <a:t>الكنيسة، </a:t>
            </a:r>
            <a:r>
              <a:rPr lang="ar-IQ" dirty="0"/>
              <a:t>فنشأت الدول الحديثة مستقلة لا سلطان لدولة منها على الأخرى، فظهرت الحاجة اولاً الى قواعد تنظيم علاقات هذه الدول بعضها ببعض، وثانياً إلى قواعد تنظيم علاقة الحكام بالمحكومين داخل الدولة، ولقد استخدمت فكرة القانون الطبيعي في هذين المجالين للالتجاء الى العقل لوضع الأسس التي تقوم عليها العلاقات فيما بين هذه الدول، وكان المفكرون في حاجة الى تدعيم الآراء التي يهتدون اليها بعقولهم فلجأوا الى فكرة القانون </a:t>
            </a:r>
            <a:r>
              <a:rPr lang="ar-IQ" dirty="0" smtClean="0"/>
              <a:t>الطبيعي، </a:t>
            </a:r>
            <a:r>
              <a:rPr lang="ar-IQ" dirty="0"/>
              <a:t>كما ان ظهور مبدأ سيادة الدولة الى حد القول بانها سيادة مطلقة أي ليس هناك ما يلزم الدولة بشيء تجاه </a:t>
            </a:r>
            <a:r>
              <a:rPr lang="ar-IQ" dirty="0" smtClean="0"/>
              <a:t>الافراد، </a:t>
            </a:r>
            <a:r>
              <a:rPr lang="ar-IQ" dirty="0"/>
              <a:t>وكان نتيجة لهذه المغالاة ظهور الحاجة الى فكرة القانون الطبيعي كوسيلة للحد من </a:t>
            </a:r>
            <a:r>
              <a:rPr lang="ar-IQ" dirty="0" smtClean="0"/>
              <a:t>هذه السيادة </a:t>
            </a:r>
            <a:r>
              <a:rPr lang="ar-IQ" dirty="0"/>
              <a:t>وحماية الافراد من طغيان </a:t>
            </a:r>
            <a:r>
              <a:rPr lang="ar-IQ" dirty="0" smtClean="0"/>
              <a:t>الدولة.</a:t>
            </a:r>
            <a:endParaRPr lang="en-US" dirty="0"/>
          </a:p>
        </p:txBody>
      </p:sp>
    </p:spTree>
    <p:extLst>
      <p:ext uri="{BB962C8B-B14F-4D97-AF65-F5344CB8AC3E}">
        <p14:creationId xmlns:p14="http://schemas.microsoft.com/office/powerpoint/2010/main" val="1247784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rtl="1"/>
            <a:r>
              <a:rPr lang="ar-IQ" b="1" dirty="0"/>
              <a:t>الفقيه القانوني الهولندي كروتيوس</a:t>
            </a:r>
            <a:endParaRPr lang="en-US" b="1" dirty="0"/>
          </a:p>
        </p:txBody>
      </p:sp>
      <p:sp>
        <p:nvSpPr>
          <p:cNvPr id="3" name="عنصر نائب للمحتوى 2"/>
          <p:cNvSpPr>
            <a:spLocks noGrp="1"/>
          </p:cNvSpPr>
          <p:nvPr>
            <p:ph sz="quarter" idx="1"/>
          </p:nvPr>
        </p:nvSpPr>
        <p:spPr>
          <a:xfrm>
            <a:off x="457200" y="1600200"/>
            <a:ext cx="8291264" cy="5141168"/>
          </a:xfrm>
        </p:spPr>
        <p:txBody>
          <a:bodyPr>
            <a:normAutofit lnSpcReduction="10000"/>
          </a:bodyPr>
          <a:lstStyle/>
          <a:p>
            <a:pPr marL="0" indent="0" algn="justLow" rtl="1">
              <a:buNone/>
            </a:pPr>
            <a:r>
              <a:rPr lang="ar-IQ" dirty="0" smtClean="0"/>
              <a:t>يعد </a:t>
            </a:r>
            <a:r>
              <a:rPr lang="ar-IQ" dirty="0"/>
              <a:t>الفقيه القانوني الهولندي كروتيوس اول من ابرز فكرة القانون الطبيعي في العصر الحديث، والفكرة هي متحررة من الصفة الدينية التي اصطبغت بها في القرون </a:t>
            </a:r>
            <a:r>
              <a:rPr lang="ar-IQ" dirty="0" smtClean="0"/>
              <a:t>الوسطى، وقد </a:t>
            </a:r>
            <a:r>
              <a:rPr lang="ar-IQ" dirty="0"/>
              <a:t>عرف القانون الطبيعي بانه </a:t>
            </a:r>
            <a:r>
              <a:rPr lang="ar-IQ" dirty="0" smtClean="0"/>
              <a:t>(القاعدة </a:t>
            </a:r>
            <a:r>
              <a:rPr lang="ar-IQ" dirty="0"/>
              <a:t>التي يوصي بها العقل القويم والتي نحكم بمقتضاها على أن عملاً ما يعتبر ظلماً أو عدلاً وفقاً لمخالفته او موافقته </a:t>
            </a:r>
            <a:r>
              <a:rPr lang="ar-IQ" dirty="0" smtClean="0"/>
              <a:t>للمعقول)، وقد </a:t>
            </a:r>
            <a:r>
              <a:rPr lang="ar-IQ" dirty="0"/>
              <a:t>اتخذ من </a:t>
            </a:r>
            <a:r>
              <a:rPr lang="ar-IQ" dirty="0" smtClean="0"/>
              <a:t>القانون </a:t>
            </a:r>
            <a:r>
              <a:rPr lang="ar-IQ" dirty="0"/>
              <a:t>الطبيعي وسيلة لتوجيه القوانين الوضعية وجهة العدل ليخلصها من سيطرة اصحاب </a:t>
            </a:r>
            <a:r>
              <a:rPr lang="ar-IQ" dirty="0" smtClean="0"/>
              <a:t>السلطان، و </a:t>
            </a:r>
            <a:r>
              <a:rPr lang="ar-IQ" dirty="0"/>
              <a:t>دعا كروتيوس الى اقامة علاقات الدول بعضها بالبعض الآخر على اساس القانون الطبيعي في السلم </a:t>
            </a:r>
            <a:r>
              <a:rPr lang="ar-IQ" dirty="0" smtClean="0"/>
              <a:t>والحرب، </a:t>
            </a:r>
            <a:r>
              <a:rPr lang="ar-IQ" dirty="0"/>
              <a:t>ولذلك فان كروتيوس يعتبر المؤسس للقانون الدولي العام ،</a:t>
            </a:r>
            <a:r>
              <a:rPr lang="ar-IQ" dirty="0" smtClean="0"/>
              <a:t>ولكن </a:t>
            </a:r>
            <a:r>
              <a:rPr lang="ar-IQ" dirty="0"/>
              <a:t>كروتيوس عندما فصل قواعد القانون الطبيعي نراه قد أقر كثيراً من العادات </a:t>
            </a:r>
            <a:r>
              <a:rPr lang="ar-IQ" dirty="0" smtClean="0"/>
              <a:t>التي كانت </a:t>
            </a:r>
            <a:r>
              <a:rPr lang="ar-IQ" dirty="0"/>
              <a:t>متبعة في عصره رغم ما فيها من قسوة وشدة نراه يقر الرق والفتح أي استعباد الانسان </a:t>
            </a:r>
            <a:r>
              <a:rPr lang="ar-IQ" dirty="0" smtClean="0"/>
              <a:t>للإنسان </a:t>
            </a:r>
            <a:r>
              <a:rPr lang="ar-IQ" dirty="0"/>
              <a:t>واستعباد الدولة </a:t>
            </a:r>
            <a:r>
              <a:rPr lang="ar-IQ" dirty="0" smtClean="0"/>
              <a:t>، فالأصل </a:t>
            </a:r>
            <a:r>
              <a:rPr lang="ar-IQ" dirty="0"/>
              <a:t>عنده ان الانسان حر تبعاً للقانون الطبيعي ولكنه يفقد حريته على اثر حرب تقوم، كما انه يستطيع ان يتنازل عن حريته </a:t>
            </a:r>
            <a:r>
              <a:rPr lang="ar-IQ" dirty="0" smtClean="0"/>
              <a:t>فالأمة </a:t>
            </a:r>
            <a:r>
              <a:rPr lang="ar-IQ" dirty="0"/>
              <a:t>تستطيع ان تفعل ذلك فتضع نفسها في دائرة امة أخرى تكون سيدة عليها </a:t>
            </a:r>
            <a:r>
              <a:rPr lang="ar-IQ" dirty="0" smtClean="0"/>
              <a:t>وتقوم بحمايتها </a:t>
            </a:r>
            <a:r>
              <a:rPr lang="ar-IQ" dirty="0"/>
              <a:t>والدفاع عنها.</a:t>
            </a:r>
            <a:endParaRPr lang="en-US" dirty="0"/>
          </a:p>
        </p:txBody>
      </p:sp>
    </p:spTree>
    <p:extLst>
      <p:ext uri="{BB962C8B-B14F-4D97-AF65-F5344CB8AC3E}">
        <p14:creationId xmlns:p14="http://schemas.microsoft.com/office/powerpoint/2010/main" val="232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smtClean="0"/>
              <a:t>العقد الاجتماعي</a:t>
            </a:r>
            <a:endParaRPr lang="en-US" b="1" dirty="0"/>
          </a:p>
        </p:txBody>
      </p:sp>
      <p:sp>
        <p:nvSpPr>
          <p:cNvPr id="3" name="عنصر نائب للمحتوى 2"/>
          <p:cNvSpPr>
            <a:spLocks noGrp="1"/>
          </p:cNvSpPr>
          <p:nvPr>
            <p:ph sz="quarter" idx="1"/>
          </p:nvPr>
        </p:nvSpPr>
        <p:spPr/>
        <p:txBody>
          <a:bodyPr>
            <a:normAutofit/>
          </a:bodyPr>
          <a:lstStyle/>
          <a:p>
            <a:pPr marL="0" indent="0" algn="justLow" rtl="1">
              <a:buNone/>
            </a:pPr>
            <a:r>
              <a:rPr lang="ar-IQ" sz="3200" dirty="0" smtClean="0"/>
              <a:t>ذهب المفكرين إلى إن </a:t>
            </a:r>
            <a:r>
              <a:rPr lang="ar-IQ" sz="3200" dirty="0"/>
              <a:t>الانسان كان يعيش في عهد الفطرة مزوداً بحقوق طبيعية بمقتضى القانون الطبيعي، ثم قام بعمل عقد هو العقد الاجتماعي، انقلوا بمقتضاه من عهد الفطرة الى عهد </a:t>
            </a:r>
            <a:r>
              <a:rPr lang="ar-IQ" sz="3200" dirty="0" smtClean="0"/>
              <a:t>النظام، وينبغي </a:t>
            </a:r>
            <a:r>
              <a:rPr lang="ar-IQ" sz="3200" dirty="0"/>
              <a:t>ان لا يغيب عن الاذهان ما حدث من تطور في كيفية الاهتداء الى القانون الطبيعي، فبعد ان كان القانون الطبيعي هو ما يكشف عنه العقل القويم ليحكم علاقات الناس في حياتهم </a:t>
            </a:r>
            <a:r>
              <a:rPr lang="ar-IQ" sz="3200" dirty="0" smtClean="0"/>
              <a:t>الاجتماعية، </a:t>
            </a:r>
            <a:r>
              <a:rPr lang="ar-IQ" sz="3200" dirty="0"/>
              <a:t>اصبح هو القانون الذي كان سائدا في </a:t>
            </a:r>
            <a:r>
              <a:rPr lang="ar-IQ" sz="3200" dirty="0" smtClean="0"/>
              <a:t>عهد الفطرة </a:t>
            </a:r>
            <a:r>
              <a:rPr lang="ar-IQ" sz="3200" dirty="0"/>
              <a:t>الذي ادعى هؤلاء المفكرون وجوده قبل الحياة الاجتماعية المنظمة.</a:t>
            </a:r>
            <a:endParaRPr lang="en-US" sz="3200" dirty="0"/>
          </a:p>
        </p:txBody>
      </p:sp>
    </p:spTree>
    <p:extLst>
      <p:ext uri="{BB962C8B-B14F-4D97-AF65-F5344CB8AC3E}">
        <p14:creationId xmlns:p14="http://schemas.microsoft.com/office/powerpoint/2010/main" val="634855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a:t>الثورة الفرنسية</a:t>
            </a:r>
            <a:endParaRPr lang="en-US" b="1" dirty="0"/>
          </a:p>
        </p:txBody>
      </p:sp>
      <p:sp>
        <p:nvSpPr>
          <p:cNvPr id="3" name="عنصر نائب للمحتوى 2"/>
          <p:cNvSpPr>
            <a:spLocks noGrp="1"/>
          </p:cNvSpPr>
          <p:nvPr>
            <p:ph sz="quarter" idx="1"/>
          </p:nvPr>
        </p:nvSpPr>
        <p:spPr/>
        <p:txBody>
          <a:bodyPr>
            <a:noAutofit/>
          </a:bodyPr>
          <a:lstStyle/>
          <a:p>
            <a:pPr marL="0" indent="0" algn="justLow" rtl="1">
              <a:buNone/>
            </a:pPr>
            <a:r>
              <a:rPr lang="ar-IQ" sz="3200" dirty="0"/>
              <a:t>ساعدت الثورة الفرنسية في اعلاء مذهب القانون </a:t>
            </a:r>
            <a:r>
              <a:rPr lang="ar-IQ" sz="3200" dirty="0" smtClean="0"/>
              <a:t>الطبيعي، </a:t>
            </a:r>
            <a:r>
              <a:rPr lang="ar-IQ" sz="3200" dirty="0"/>
              <a:t>فعندما جاءت الثورة الفرنسية حرص ممثلو الشعب على </a:t>
            </a:r>
            <a:r>
              <a:rPr lang="ar-IQ" sz="3200" dirty="0" smtClean="0"/>
              <a:t>تصدير </a:t>
            </a:r>
            <a:r>
              <a:rPr lang="ar-IQ" sz="3200" dirty="0"/>
              <a:t>اعلان حقوق الانسان </a:t>
            </a:r>
            <a:r>
              <a:rPr lang="ar-IQ" sz="3200" dirty="0" smtClean="0"/>
              <a:t>والمواطن </a:t>
            </a:r>
            <a:r>
              <a:rPr lang="ar-IQ" sz="3200" dirty="0"/>
              <a:t>جاءت بالتنبيه الى انه </a:t>
            </a:r>
            <a:r>
              <a:rPr lang="ar-IQ" sz="3200" dirty="0" smtClean="0"/>
              <a:t>اعتباراً </a:t>
            </a:r>
            <a:r>
              <a:rPr lang="ar-IQ" sz="3200" dirty="0"/>
              <a:t>منهم بان جهل حقوق الانسان او نسيانها او احتقارهـا </a:t>
            </a:r>
            <a:r>
              <a:rPr lang="ar-IQ" sz="3200" dirty="0" smtClean="0"/>
              <a:t>هـي الاسباب </a:t>
            </a:r>
            <a:r>
              <a:rPr lang="ar-IQ" sz="3200" dirty="0"/>
              <a:t>الوحيدة للبؤس العام ولفساد الحكام، قد عقدوا العزم على ان يسجلوا في اعلان رسمي حقوق الانسان الطبيعية المقدسة التي يمتنع التنازل عنها حتى يذكر هذا الاعلان دائماً افراد الهيئة الاجتماعية بحقوقهم وواجباتهم، وحتى تكون تصرفات السلطة التشريعية والسلطة التنفيذية اكثر احتراماً نتيجة لمقارنتها في كل لحظة بالغاية من كل نظام </a:t>
            </a:r>
            <a:r>
              <a:rPr lang="ar-IQ" sz="3200" dirty="0" smtClean="0"/>
              <a:t>سياسي.</a:t>
            </a:r>
            <a:endParaRPr lang="en-US" sz="3200" dirty="0"/>
          </a:p>
        </p:txBody>
      </p:sp>
    </p:spTree>
    <p:extLst>
      <p:ext uri="{BB962C8B-B14F-4D97-AF65-F5344CB8AC3E}">
        <p14:creationId xmlns:p14="http://schemas.microsoft.com/office/powerpoint/2010/main" val="4082610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a:t>الثورة الفرنسية</a:t>
            </a:r>
            <a:endParaRPr lang="en-US" dirty="0"/>
          </a:p>
        </p:txBody>
      </p:sp>
      <p:sp>
        <p:nvSpPr>
          <p:cNvPr id="3" name="عنصر نائب للمحتوى 2"/>
          <p:cNvSpPr>
            <a:spLocks noGrp="1"/>
          </p:cNvSpPr>
          <p:nvPr>
            <p:ph sz="quarter" idx="1"/>
          </p:nvPr>
        </p:nvSpPr>
        <p:spPr>
          <a:xfrm>
            <a:off x="457200" y="1600200"/>
            <a:ext cx="8291264" cy="4781128"/>
          </a:xfrm>
        </p:spPr>
        <p:txBody>
          <a:bodyPr>
            <a:noAutofit/>
          </a:bodyPr>
          <a:lstStyle/>
          <a:p>
            <a:pPr marL="0" indent="0" algn="justLow" rtl="1">
              <a:buNone/>
            </a:pPr>
            <a:r>
              <a:rPr lang="ar-IQ" sz="3200" dirty="0"/>
              <a:t>ونص الاعلان في المادة الاولى منه على ان </a:t>
            </a:r>
            <a:r>
              <a:rPr lang="ar-IQ" sz="3200" dirty="0" smtClean="0"/>
              <a:t>(يولد </a:t>
            </a:r>
            <a:r>
              <a:rPr lang="ar-IQ" sz="3200" dirty="0"/>
              <a:t>الناس ويظلون احراراً ومتساوين امام </a:t>
            </a:r>
            <a:r>
              <a:rPr lang="ar-IQ" sz="3200" dirty="0" smtClean="0"/>
              <a:t>القانون)، </a:t>
            </a:r>
            <a:r>
              <a:rPr lang="ar-IQ" sz="3200" dirty="0"/>
              <a:t>ثم نص في المادة الثانية على ان (</a:t>
            </a:r>
            <a:r>
              <a:rPr lang="ar-IQ" sz="3200" dirty="0" smtClean="0"/>
              <a:t>هدف </a:t>
            </a:r>
            <a:r>
              <a:rPr lang="ar-IQ" sz="3200" dirty="0"/>
              <a:t>كل مجتمع سياسي هو المحافظة على حقوق الانسان الطبيعية التي لا تزول وهذه الحقوق هي الحرية والملكية والامن ومقاومة </a:t>
            </a:r>
            <a:r>
              <a:rPr lang="ar-IQ" sz="3200" dirty="0" smtClean="0"/>
              <a:t>الطغيان)، ونص </a:t>
            </a:r>
            <a:r>
              <a:rPr lang="ar-IQ" sz="3200" dirty="0"/>
              <a:t>في المادة الرابعة على ان </a:t>
            </a:r>
            <a:r>
              <a:rPr lang="ar-IQ" sz="3200" dirty="0" smtClean="0"/>
              <a:t>(الحرية </a:t>
            </a:r>
            <a:r>
              <a:rPr lang="ar-IQ" sz="3200" dirty="0"/>
              <a:t>هي فعل كامل لا </a:t>
            </a:r>
            <a:r>
              <a:rPr lang="ar-IQ" sz="3200" dirty="0" smtClean="0"/>
              <a:t>يضر بالغير، </a:t>
            </a:r>
            <a:r>
              <a:rPr lang="ar-IQ" sz="3200" dirty="0"/>
              <a:t>ولذلك ليس لاستعمال الحقوق الطبيعية لكل فرد من قيود الا تلك التي تكفل لباقي الاعضاء في الجماعة التمتع بالقيود </a:t>
            </a:r>
            <a:r>
              <a:rPr lang="ar-IQ" sz="3200" dirty="0" smtClean="0"/>
              <a:t>نفسها)، </a:t>
            </a:r>
            <a:r>
              <a:rPr lang="ar-IQ" sz="3200" dirty="0"/>
              <a:t>ولقد كان هذا الاعلان اقراراً رسمياً بوجود الحقوق </a:t>
            </a:r>
            <a:r>
              <a:rPr lang="ar-IQ" sz="3200" dirty="0" smtClean="0"/>
              <a:t>الطبيعية ويتضمن </a:t>
            </a:r>
            <a:r>
              <a:rPr lang="ar-IQ" sz="3200" dirty="0"/>
              <a:t>اقراراً ضمنياً بوجود قانون طبيعي هو الذي يعطي </a:t>
            </a:r>
            <a:r>
              <a:rPr lang="ar-IQ" sz="3200" dirty="0" smtClean="0"/>
              <a:t>الانسان هذه الحقوق.</a:t>
            </a:r>
            <a:endParaRPr lang="en-US" sz="3200" dirty="0"/>
          </a:p>
        </p:txBody>
      </p:sp>
    </p:spTree>
    <p:extLst>
      <p:ext uri="{BB962C8B-B14F-4D97-AF65-F5344CB8AC3E}">
        <p14:creationId xmlns:p14="http://schemas.microsoft.com/office/powerpoint/2010/main" val="3096261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smtClean="0"/>
              <a:t>نقد القانون الطبيعي</a:t>
            </a:r>
            <a:endParaRPr lang="en-US" b="1" dirty="0"/>
          </a:p>
        </p:txBody>
      </p:sp>
      <p:sp>
        <p:nvSpPr>
          <p:cNvPr id="3" name="عنصر نائب للمحتوى 2"/>
          <p:cNvSpPr>
            <a:spLocks noGrp="1"/>
          </p:cNvSpPr>
          <p:nvPr>
            <p:ph sz="quarter" idx="1"/>
          </p:nvPr>
        </p:nvSpPr>
        <p:spPr>
          <a:xfrm>
            <a:off x="457200" y="1484784"/>
            <a:ext cx="8291264" cy="5112568"/>
          </a:xfrm>
        </p:spPr>
        <p:txBody>
          <a:bodyPr>
            <a:normAutofit fontScale="92500"/>
          </a:bodyPr>
          <a:lstStyle/>
          <a:p>
            <a:pPr marL="0" indent="0" algn="justLow" rtl="1">
              <a:buNone/>
            </a:pPr>
            <a:r>
              <a:rPr lang="ar-IQ" dirty="0" smtClean="0"/>
              <a:t>واجه مذهب </a:t>
            </a:r>
            <a:r>
              <a:rPr lang="ar-IQ" dirty="0"/>
              <a:t>القانون الطبيعي </a:t>
            </a:r>
            <a:r>
              <a:rPr lang="ar-IQ" dirty="0" smtClean="0"/>
              <a:t>نقداً </a:t>
            </a:r>
            <a:r>
              <a:rPr lang="ar-IQ" dirty="0"/>
              <a:t>شديداً خلال القرن التاسع عشر في صحته وقلل من </a:t>
            </a:r>
            <a:r>
              <a:rPr lang="ar-IQ" dirty="0" smtClean="0"/>
              <a:t>انصاره، وقد </a:t>
            </a:r>
            <a:r>
              <a:rPr lang="ar-IQ" dirty="0"/>
              <a:t>تناول النقد مذهب القانون الطبيعي اولاً فيما يدعيه انصاره من وجود قانون ثابت لا يتغير في الزمان ولا في المكان ، وقد كان ذلك بصفة خاصة من انصار المذهب التاريخي الذين يقولون بانه ليس هناك قانون ثابت صالح لكل زمان ومكان، فالقانون الوضعي يختلف من مجتمع الى آخر ويتطور بتطور الظروف الاجتماعية </a:t>
            </a:r>
            <a:r>
              <a:rPr lang="ar-IQ" dirty="0" smtClean="0"/>
              <a:t>، وثانياً </a:t>
            </a:r>
            <a:r>
              <a:rPr lang="ar-IQ" dirty="0"/>
              <a:t>فيما يترتب على هذا </a:t>
            </a:r>
            <a:r>
              <a:rPr lang="ar-IQ" dirty="0" smtClean="0"/>
              <a:t>القانون </a:t>
            </a:r>
            <a:r>
              <a:rPr lang="ar-IQ" dirty="0"/>
              <a:t>عنـد انـصـاره مـن حقـوق طبيعية </a:t>
            </a:r>
            <a:r>
              <a:rPr lang="ar-IQ" dirty="0" smtClean="0"/>
              <a:t>للإنسان </a:t>
            </a:r>
            <a:r>
              <a:rPr lang="ar-IQ" dirty="0"/>
              <a:t>حيث ظهر مذهب مضاد للمذهب الفردي هو المذهب </a:t>
            </a:r>
            <a:r>
              <a:rPr lang="ar-IQ" dirty="0" smtClean="0"/>
              <a:t>الاشتراكي، </a:t>
            </a:r>
            <a:r>
              <a:rPr lang="ar-IQ" dirty="0"/>
              <a:t>أما المفهوم الحديث للقانون الطبيعي فانه يؤكد على ان القانون الوضعي هو </a:t>
            </a:r>
            <a:r>
              <a:rPr lang="ar-IQ" dirty="0" smtClean="0"/>
              <a:t>المنطلق الاساس </a:t>
            </a:r>
            <a:r>
              <a:rPr lang="ar-IQ" dirty="0"/>
              <a:t>للقانون </a:t>
            </a:r>
            <a:r>
              <a:rPr lang="ar-IQ" dirty="0" smtClean="0"/>
              <a:t>الطبيعي، وأن </a:t>
            </a:r>
            <a:r>
              <a:rPr lang="ar-IQ" dirty="0"/>
              <a:t>القانون الطبيعي بالمفهوم الحديث هو جزء من القانون الوضعي لا لان المشرع الوضعي مرغم على ترجمته في قواعده وبالتالي ملتزم بقواعده ونصوصه، بل </a:t>
            </a:r>
            <a:r>
              <a:rPr lang="ar-IQ" dirty="0" smtClean="0"/>
              <a:t>لأنه </a:t>
            </a:r>
            <a:r>
              <a:rPr lang="ar-IQ" dirty="0"/>
              <a:t>الجزء من القانون الوضعي الذي يتماشى مع العقل وطبيعة </a:t>
            </a:r>
            <a:r>
              <a:rPr lang="ar-IQ" dirty="0" smtClean="0"/>
              <a:t>الاشياء، وعليه </a:t>
            </a:r>
            <a:r>
              <a:rPr lang="ar-IQ" dirty="0"/>
              <a:t>فان ما نسميه بالقانون الطبيعي هو ذلك الجزء من القانون الوضعي الذي يظهر متماشياً مع طبيعة الاشياء ومع العقل، وبالتالي فهو احد العناصر الاساسية </a:t>
            </a:r>
            <a:r>
              <a:rPr lang="ar-IQ" dirty="0" smtClean="0"/>
              <a:t>للقانون الوضعي </a:t>
            </a:r>
            <a:r>
              <a:rPr lang="ar-IQ" dirty="0"/>
              <a:t>.</a:t>
            </a:r>
            <a:endParaRPr lang="en-US" dirty="0"/>
          </a:p>
        </p:txBody>
      </p:sp>
    </p:spTree>
    <p:extLst>
      <p:ext uri="{BB962C8B-B14F-4D97-AF65-F5344CB8AC3E}">
        <p14:creationId xmlns:p14="http://schemas.microsoft.com/office/powerpoint/2010/main" val="34836968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وازنة">
  <a:themeElements>
    <a:clrScheme name="موازنة">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TotalTime>
  <Words>1066</Words>
  <Application>Microsoft Office PowerPoint</Application>
  <PresentationFormat>عرض على الشاشة (3:4)‏</PresentationFormat>
  <Paragraphs>18</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موازنة</vt:lpstr>
      <vt:lpstr>القانون الطبيعي</vt:lpstr>
      <vt:lpstr>القانون الطبيعي</vt:lpstr>
      <vt:lpstr>القانون الطبيعي</vt:lpstr>
      <vt:lpstr>تطور القانون الطبيعي</vt:lpstr>
      <vt:lpstr>الفقيه القانوني الهولندي كروتيوس</vt:lpstr>
      <vt:lpstr>العقد الاجتماعي</vt:lpstr>
      <vt:lpstr>الثورة الفرنسية</vt:lpstr>
      <vt:lpstr>الثورة الفرنسية</vt:lpstr>
      <vt:lpstr>نقد القانون الطبيعي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القانون الطبيعي</dc:title>
  <dc:creator>user</dc:creator>
  <cp:lastModifiedBy>DR.Ahmed Saker 2o1O</cp:lastModifiedBy>
  <cp:revision>4</cp:revision>
  <dcterms:created xsi:type="dcterms:W3CDTF">2024-02-06T10:44:12Z</dcterms:created>
  <dcterms:modified xsi:type="dcterms:W3CDTF">2024-02-06T11:09:23Z</dcterms:modified>
</cp:coreProperties>
</file>