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t>25/07/1445</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0B34F065-1154-456A-91E3-76DE8E75E17B}" type="slidenum">
              <a:rPr lang="ar-SA" smtClean="0"/>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25/07/1445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25/07/1445</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25/07/1445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25/07/1445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25/07/1445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25/07/1445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25/07/1445</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0B34F065-1154-456A-91E3-76DE8E75E17B}" type="slidenum">
              <a:rPr lang="ar-SA" smtClean="0"/>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8ABB09-4A1D-463E-8065-109CC2B7EFAA}" type="datetimeFigureOut">
              <a:rPr lang="ar-SA" smtClean="0"/>
              <a:t>25/07/1445</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rmAutofit/>
          </a:bodyPr>
          <a:lstStyle/>
          <a:p>
            <a:r>
              <a:rPr lang="ar-IQ" sz="4000" dirty="0" smtClean="0">
                <a:solidFill>
                  <a:schemeClr val="tx1"/>
                </a:solidFill>
              </a:rPr>
              <a:t>م.م علي سعدي عبدالزهرة</a:t>
            </a:r>
            <a:endParaRPr lang="en-US" sz="4000" dirty="0">
              <a:solidFill>
                <a:schemeClr val="tx1"/>
              </a:solidFill>
            </a:endParaRPr>
          </a:p>
        </p:txBody>
      </p:sp>
      <p:sp>
        <p:nvSpPr>
          <p:cNvPr id="2" name="عنوان 1"/>
          <p:cNvSpPr>
            <a:spLocks noGrp="1"/>
          </p:cNvSpPr>
          <p:nvPr>
            <p:ph type="ctrTitle"/>
          </p:nvPr>
        </p:nvSpPr>
        <p:spPr/>
        <p:txBody>
          <a:bodyPr/>
          <a:lstStyle/>
          <a:p>
            <a:r>
              <a:rPr lang="ar-IQ" dirty="0" smtClean="0"/>
              <a:t>علاقة علم الاجتماع القانوني بالقانون وعلم الاجتماع</a:t>
            </a:r>
            <a:endParaRPr lang="en-US" dirty="0"/>
          </a:p>
        </p:txBody>
      </p:sp>
    </p:spTree>
    <p:extLst>
      <p:ext uri="{BB962C8B-B14F-4D97-AF65-F5344CB8AC3E}">
        <p14:creationId xmlns:p14="http://schemas.microsoft.com/office/powerpoint/2010/main" val="146147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19256" cy="706090"/>
          </a:xfrm>
        </p:spPr>
        <p:txBody>
          <a:bodyPr>
            <a:normAutofit/>
          </a:bodyPr>
          <a:lstStyle/>
          <a:p>
            <a:pPr algn="ctr"/>
            <a:r>
              <a:rPr lang="ar-IQ" sz="3200" b="1" dirty="0" smtClean="0"/>
              <a:t>العلاقة بين علم الاجتماع القانوني والقانون</a:t>
            </a:r>
            <a:endParaRPr lang="en-US" sz="3200" b="1" dirty="0"/>
          </a:p>
        </p:txBody>
      </p:sp>
      <p:sp>
        <p:nvSpPr>
          <p:cNvPr id="3" name="عنصر نائب للمحتوى 2"/>
          <p:cNvSpPr>
            <a:spLocks noGrp="1"/>
          </p:cNvSpPr>
          <p:nvPr>
            <p:ph sz="quarter" idx="1"/>
          </p:nvPr>
        </p:nvSpPr>
        <p:spPr>
          <a:xfrm>
            <a:off x="457200" y="1052736"/>
            <a:ext cx="8435280" cy="5805264"/>
          </a:xfrm>
        </p:spPr>
        <p:txBody>
          <a:bodyPr>
            <a:noAutofit/>
          </a:bodyPr>
          <a:lstStyle/>
          <a:p>
            <a:pPr marL="0" indent="0" algn="justLow" rtl="1">
              <a:buNone/>
            </a:pPr>
            <a:r>
              <a:rPr lang="ar-IQ" sz="2400" dirty="0"/>
              <a:t>علم الاجتماع القانوني هو العلم الذي يدرس المؤسسة القانونية كالمحكمة مثلاً دراسة اجتماعية ) ، أو هو العلم الذي يدرس الجذور الاجتماعية للقانون واثر القانون على المجتمع والبناء </a:t>
            </a:r>
            <a:r>
              <a:rPr lang="ar-IQ" sz="2400" dirty="0" smtClean="0"/>
              <a:t>الاجتماعي، </a:t>
            </a:r>
            <a:r>
              <a:rPr lang="ar-IQ" sz="2400" dirty="0"/>
              <a:t>أما القانون فهو مجموعة القواعد التي تنظم سلوك الافراد في المجتمع تنظيماً يحقق الخير للفرد ويكفل التقدم للجماعة عن طريق قيام الجماعة بفرض سلطتها على الافراد ضماناً لوضع مفردات القانون موضع </a:t>
            </a:r>
            <a:r>
              <a:rPr lang="ar-IQ" sz="2400" dirty="0" smtClean="0"/>
              <a:t>التنفيذ، ويتضح </a:t>
            </a:r>
            <a:r>
              <a:rPr lang="ar-IQ" sz="2400" dirty="0"/>
              <a:t>من </a:t>
            </a:r>
            <a:r>
              <a:rPr lang="ar-IQ" sz="2400" dirty="0" smtClean="0"/>
              <a:t>ذلك ان </a:t>
            </a:r>
            <a:r>
              <a:rPr lang="ar-IQ" sz="2400" dirty="0"/>
              <a:t>فكرة القانون تقوم على الجزاء الذي تتولى توقيعه سلطة عليا وهي الدولة وتستخدم في سبيل ذلك وسائل تقوم على القوة والقهر </a:t>
            </a:r>
            <a:r>
              <a:rPr lang="ar-IQ" sz="2400" dirty="0" smtClean="0"/>
              <a:t>لإجبار </a:t>
            </a:r>
            <a:r>
              <a:rPr lang="ar-IQ" sz="2400" dirty="0"/>
              <a:t>الناس على احترام القواعد القانونية ،</a:t>
            </a:r>
            <a:r>
              <a:rPr lang="ar-IQ" sz="2400" dirty="0" smtClean="0"/>
              <a:t>وهناك </a:t>
            </a:r>
            <a:r>
              <a:rPr lang="ar-IQ" sz="2400" dirty="0"/>
              <a:t>تعريف آخر للقانون مفاده انه قاعدة عامة مجردة تنطبق على جميع الافراد الذين يعيشون في مجتمع معين وفي مكان معين ، فهي لا توضع من اجل شخص معين بالذات ولكنها توضح من اجل تحقيق مصالح وأماني </a:t>
            </a:r>
            <a:r>
              <a:rPr lang="ar-IQ" sz="2400" dirty="0" smtClean="0"/>
              <a:t>الجميع، لذا </a:t>
            </a:r>
            <a:r>
              <a:rPr lang="ar-IQ" sz="2400" dirty="0"/>
              <a:t>يمكن القول بان القانون هو ظاهرة اجتماعية لا يوجد الا في ظل مجتمع، </a:t>
            </a:r>
            <a:r>
              <a:rPr lang="ar-IQ" sz="2400" dirty="0" smtClean="0"/>
              <a:t>فالإنسان </a:t>
            </a:r>
            <a:r>
              <a:rPr lang="ar-IQ" sz="2400" dirty="0"/>
              <a:t>لا يستطيع العيش الا في مجتمع يحكمه </a:t>
            </a:r>
            <a:r>
              <a:rPr lang="ar-IQ" sz="2400" dirty="0" smtClean="0"/>
              <a:t>القانون، </a:t>
            </a:r>
            <a:r>
              <a:rPr lang="ar-IQ" sz="2400" dirty="0"/>
              <a:t>بيد ان القواعد القانونية تختلف من مجتمع لآخر ومن زمان لآخر. فالقانون الذي ساد المجتمعات البدائية يختلف عنه في عصور </a:t>
            </a:r>
            <a:r>
              <a:rPr lang="ar-IQ" sz="2400" dirty="0" smtClean="0"/>
              <a:t>المدنية، فالقانون </a:t>
            </a:r>
            <a:r>
              <a:rPr lang="ar-IQ" sz="2400" dirty="0"/>
              <a:t>هو في تطور مستمر لان المجتمع الذي يحكمه في تطور مستمر ، وقد </a:t>
            </a:r>
            <a:r>
              <a:rPr lang="ar-IQ" sz="2400" dirty="0" smtClean="0"/>
              <a:t>يكون </a:t>
            </a:r>
            <a:r>
              <a:rPr lang="ar-IQ" sz="2400" dirty="0"/>
              <a:t>هذا التطور بطيئاً أو سريعاً وفقاً لظروف </a:t>
            </a:r>
            <a:r>
              <a:rPr lang="ar-IQ" sz="2400" dirty="0" smtClean="0"/>
              <a:t>المجتمع ومعطياته.</a:t>
            </a:r>
            <a:endParaRPr lang="en-US" sz="2400" dirty="0"/>
          </a:p>
        </p:txBody>
      </p:sp>
    </p:spTree>
    <p:extLst>
      <p:ext uri="{BB962C8B-B14F-4D97-AF65-F5344CB8AC3E}">
        <p14:creationId xmlns:p14="http://schemas.microsoft.com/office/powerpoint/2010/main" val="2493511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116632"/>
            <a:ext cx="7632848" cy="1224136"/>
          </a:xfrm>
        </p:spPr>
        <p:txBody>
          <a:bodyPr>
            <a:noAutofit/>
          </a:bodyPr>
          <a:lstStyle/>
          <a:p>
            <a:pPr algn="ctr"/>
            <a:r>
              <a:rPr lang="ar-IQ" sz="3200" b="1" dirty="0" smtClean="0"/>
              <a:t>اوجه الشبه بين علم الاجتماع القانوني والقانون</a:t>
            </a:r>
            <a:endParaRPr lang="en-US" sz="3200" b="1" dirty="0"/>
          </a:p>
        </p:txBody>
      </p:sp>
      <p:sp>
        <p:nvSpPr>
          <p:cNvPr id="3" name="عنصر نائب للمحتوى 2"/>
          <p:cNvSpPr>
            <a:spLocks noGrp="1"/>
          </p:cNvSpPr>
          <p:nvPr>
            <p:ph sz="quarter" idx="1"/>
          </p:nvPr>
        </p:nvSpPr>
        <p:spPr>
          <a:xfrm>
            <a:off x="457200" y="1484784"/>
            <a:ext cx="8291264" cy="5112568"/>
          </a:xfrm>
        </p:spPr>
        <p:txBody>
          <a:bodyPr>
            <a:normAutofit/>
          </a:bodyPr>
          <a:lstStyle/>
          <a:p>
            <a:pPr algn="justLow" rtl="1"/>
            <a:r>
              <a:rPr lang="ar-IQ" dirty="0"/>
              <a:t>ان كلاً من علم الاجتماع القانوني والقانون يدرسان الانسان وانشطته اليومية من زوايا </a:t>
            </a:r>
            <a:r>
              <a:rPr lang="ar-IQ" dirty="0" smtClean="0"/>
              <a:t>مختلفة، </a:t>
            </a:r>
            <a:r>
              <a:rPr lang="ar-IQ" dirty="0"/>
              <a:t>فعلم الاجتماع القانوني يدرس القانون من وجهة النظر </a:t>
            </a:r>
            <a:r>
              <a:rPr lang="ar-IQ" dirty="0" smtClean="0"/>
              <a:t>الاجتماعية، </a:t>
            </a:r>
            <a:r>
              <a:rPr lang="ar-IQ" dirty="0"/>
              <a:t>بينما القانون يدرس القواعد التي تنظم سلوك الانسان وعلاقته مع الآخرين ويدرس العقوبات التي يمكن فرضها على الانسان بعد خروجه </a:t>
            </a:r>
            <a:r>
              <a:rPr lang="ar-IQ" dirty="0" smtClean="0"/>
              <a:t>عن قواعد </a:t>
            </a:r>
            <a:r>
              <a:rPr lang="ar-IQ" dirty="0"/>
              <a:t>تنظيم </a:t>
            </a:r>
            <a:r>
              <a:rPr lang="ar-IQ" dirty="0" smtClean="0"/>
              <a:t>السلوك.</a:t>
            </a:r>
          </a:p>
          <a:p>
            <a:pPr algn="justLow" rtl="1"/>
            <a:r>
              <a:rPr lang="ar-IQ" dirty="0" smtClean="0"/>
              <a:t>ان </a:t>
            </a:r>
            <a:r>
              <a:rPr lang="ar-IQ" dirty="0"/>
              <a:t>كلا العلمين يدرسان مصطلحات فنية مشتركة ويساهمان في شرحها وتفسيرها كمصطلحات النخبة والنخبة الحاكمة والدستور وشرعية السلطة </a:t>
            </a:r>
            <a:r>
              <a:rPr lang="ar-IQ" dirty="0" smtClean="0"/>
              <a:t>والسيادة... الخ.</a:t>
            </a:r>
          </a:p>
          <a:p>
            <a:pPr algn="justLow" rtl="1"/>
            <a:r>
              <a:rPr lang="ar-IQ" dirty="0" smtClean="0"/>
              <a:t>ان </a:t>
            </a:r>
            <a:r>
              <a:rPr lang="ar-IQ" dirty="0"/>
              <a:t>كلاً من القانون وعلم الاجتماع القانوني لهما فرضياتهما ونظرياتهما وقوانينهما الكونية </a:t>
            </a:r>
            <a:r>
              <a:rPr lang="ar-IQ" dirty="0" smtClean="0"/>
              <a:t>والشمولية، </a:t>
            </a:r>
            <a:r>
              <a:rPr lang="ar-IQ" dirty="0"/>
              <a:t>وان هذه الفرضيات والنظريات والقوانين قابلة على الزيادة والتراكم ولا تكون جامدة وموضوعة في قوالب </a:t>
            </a:r>
            <a:r>
              <a:rPr lang="ar-IQ" dirty="0" smtClean="0"/>
              <a:t>جامدة. </a:t>
            </a:r>
            <a:endParaRPr lang="en-US" dirty="0"/>
          </a:p>
        </p:txBody>
      </p:sp>
    </p:spTree>
    <p:extLst>
      <p:ext uri="{BB962C8B-B14F-4D97-AF65-F5344CB8AC3E}">
        <p14:creationId xmlns:p14="http://schemas.microsoft.com/office/powerpoint/2010/main" val="291833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834064" cy="922114"/>
          </a:xfrm>
        </p:spPr>
        <p:txBody>
          <a:bodyPr>
            <a:noAutofit/>
          </a:bodyPr>
          <a:lstStyle/>
          <a:p>
            <a:pPr algn="ctr" rtl="1"/>
            <a:r>
              <a:rPr lang="ar-IQ" sz="3200" b="1" dirty="0"/>
              <a:t>اوجه </a:t>
            </a:r>
            <a:r>
              <a:rPr lang="ar-IQ" sz="3200" b="1" dirty="0" smtClean="0"/>
              <a:t>الاختلاف </a:t>
            </a:r>
            <a:r>
              <a:rPr lang="ar-IQ" sz="3200" b="1" dirty="0"/>
              <a:t>بين علم الاجتماع القانوني والقانون</a:t>
            </a:r>
            <a:endParaRPr lang="en-US" sz="3200" b="1" dirty="0"/>
          </a:p>
        </p:txBody>
      </p:sp>
      <p:sp>
        <p:nvSpPr>
          <p:cNvPr id="3" name="عنصر نائب للمحتوى 2"/>
          <p:cNvSpPr>
            <a:spLocks noGrp="1"/>
          </p:cNvSpPr>
          <p:nvPr>
            <p:ph sz="quarter" idx="1"/>
          </p:nvPr>
        </p:nvSpPr>
        <p:spPr>
          <a:xfrm>
            <a:off x="467544" y="1595620"/>
            <a:ext cx="8363272" cy="5256584"/>
          </a:xfrm>
        </p:spPr>
        <p:txBody>
          <a:bodyPr>
            <a:normAutofit lnSpcReduction="10000"/>
          </a:bodyPr>
          <a:lstStyle/>
          <a:p>
            <a:pPr algn="justLow" rtl="1"/>
            <a:r>
              <a:rPr lang="ar-IQ" dirty="0"/>
              <a:t>القانون يدرس مجموعة القواعد التي تنظم سلوك الافراد في المجتمع تنظيماً يحقق الخير للفرد من خلال قيام الجماعة بفرض سلطانها على الافراد تنفيذاً للقوانين </a:t>
            </a:r>
            <a:r>
              <a:rPr lang="ar-IQ" dirty="0" smtClean="0"/>
              <a:t>السائدة، </a:t>
            </a:r>
            <a:r>
              <a:rPr lang="ar-IQ" dirty="0"/>
              <a:t>بينما علم الاجتماع القانوني هو العلم الذي يدرس </a:t>
            </a:r>
            <a:r>
              <a:rPr lang="ar-IQ" dirty="0" smtClean="0"/>
              <a:t>الجذور الاجتماعية </a:t>
            </a:r>
            <a:r>
              <a:rPr lang="ar-IQ" dirty="0"/>
              <a:t>للقانون وأثر القانون في المجتمع والبناء الاجتماعي </a:t>
            </a:r>
            <a:r>
              <a:rPr lang="ar-IQ" dirty="0" smtClean="0"/>
              <a:t>.</a:t>
            </a:r>
          </a:p>
          <a:p>
            <a:pPr algn="justLow" rtl="1"/>
            <a:r>
              <a:rPr lang="ar-IQ" dirty="0" smtClean="0"/>
              <a:t>القانون </a:t>
            </a:r>
            <a:r>
              <a:rPr lang="ar-IQ" dirty="0"/>
              <a:t>كعلم اقدم من ناحية النشأة والتكوين من علم الاجتماع </a:t>
            </a:r>
            <a:r>
              <a:rPr lang="ar-IQ" dirty="0" smtClean="0"/>
              <a:t>القانوني، </a:t>
            </a:r>
            <a:r>
              <a:rPr lang="ar-IQ" dirty="0"/>
              <a:t>فالقانون هو من اقدم العلوم التي أوجدها الانسان لكي يستطيع عن طريقها تنظيم المجتمع وتحديد ممارسات الافراد وتفاعلاتهم بأطر رسمية محددة . لقد وجد القانون كعلم منذ بداية الحضارات الأولى كحضارة وادي الرافدين ووادي النيل والحضارة الاغريقية والرومانية، بينما وجد علم الاجتماع القانوني في النصف الاول من القرن </a:t>
            </a:r>
            <a:r>
              <a:rPr lang="ar-IQ" dirty="0" smtClean="0"/>
              <a:t>العشرين، ولما كان </a:t>
            </a:r>
            <a:r>
              <a:rPr lang="ar-IQ" dirty="0"/>
              <a:t>القانون </a:t>
            </a:r>
            <a:r>
              <a:rPr lang="ar-IQ" dirty="0" smtClean="0"/>
              <a:t>كعلم اقدم </a:t>
            </a:r>
            <a:r>
              <a:rPr lang="ar-IQ" dirty="0"/>
              <a:t>من علم الاجتماع القانوني فان العلم الأول يكون انضج من الثاني واكثر تكاملاً منه ، أي أن نظريات القانون تكون متكاملة ومتماسكة </a:t>
            </a:r>
            <a:r>
              <a:rPr lang="ar-IQ" dirty="0" smtClean="0"/>
              <a:t>وناضجة أكثر </a:t>
            </a:r>
            <a:r>
              <a:rPr lang="ar-IQ" dirty="0"/>
              <a:t>من نظريات علم الاجتماع </a:t>
            </a:r>
            <a:r>
              <a:rPr lang="ar-IQ" dirty="0" smtClean="0"/>
              <a:t>القانوني.</a:t>
            </a:r>
            <a:endParaRPr lang="en-US" dirty="0"/>
          </a:p>
        </p:txBody>
      </p:sp>
    </p:spTree>
    <p:extLst>
      <p:ext uri="{BB962C8B-B14F-4D97-AF65-F5344CB8AC3E}">
        <p14:creationId xmlns:p14="http://schemas.microsoft.com/office/powerpoint/2010/main" val="405259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1"/>
            <a:r>
              <a:rPr lang="ar-IQ" b="1" dirty="0"/>
              <a:t>العلاقة بين علم الاجتماع القانوني </a:t>
            </a:r>
            <a:r>
              <a:rPr lang="ar-IQ" b="1" dirty="0" smtClean="0"/>
              <a:t>وعلم الاجتماع</a:t>
            </a:r>
            <a:endParaRPr lang="en-US" b="1" dirty="0"/>
          </a:p>
        </p:txBody>
      </p:sp>
      <p:sp>
        <p:nvSpPr>
          <p:cNvPr id="3" name="عنصر نائب للمحتوى 2"/>
          <p:cNvSpPr>
            <a:spLocks noGrp="1"/>
          </p:cNvSpPr>
          <p:nvPr>
            <p:ph sz="quarter" idx="1"/>
          </p:nvPr>
        </p:nvSpPr>
        <p:spPr/>
        <p:txBody>
          <a:bodyPr>
            <a:normAutofit lnSpcReduction="10000"/>
          </a:bodyPr>
          <a:lstStyle/>
          <a:p>
            <a:pPr marL="0" indent="0" algn="justLow" rtl="1">
              <a:buNone/>
            </a:pPr>
            <a:r>
              <a:rPr lang="ar-IQ" sz="3200" dirty="0"/>
              <a:t>هناك عدة تعاريف لعلم الاجتماع اهمها التعريف الذي ينص على ان </a:t>
            </a:r>
            <a:r>
              <a:rPr lang="ar-IQ" sz="3200" dirty="0" smtClean="0"/>
              <a:t>العلم </a:t>
            </a:r>
            <a:r>
              <a:rPr lang="ar-IQ" sz="3200" dirty="0"/>
              <a:t>الذي يدرس طبيعة واسباب وآثار العلاقات </a:t>
            </a:r>
            <a:r>
              <a:rPr lang="ar-IQ" sz="3200" dirty="0" smtClean="0"/>
              <a:t>الاجتماعية، وهناك </a:t>
            </a:r>
            <a:r>
              <a:rPr lang="ar-IQ" sz="3200" dirty="0"/>
              <a:t>من عرف الاجتماع بالعلم الذي يفهم ويفسر السلوك </a:t>
            </a:r>
            <a:r>
              <a:rPr lang="ar-IQ" sz="3200" dirty="0" smtClean="0"/>
              <a:t>الاجتماعي، كذلك </a:t>
            </a:r>
            <a:r>
              <a:rPr lang="ar-IQ" sz="3200" dirty="0"/>
              <a:t>عرف علم </a:t>
            </a:r>
            <a:r>
              <a:rPr lang="ar-IQ" sz="3200" dirty="0" smtClean="0"/>
              <a:t>الاجتماع بعلم </a:t>
            </a:r>
            <a:r>
              <a:rPr lang="ar-IQ" sz="3200" dirty="0"/>
              <a:t>دراسة المجتمع أي دراسة طبيعته والعوامل المؤثرة في سكونه واستقراره والعوامل المؤثرة في حركته وتغيره </a:t>
            </a:r>
            <a:r>
              <a:rPr lang="ar-IQ" sz="3200" dirty="0" smtClean="0"/>
              <a:t>وديناميكيته، </a:t>
            </a:r>
            <a:r>
              <a:rPr lang="ar-IQ" sz="3200" dirty="0"/>
              <a:t>أمــا علـم الاجتماع القانوني فقد عرّف </a:t>
            </a:r>
            <a:r>
              <a:rPr lang="ar-IQ" sz="3200" dirty="0" smtClean="0"/>
              <a:t>بالعلم </a:t>
            </a:r>
            <a:r>
              <a:rPr lang="ar-IQ" sz="3200" dirty="0"/>
              <a:t>الذي يدرس العلاقة المتفاعلة والمتبادلة بين المجتمع والقانون، أي ماذا يعطي القانون للمجتمع وماذا يعطي المجتمع للقانون</a:t>
            </a:r>
            <a:r>
              <a:rPr lang="ar-IQ" sz="3200" dirty="0" smtClean="0"/>
              <a:t>؟.</a:t>
            </a:r>
          </a:p>
          <a:p>
            <a:pPr marL="0" indent="0">
              <a:buNone/>
            </a:pPr>
            <a:endParaRPr lang="en-US" dirty="0"/>
          </a:p>
        </p:txBody>
      </p:sp>
    </p:spTree>
    <p:extLst>
      <p:ext uri="{BB962C8B-B14F-4D97-AF65-F5344CB8AC3E}">
        <p14:creationId xmlns:p14="http://schemas.microsoft.com/office/powerpoint/2010/main" val="1738932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1"/>
            <a:r>
              <a:rPr lang="ar-IQ" b="1" dirty="0"/>
              <a:t>العلاقة بين علم الاجتماع القانوني وعلم الاجتماع</a:t>
            </a:r>
            <a:endParaRPr lang="en-US" b="1" dirty="0"/>
          </a:p>
        </p:txBody>
      </p:sp>
      <p:sp>
        <p:nvSpPr>
          <p:cNvPr id="3" name="عنصر نائب للمحتوى 2"/>
          <p:cNvSpPr>
            <a:spLocks noGrp="1"/>
          </p:cNvSpPr>
          <p:nvPr>
            <p:ph sz="quarter" idx="1"/>
          </p:nvPr>
        </p:nvSpPr>
        <p:spPr>
          <a:xfrm>
            <a:off x="457200" y="1556792"/>
            <a:ext cx="8435280" cy="5040560"/>
          </a:xfrm>
        </p:spPr>
        <p:txBody>
          <a:bodyPr>
            <a:normAutofit/>
          </a:bodyPr>
          <a:lstStyle/>
          <a:p>
            <a:pPr marL="0" indent="0" algn="justLow" rtl="1">
              <a:buNone/>
            </a:pPr>
            <a:r>
              <a:rPr lang="ar-IQ" dirty="0" smtClean="0"/>
              <a:t>إن </a:t>
            </a:r>
            <a:r>
              <a:rPr lang="ar-IQ" dirty="0"/>
              <a:t>التشابه بين علم الاجتماع وعلم الاجتماع القانوني يجعل الصلة بين العلمين صلة قوية ووطيدة ، اذ ان كل علم يعطي ويأخذ من العلم </a:t>
            </a:r>
            <a:r>
              <a:rPr lang="ar-IQ" dirty="0" smtClean="0"/>
              <a:t>الآخر، </a:t>
            </a:r>
            <a:r>
              <a:rPr lang="ar-IQ" dirty="0"/>
              <a:t>فعلم الاجتماع </a:t>
            </a:r>
            <a:r>
              <a:rPr lang="ar-IQ" dirty="0" smtClean="0"/>
              <a:t>يعطي علم </a:t>
            </a:r>
            <a:r>
              <a:rPr lang="ar-IQ" dirty="0"/>
              <a:t>الاجتماع القانوني معلومات قيمة عن طبيعة البناء الاجتماعي ووظائفه ونوعية التغير الاجتماعي وأثره في السلوك وقيم المجتمع واثرها في الالتزام بسلوك وتفاعلات </a:t>
            </a:r>
            <a:r>
              <a:rPr lang="ar-IQ" dirty="0" smtClean="0"/>
              <a:t>معينة، </a:t>
            </a:r>
            <a:r>
              <a:rPr lang="ar-IQ" dirty="0"/>
              <a:t>ومثل هذه المعلومات تساعد عالم الاجتماع </a:t>
            </a:r>
            <a:r>
              <a:rPr lang="ar-IQ" dirty="0" smtClean="0"/>
              <a:t>القانوني </a:t>
            </a:r>
            <a:r>
              <a:rPr lang="ar-IQ" dirty="0"/>
              <a:t>في فهم طبيعة البناء الاجتماعي لكي يستوعب بعد ذلك القانون الذي هو جزء لا يتجزأ من البناء الاجتماعي، ومن جهة أخرى </a:t>
            </a:r>
            <a:r>
              <a:rPr lang="ar-IQ" dirty="0" smtClean="0"/>
              <a:t>نلاحظ </a:t>
            </a:r>
            <a:r>
              <a:rPr lang="ar-IQ" dirty="0"/>
              <a:t>بان علم الاجتماع القانوني يمنح العالم الاجتماعي </a:t>
            </a:r>
            <a:r>
              <a:rPr lang="ar-IQ" dirty="0" smtClean="0"/>
              <a:t>معلومات </a:t>
            </a:r>
            <a:r>
              <a:rPr lang="ar-IQ" dirty="0"/>
              <a:t>مهمة عن التفاعل بين القانون والمجتمع، ومثل هذه المعلومات لا يمكن ان يستغني عنها عالم الاجتماع في فهم الجذور الاجتماعية للقانون وأثر القانون في المجتمع والبناء </a:t>
            </a:r>
            <a:r>
              <a:rPr lang="ar-IQ" dirty="0" smtClean="0"/>
              <a:t>الاجتماعي، </a:t>
            </a:r>
            <a:r>
              <a:rPr lang="ar-IQ" dirty="0"/>
              <a:t>ومن جهة ثانية نلاحظ اهمية علم الاجتماع القانوني في شرعية السلوك والتفاعلات الاجتماعية ، ودور الشرعية في انتظام السلوك والمجتمع على </a:t>
            </a:r>
            <a:r>
              <a:rPr lang="ar-IQ" dirty="0" smtClean="0"/>
              <a:t>حد سواء.</a:t>
            </a:r>
            <a:endParaRPr lang="en-US" dirty="0"/>
          </a:p>
        </p:txBody>
      </p:sp>
    </p:spTree>
    <p:extLst>
      <p:ext uri="{BB962C8B-B14F-4D97-AF65-F5344CB8AC3E}">
        <p14:creationId xmlns:p14="http://schemas.microsoft.com/office/powerpoint/2010/main" val="93949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834064" cy="1282154"/>
          </a:xfrm>
        </p:spPr>
        <p:txBody>
          <a:bodyPr>
            <a:normAutofit fontScale="90000"/>
          </a:bodyPr>
          <a:lstStyle/>
          <a:p>
            <a:pPr algn="justLow" rtl="1"/>
            <a:r>
              <a:rPr lang="ar-IQ" b="1" dirty="0" smtClean="0"/>
              <a:t>اوجه الشبه بين علم </a:t>
            </a:r>
            <a:r>
              <a:rPr lang="ar-IQ" b="1" dirty="0"/>
              <a:t>الاجتماع القانوني وعلم الاجتماع</a:t>
            </a:r>
            <a:endParaRPr lang="en-US" b="1" dirty="0"/>
          </a:p>
        </p:txBody>
      </p:sp>
      <p:sp>
        <p:nvSpPr>
          <p:cNvPr id="3" name="عنصر نائب للمحتوى 2"/>
          <p:cNvSpPr>
            <a:spLocks noGrp="1"/>
          </p:cNvSpPr>
          <p:nvPr>
            <p:ph sz="quarter" idx="1"/>
          </p:nvPr>
        </p:nvSpPr>
        <p:spPr>
          <a:xfrm>
            <a:off x="457200" y="1600200"/>
            <a:ext cx="8363272" cy="5069160"/>
          </a:xfrm>
        </p:spPr>
        <p:txBody>
          <a:bodyPr>
            <a:normAutofit/>
          </a:bodyPr>
          <a:lstStyle/>
          <a:p>
            <a:pPr algn="justLow" rtl="1"/>
            <a:r>
              <a:rPr lang="ar-IQ" dirty="0"/>
              <a:t>ان كلاً من علم الاجتماع وعلم الاجتماع القانوني يدرسان الانشطة الاجتماعية عند </a:t>
            </a:r>
            <a:r>
              <a:rPr lang="ar-IQ" dirty="0" smtClean="0"/>
              <a:t>الانسان، </a:t>
            </a:r>
            <a:r>
              <a:rPr lang="ar-IQ" dirty="0"/>
              <a:t>الا ان هذه الانشطة بالنسبة لعلم الاجتماع القانوني تتعلق </a:t>
            </a:r>
            <a:r>
              <a:rPr lang="ar-IQ" dirty="0" smtClean="0"/>
              <a:t>بالأنشطة </a:t>
            </a:r>
            <a:r>
              <a:rPr lang="ar-IQ" dirty="0"/>
              <a:t>القانونية ذات الخلفية </a:t>
            </a:r>
            <a:r>
              <a:rPr lang="ar-IQ" dirty="0" smtClean="0"/>
              <a:t>الاجتماعية، </a:t>
            </a:r>
            <a:r>
              <a:rPr lang="ar-IQ" dirty="0"/>
              <a:t>بينما الانشطة الاجتماعية لعلم الاجتماع تتعلق بكل ما له صلة مباشرة أو غير مباشرة بالبناء </a:t>
            </a:r>
            <a:r>
              <a:rPr lang="ar-IQ" dirty="0" smtClean="0"/>
              <a:t>الاجتماعي.</a:t>
            </a:r>
          </a:p>
          <a:p>
            <a:pPr algn="justLow" rtl="1"/>
            <a:r>
              <a:rPr lang="ar-IQ" dirty="0" smtClean="0"/>
              <a:t>تتشابه </a:t>
            </a:r>
            <a:r>
              <a:rPr lang="ar-IQ" dirty="0"/>
              <a:t>فرضيات ونظريات وقوانين العلمين تشابهاً كبيراً من حيث الصياغة والفحوى والطبيعة، بيد انها تختلف من ناحية العمق والتفرع والتشعب اذ ان نظريات وقوانين علم الاجتماع اكثر واعمق من نظريات علم الاجتماع </a:t>
            </a:r>
            <a:r>
              <a:rPr lang="ar-IQ" dirty="0" smtClean="0"/>
              <a:t>القانوني، فضلاً </a:t>
            </a:r>
            <a:r>
              <a:rPr lang="ar-IQ" dirty="0"/>
              <a:t>عن ان كلا العلمين يستخدمان نفس المصطلحات والمفاهيم كالسكون </a:t>
            </a:r>
            <a:r>
              <a:rPr lang="ar-IQ" dirty="0" smtClean="0"/>
              <a:t>والديناميكية </a:t>
            </a:r>
            <a:r>
              <a:rPr lang="ar-IQ" dirty="0"/>
              <a:t>والتغير والسلطة والشرعية والقانون والمنزلة والسمعة والمكانة والطبقة والانتقال الاجتماعي والتنمية والتطوير </a:t>
            </a:r>
            <a:r>
              <a:rPr lang="ar-IQ" dirty="0" smtClean="0"/>
              <a:t>...الخ</a:t>
            </a:r>
            <a:r>
              <a:rPr lang="ar-IQ" dirty="0"/>
              <a:t>.</a:t>
            </a:r>
            <a:endParaRPr lang="en-US" dirty="0"/>
          </a:p>
        </p:txBody>
      </p:sp>
    </p:spTree>
    <p:extLst>
      <p:ext uri="{BB962C8B-B14F-4D97-AF65-F5344CB8AC3E}">
        <p14:creationId xmlns:p14="http://schemas.microsoft.com/office/powerpoint/2010/main" val="41857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justLow" rtl="1"/>
            <a:r>
              <a:rPr lang="ar-IQ" b="1" dirty="0"/>
              <a:t>اوجه </a:t>
            </a:r>
            <a:r>
              <a:rPr lang="ar-IQ" b="1" dirty="0" smtClean="0"/>
              <a:t>الاختلاف </a:t>
            </a:r>
            <a:r>
              <a:rPr lang="ar-IQ" b="1" dirty="0"/>
              <a:t>بين علم الاجتماع القانوني وعلم الاجتماع</a:t>
            </a:r>
            <a:endParaRPr lang="en-US" b="1" dirty="0"/>
          </a:p>
        </p:txBody>
      </p:sp>
      <p:sp>
        <p:nvSpPr>
          <p:cNvPr id="3" name="عنصر نائب للمحتوى 2"/>
          <p:cNvSpPr>
            <a:spLocks noGrp="1"/>
          </p:cNvSpPr>
          <p:nvPr>
            <p:ph sz="quarter" idx="1"/>
          </p:nvPr>
        </p:nvSpPr>
        <p:spPr>
          <a:xfrm>
            <a:off x="457200" y="1412776"/>
            <a:ext cx="8291264" cy="4968552"/>
          </a:xfrm>
        </p:spPr>
        <p:txBody>
          <a:bodyPr>
            <a:noAutofit/>
          </a:bodyPr>
          <a:lstStyle/>
          <a:p>
            <a:pPr algn="justLow" rtl="1"/>
            <a:r>
              <a:rPr lang="ar-IQ" sz="3600" dirty="0"/>
              <a:t>علم الاجتماع القانوني يدرس علاقة القانون </a:t>
            </a:r>
            <a:r>
              <a:rPr lang="ar-IQ" sz="3600" dirty="0" smtClean="0"/>
              <a:t>بالمجتمع، </a:t>
            </a:r>
            <a:r>
              <a:rPr lang="ar-IQ" sz="3600" dirty="0"/>
              <a:t>بينما يدرس علم الاجتماع المجتمع من حيث مؤسساته ووظائفه وتكامل مؤسساته وتنافرها لسبب </a:t>
            </a:r>
            <a:r>
              <a:rPr lang="ar-IQ" sz="3600" dirty="0" smtClean="0"/>
              <a:t>او لآخر .</a:t>
            </a:r>
          </a:p>
          <a:p>
            <a:pPr algn="justLow" rtl="1"/>
            <a:r>
              <a:rPr lang="ar-IQ" sz="3600" dirty="0" smtClean="0"/>
              <a:t>علم </a:t>
            </a:r>
            <a:r>
              <a:rPr lang="ar-IQ" sz="3600" dirty="0"/>
              <a:t>الاجتماع اقدم تاريخياً من علم الاجتماع القانوني فقد نشأ علم الاجتماع في القرن التاسع عشر على يد كل من كونت في فرنسا وسبنسر في انكلترا، بينما نشأ علم الاجتماع القانوني في اعقاب الحرب العالمية الثانية بعد </a:t>
            </a:r>
            <a:r>
              <a:rPr lang="ar-IQ" sz="3600" dirty="0" smtClean="0"/>
              <a:t>تداخل العوامل </a:t>
            </a:r>
            <a:r>
              <a:rPr lang="ar-IQ" sz="3600" dirty="0"/>
              <a:t>القانونية بالعوامل الاجتماعية وصعوبة الفصل </a:t>
            </a:r>
            <a:r>
              <a:rPr lang="ar-IQ" sz="3600" dirty="0" smtClean="0"/>
              <a:t>بينهما.</a:t>
            </a:r>
            <a:endParaRPr lang="en-US" sz="3600" dirty="0"/>
          </a:p>
        </p:txBody>
      </p:sp>
    </p:spTree>
    <p:extLst>
      <p:ext uri="{BB962C8B-B14F-4D97-AF65-F5344CB8AC3E}">
        <p14:creationId xmlns:p14="http://schemas.microsoft.com/office/powerpoint/2010/main" val="1553759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TotalTime>
  <Words>915</Words>
  <Application>Microsoft Office PowerPoint</Application>
  <PresentationFormat>عرض على الشاشة (3:4)‏</PresentationFormat>
  <Paragraphs>21</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موازنة</vt:lpstr>
      <vt:lpstr>علاقة علم الاجتماع القانوني بالقانون وعلم الاجتماع</vt:lpstr>
      <vt:lpstr>العلاقة بين علم الاجتماع القانوني والقانون</vt:lpstr>
      <vt:lpstr>اوجه الشبه بين علم الاجتماع القانوني والقانون</vt:lpstr>
      <vt:lpstr>اوجه الاختلاف بين علم الاجتماع القانوني والقانون</vt:lpstr>
      <vt:lpstr>العلاقة بين علم الاجتماع القانوني وعلم الاجتماع</vt:lpstr>
      <vt:lpstr>العلاقة بين علم الاجتماع القانوني وعلم الاجتماع</vt:lpstr>
      <vt:lpstr>اوجه الشبه بين علم الاجتماع القانوني وعلم الاجتماع</vt:lpstr>
      <vt:lpstr>اوجه الاختلاف بين علم الاجتماع القانوني وعلم الاجتماع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علاقة علم الاجتماع القانوني بالقانون وعلم الاجتماع</dc:title>
  <dc:creator>user</dc:creator>
  <cp:lastModifiedBy>DR.Ahmed Saker 2o1O</cp:lastModifiedBy>
  <cp:revision>7</cp:revision>
  <dcterms:created xsi:type="dcterms:W3CDTF">2024-02-04T10:05:25Z</dcterms:created>
  <dcterms:modified xsi:type="dcterms:W3CDTF">2024-02-04T10:45:06Z</dcterms:modified>
</cp:coreProperties>
</file>