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3600" b="1" dirty="0" smtClean="0">
                <a:solidFill>
                  <a:schemeClr val="tx1"/>
                </a:solidFill>
              </a:rPr>
              <a:t>م.م علي سعدي عبدالزهرة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/>
              <a:t>القانون الاجتماعي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612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القانون الاجتماعي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363272" cy="5184576"/>
          </a:xfrm>
        </p:spPr>
        <p:txBody>
          <a:bodyPr>
            <a:normAutofit/>
          </a:bodyPr>
          <a:lstStyle/>
          <a:p>
            <a:pPr marL="0" indent="0" algn="justLow" rtl="1">
              <a:buNone/>
            </a:pPr>
            <a:r>
              <a:rPr lang="ar-IQ" dirty="0" smtClean="0"/>
              <a:t>يؤدي القانون </a:t>
            </a:r>
            <a:r>
              <a:rPr lang="ar-IQ" dirty="0"/>
              <a:t>دوراً اساسياً في المجتمعات البشرية، فهو الذي ينظم حياة هذه المجتمعات ويحدد الحقوق والواجبات والقانون في معناه الواسع يوجد في كل مكان واينما توجد حياة </a:t>
            </a:r>
            <a:r>
              <a:rPr lang="ar-IQ" dirty="0" smtClean="0"/>
              <a:t>انسانية، </a:t>
            </a:r>
            <a:r>
              <a:rPr lang="ar-IQ" dirty="0"/>
              <a:t>كما ان لكل شكل من اشكال الحياة قانونها الذي يحكمها ليضمن بقاءها </a:t>
            </a:r>
            <a:r>
              <a:rPr lang="ar-IQ" dirty="0" smtClean="0"/>
              <a:t>واستمرارها، </a:t>
            </a:r>
            <a:r>
              <a:rPr lang="ar-IQ" dirty="0"/>
              <a:t>فبدون القانون لا يمكن ان يقوم نظام، وبدون النظام يضل الناس طريقهم ويضربون في الأرض دون وعي او ادراك بطبيعة الاهداف والاعمال التي تحقق مصالحهم </a:t>
            </a:r>
            <a:r>
              <a:rPr lang="ar-IQ" dirty="0" smtClean="0"/>
              <a:t>المختلفة، </a:t>
            </a:r>
            <a:r>
              <a:rPr lang="ar-IQ" dirty="0"/>
              <a:t>ويحتوي المجتمع نوعين من القوانين، القانون الاجتماعي </a:t>
            </a:r>
            <a:r>
              <a:rPr lang="ar-IQ" dirty="0" smtClean="0"/>
              <a:t>ويتمثل </a:t>
            </a:r>
            <a:r>
              <a:rPr lang="ar-IQ" dirty="0"/>
              <a:t>في العادات والتقاليد ويتجه جزء من هذا القانون </a:t>
            </a:r>
            <a:r>
              <a:rPr lang="ar-IQ" dirty="0" smtClean="0"/>
              <a:t>إلى إن </a:t>
            </a:r>
            <a:r>
              <a:rPr lang="ar-IQ" dirty="0"/>
              <a:t>يتجسد في قانون </a:t>
            </a:r>
            <a:r>
              <a:rPr lang="ar-IQ" dirty="0" smtClean="0"/>
              <a:t>الدولة، وهناك </a:t>
            </a:r>
            <a:r>
              <a:rPr lang="ar-IQ" dirty="0"/>
              <a:t>القانون الفردي الذي يصنعه الفرد ليخدم مصالحه واغراضه والدافع لوجود القانون الفردي هو تنظيم ممارسة كل فرد لحريته واستخدامه </a:t>
            </a:r>
            <a:r>
              <a:rPr lang="ar-IQ" dirty="0" smtClean="0"/>
              <a:t>لحقوقه، والقانون </a:t>
            </a:r>
            <a:r>
              <a:rPr lang="ar-IQ" dirty="0"/>
              <a:t>الفردي يعتقد بضرورة عدم تدخل القانون في حرية الفرد الا بالقدر الذي يساعده في تحقيق هدفه او اهدافه التي يسعى </a:t>
            </a:r>
            <a:r>
              <a:rPr lang="ar-IQ" dirty="0" smtClean="0"/>
              <a:t>لتحقيقها.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3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القانون البدائي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19256" cy="4896544"/>
          </a:xfrm>
        </p:spPr>
        <p:txBody>
          <a:bodyPr>
            <a:normAutofit/>
          </a:bodyPr>
          <a:lstStyle/>
          <a:p>
            <a:pPr marL="0" indent="0" algn="justLow" rtl="1">
              <a:buNone/>
            </a:pPr>
            <a:r>
              <a:rPr lang="ar-IQ" dirty="0" smtClean="0"/>
              <a:t>كانت </a:t>
            </a:r>
            <a:r>
              <a:rPr lang="ar-IQ" dirty="0"/>
              <a:t>الحياة الأولى التي وجدت عليها البشرية تمثل نسقاً من </a:t>
            </a:r>
            <a:r>
              <a:rPr lang="ar-IQ" dirty="0" smtClean="0"/>
              <a:t>العلاقات المنظمة </a:t>
            </a:r>
            <a:r>
              <a:rPr lang="ar-IQ" dirty="0"/>
              <a:t>في مستويات </a:t>
            </a:r>
            <a:r>
              <a:rPr lang="ar-IQ" dirty="0" smtClean="0"/>
              <a:t>مختلفة، </a:t>
            </a:r>
            <a:r>
              <a:rPr lang="ar-IQ" dirty="0"/>
              <a:t>وقد تمتع القانون البدائي بالتقديس والاحترام </a:t>
            </a:r>
            <a:r>
              <a:rPr lang="ar-IQ" dirty="0" smtClean="0"/>
              <a:t>المتزايد، </a:t>
            </a:r>
            <a:r>
              <a:rPr lang="ar-IQ" dirty="0"/>
              <a:t>هذا على الرغم من انه لم يكن من وضع مشرع ولكنه كان قانوناً غير مدون يعبر عن روح الجماعة </a:t>
            </a:r>
            <a:r>
              <a:rPr lang="ar-IQ" dirty="0" smtClean="0"/>
              <a:t>وينبض </a:t>
            </a:r>
            <a:r>
              <a:rPr lang="ar-IQ" dirty="0"/>
              <a:t>بمشاعرها ويتمثل في الاعراف والتقاليد والقيم </a:t>
            </a:r>
            <a:r>
              <a:rPr lang="ar-IQ" dirty="0" smtClean="0"/>
              <a:t>والمعايير الخلقية، وكان </a:t>
            </a:r>
            <a:r>
              <a:rPr lang="ar-IQ" dirty="0"/>
              <a:t>القانون البدائي مقدسا له قواعده التنظيمية وجزاءاته الضابطة ، </a:t>
            </a:r>
            <a:r>
              <a:rPr lang="ar-IQ" dirty="0" smtClean="0"/>
              <a:t>وفي سبيل </a:t>
            </a:r>
            <a:r>
              <a:rPr lang="ar-IQ" dirty="0"/>
              <a:t>تحقيق ذلك يستخدم القوة والقهر من اجل تحقيق الامن والنظام داخل المجتمع وذلك عن طريق طائفة مسؤولة تتحمل مهمة توقيع الجزاءات، وهذه الطائفة هم كبار </a:t>
            </a:r>
            <a:r>
              <a:rPr lang="ar-IQ" dirty="0" smtClean="0"/>
              <a:t>السن، </a:t>
            </a:r>
            <a:r>
              <a:rPr lang="ar-IQ" dirty="0"/>
              <a:t>وبذلك فان الالتجاء المشروع للقوة من خلال طائفة أو هيئة مسؤولة يوليها المجتمع للقيام بهذا العمل يعد عنصراً اساسياً يتميز به القانون في أي مجتمع من </a:t>
            </a:r>
            <a:r>
              <a:rPr lang="ar-IQ" dirty="0" smtClean="0"/>
              <a:t>المجتمعات سواء </a:t>
            </a:r>
            <a:r>
              <a:rPr lang="ar-IQ" dirty="0"/>
              <a:t>كان هذا المجتمع متحضراً أو </a:t>
            </a:r>
            <a:r>
              <a:rPr lang="ar-IQ" dirty="0" smtClean="0"/>
              <a:t>بدائياً.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القانون الاجتماعي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Low" rtl="1"/>
            <a:r>
              <a:rPr lang="ar-IQ" sz="2800" dirty="0" smtClean="0"/>
              <a:t>يعد (اوكلن براون) </a:t>
            </a:r>
            <a:r>
              <a:rPr lang="ar-IQ" sz="2800" dirty="0"/>
              <a:t>من ابرز علماء الانثروبولوجيا الذين قالوا بأن القانون يعتبر عاملاً من عوامل المحافظة على النظام الاجتماعي أو توطيد هذا النظام داخل نطاق اقليمي معين عن طريق ممارسة سلطة القهر او </a:t>
            </a:r>
            <a:r>
              <a:rPr lang="ar-IQ" sz="2800" dirty="0" smtClean="0"/>
              <a:t>القسر.</a:t>
            </a:r>
          </a:p>
          <a:p>
            <a:pPr algn="justLow" rtl="1"/>
            <a:r>
              <a:rPr lang="ar-IQ" sz="2800" dirty="0"/>
              <a:t> القانون قد نشأت فكرته عند الانسان منذ القدم لكي يحافظ على الحياة التي يعيشها ويضع الضوابط والقواعد </a:t>
            </a:r>
            <a:r>
              <a:rPr lang="ar-IQ" sz="2800" dirty="0" smtClean="0"/>
              <a:t>المنظمة للسلوك </a:t>
            </a:r>
            <a:r>
              <a:rPr lang="ar-IQ" sz="2800" dirty="0"/>
              <a:t>حتى يعيش في أمن وطمأنينة وحتى يعمل ويرتقي بمستوى </a:t>
            </a:r>
            <a:r>
              <a:rPr lang="ar-IQ" sz="2800" dirty="0" smtClean="0"/>
              <a:t>معيشته.</a:t>
            </a:r>
          </a:p>
          <a:p>
            <a:pPr algn="justLow" rtl="1"/>
            <a:r>
              <a:rPr lang="ar-IQ" sz="2800" dirty="0"/>
              <a:t>اذا كان علماء الاجتماع والانثروبولوجيا يذهبون الى ان القانون لا ينشأ الا في ظل المجتمع من اجل تحقيق الاستقرار والتوازن في داخله من خلال استخدام الجزاءات المختلفة، فهذا دليل </a:t>
            </a:r>
            <a:r>
              <a:rPr lang="ar-IQ" sz="2800" dirty="0" smtClean="0"/>
              <a:t>للتأكيد </a:t>
            </a:r>
            <a:r>
              <a:rPr lang="ar-IQ" sz="2800" dirty="0"/>
              <a:t>على ان القانون ينشأ نشأة اجتماعية ويعبر عن </a:t>
            </a:r>
            <a:r>
              <a:rPr lang="ar-IQ" sz="2800" dirty="0" smtClean="0"/>
              <a:t>واقع اجتماعي معين.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475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/>
              <a:t>القانون الاجتماعي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781128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IQ" sz="2700" dirty="0" smtClean="0"/>
              <a:t>ظهر </a:t>
            </a:r>
            <a:r>
              <a:rPr lang="ar-IQ" sz="2700" dirty="0"/>
              <a:t>القانون الاجتماعي او ما يسمى بالقانون الاشتراكي بعد الانتقادات اللاذعة التي تعرض لها المذهب الاشتراكي في منتصف القرن التاسع </a:t>
            </a:r>
            <a:r>
              <a:rPr lang="ar-IQ" sz="2700" dirty="0" smtClean="0"/>
              <a:t>عشر، وقد </a:t>
            </a:r>
            <a:r>
              <a:rPr lang="ar-IQ" sz="2700" dirty="0"/>
              <a:t>اخذت هجمات المذهب الاشتراكي او الاجتماعي الذي انبثق منه القانون الاجتماعي تقوى وتشتد على النظام الرأسمالي منذ أوائل القرن </a:t>
            </a:r>
            <a:r>
              <a:rPr lang="ar-IQ" sz="2700" dirty="0" smtClean="0"/>
              <a:t>العشرين، </a:t>
            </a:r>
            <a:r>
              <a:rPr lang="ar-IQ" sz="2700" dirty="0"/>
              <a:t>ويقوم المذهب الاجتماعي على اسس تختلف كلية عن تلك التي يقوم عليها المذهب الفردي او </a:t>
            </a:r>
            <a:r>
              <a:rPr lang="ar-IQ" sz="2700" dirty="0" smtClean="0"/>
              <a:t>الرأسمالي، </a:t>
            </a:r>
            <a:r>
              <a:rPr lang="ar-IQ" sz="2700" dirty="0"/>
              <a:t>فالجماعة وليس الفرد عند انصار هذا المذهب هي الغاية التي يسعى اليها </a:t>
            </a:r>
            <a:r>
              <a:rPr lang="ar-IQ" sz="2700" dirty="0" smtClean="0"/>
              <a:t>القانون، </a:t>
            </a:r>
            <a:r>
              <a:rPr lang="ar-IQ" sz="2700" dirty="0"/>
              <a:t>وتعتبر الجماعة كياناً يتميز ويختلف عن مجموع الافراد الذين يكونونها، وينبغي تقديم مصالح الجماعة على مصالح الافراد </a:t>
            </a:r>
            <a:r>
              <a:rPr lang="ar-IQ" sz="2700" dirty="0" smtClean="0"/>
              <a:t>، </a:t>
            </a:r>
            <a:r>
              <a:rPr lang="ar-IQ" sz="2700" dirty="0"/>
              <a:t>فاذا كان هناك تعارض بين المصلحتين ففي هذه الحالة تقدم مصلحة الجماعة على مصالح </a:t>
            </a:r>
            <a:r>
              <a:rPr lang="ar-IQ" sz="2700" dirty="0" smtClean="0"/>
              <a:t>الافراد، </a:t>
            </a:r>
            <a:r>
              <a:rPr lang="ar-IQ" sz="2700" dirty="0"/>
              <a:t>ويؤكد انصار هذا المذهب انه بتحقيق الصالح العام أي صالح الجماعة سيتحقق تبعاً لذلك الصالح الخاص </a:t>
            </a:r>
            <a:r>
              <a:rPr lang="ar-IQ" sz="2700" dirty="0" smtClean="0"/>
              <a:t>للأفراد، ذلك لان الفرد </a:t>
            </a:r>
            <a:r>
              <a:rPr lang="ar-IQ" sz="2700" dirty="0"/>
              <a:t>ما هو الا جزء من كيان </a:t>
            </a:r>
            <a:r>
              <a:rPr lang="ar-IQ" sz="2700" dirty="0" smtClean="0"/>
              <a:t>الجماعة.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2849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الحرية الفردية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147248" cy="4813995"/>
          </a:xfrm>
        </p:spPr>
        <p:txBody>
          <a:bodyPr>
            <a:normAutofit/>
          </a:bodyPr>
          <a:lstStyle/>
          <a:p>
            <a:pPr algn="justLow" rtl="1"/>
            <a:r>
              <a:rPr lang="ar-IQ" dirty="0"/>
              <a:t> </a:t>
            </a:r>
            <a:r>
              <a:rPr lang="ar-IQ" sz="2800" dirty="0"/>
              <a:t>الحرية الفردية ليست حقاً طبيعياً كما يقول انصار المذهب الفردي، وانما هي منحة للفرد من الجماعة تتقيد بكل القيود التي تحددها </a:t>
            </a:r>
            <a:r>
              <a:rPr lang="ar-IQ" sz="2800" dirty="0" smtClean="0"/>
              <a:t>من اجل </a:t>
            </a:r>
            <a:r>
              <a:rPr lang="ar-IQ" sz="2800" dirty="0"/>
              <a:t>تحقيق الصالح </a:t>
            </a:r>
            <a:r>
              <a:rPr lang="ar-IQ" sz="2800" dirty="0" smtClean="0"/>
              <a:t>العام، </a:t>
            </a:r>
            <a:r>
              <a:rPr lang="ar-IQ" sz="2800" dirty="0"/>
              <a:t>وقد ادى هذا التفكير الى توسيع نطاق القاعدة القانونية وزيادة تدخل </a:t>
            </a:r>
            <a:r>
              <a:rPr lang="ar-IQ" sz="2800" dirty="0" smtClean="0"/>
              <a:t>الدولة، فلم </a:t>
            </a:r>
            <a:r>
              <a:rPr lang="ar-IQ" sz="2800" dirty="0"/>
              <a:t>يعد دور القانون دوراً سلبياً وانما اتخذ مظاهر ايجابية متعددة</a:t>
            </a:r>
            <a:r>
              <a:rPr lang="ar-IQ" sz="2800" dirty="0" smtClean="0"/>
              <a:t>.</a:t>
            </a:r>
          </a:p>
          <a:p>
            <a:pPr algn="justLow" rtl="1"/>
            <a:r>
              <a:rPr lang="ar-IQ" sz="2800" dirty="0" smtClean="0"/>
              <a:t>أن للمذهب </a:t>
            </a:r>
            <a:r>
              <a:rPr lang="ar-IQ" sz="2800" dirty="0"/>
              <a:t>الاشتراكي او الاجتماعي </a:t>
            </a:r>
            <a:r>
              <a:rPr lang="ar-IQ" sz="2800" dirty="0" smtClean="0"/>
              <a:t>صورتين له، </a:t>
            </a:r>
            <a:r>
              <a:rPr lang="ar-IQ" sz="2800" dirty="0"/>
              <a:t>الصورة الأولى متطرفة وهي تلغي كيان الفرد كلية ولا تؤمن بالملكية الفردية نظراً لكون الملكية ملكية </a:t>
            </a:r>
            <a:r>
              <a:rPr lang="ar-IQ" sz="2800" dirty="0" smtClean="0"/>
              <a:t>الجماعة، </a:t>
            </a:r>
            <a:r>
              <a:rPr lang="ar-IQ" sz="2800" dirty="0"/>
              <a:t>والصورة الثانية معتدلة لا تقضي على كيان الفرد تماماً، وانما تخدم وجوده وملكيته بشرط ان لا يكون هناك تعارض في </a:t>
            </a:r>
            <a:r>
              <a:rPr lang="ar-IQ" sz="2800" dirty="0" smtClean="0"/>
              <a:t>ذلك مع مصلحة الجماعة.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0963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تقييم المذهب الاجتماعي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IQ" sz="3600" dirty="0"/>
              <a:t>ادى الاخذ بهذا المذهب </a:t>
            </a:r>
            <a:r>
              <a:rPr lang="ar-IQ" sz="3600" dirty="0" smtClean="0"/>
              <a:t>الاشتراكي أو الاجتماعي </a:t>
            </a:r>
            <a:r>
              <a:rPr lang="ar-IQ" sz="3600" dirty="0"/>
              <a:t>الى زيادة تدخل الدولة وتسلطها على حساب حرية </a:t>
            </a:r>
            <a:r>
              <a:rPr lang="ar-IQ" sz="3600" dirty="0" smtClean="0"/>
              <a:t>الافراد، </a:t>
            </a:r>
            <a:r>
              <a:rPr lang="ar-IQ" sz="3600" dirty="0"/>
              <a:t>فبعد ان كانت الدولة مجرد حارسة تقف مكتوفة اليدين في المجالات الاجتماعية والاقتصادية ، اصبحت الدولة الحديثة مطالبة بالتدخل في جميع مجالات الحياة في </a:t>
            </a:r>
            <a:r>
              <a:rPr lang="ar-IQ" sz="3600" dirty="0" smtClean="0"/>
              <a:t>المجتمع، </a:t>
            </a:r>
            <a:r>
              <a:rPr lang="ar-IQ" sz="3600" dirty="0"/>
              <a:t>ففي المجال السياسي زاد تدخل الدولة ، أما في المجال الاقتصادي فقد تطلب تحقيق العدل الاجتماعي النظر الى الظروف الواقعية </a:t>
            </a:r>
            <a:r>
              <a:rPr lang="ar-IQ" sz="3600" dirty="0" smtClean="0"/>
              <a:t>القائمة.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1059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القانون الاجتماعي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914400" y="1406236"/>
            <a:ext cx="7772400" cy="4572000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IQ" sz="3600" dirty="0" smtClean="0"/>
              <a:t>إن </a:t>
            </a:r>
            <a:r>
              <a:rPr lang="ar-IQ" sz="3600" dirty="0"/>
              <a:t>مذهب القانون الاجتماعي يؤكد حقيقة اخرى وهي ان القانون يجد اساسه في المجتمع، وبناء على ذلك فان القواعد القانونية ليست مدينة بوجودها </a:t>
            </a:r>
            <a:r>
              <a:rPr lang="ar-IQ" sz="3600" dirty="0" smtClean="0"/>
              <a:t>لإرادة </a:t>
            </a:r>
            <a:r>
              <a:rPr lang="ar-IQ" sz="3600" dirty="0"/>
              <a:t>المشرع ولا للعقل، بل ينجبها المجتمع تلقائياً لمجرد ان هناك حياة جماعية </a:t>
            </a:r>
            <a:r>
              <a:rPr lang="ar-IQ" sz="3600" dirty="0" smtClean="0"/>
              <a:t>مشتركة، </a:t>
            </a:r>
            <a:r>
              <a:rPr lang="ar-IQ" sz="3600" dirty="0"/>
              <a:t>فمتطلبات او ضرورات الحياة الاجتماعية هي التي تنجب القواعد القانونية بحيث يكون لكل فئة اجتماعية قواعدها القانونية التي تفرض على </a:t>
            </a:r>
            <a:r>
              <a:rPr lang="ar-IQ" sz="3600" dirty="0" smtClean="0"/>
              <a:t>اعضائها حكاماً </a:t>
            </a:r>
            <a:r>
              <a:rPr lang="ar-IQ" sz="3600" dirty="0"/>
              <a:t>كانوا ام </a:t>
            </a:r>
            <a:r>
              <a:rPr lang="ar-IQ" sz="3600" dirty="0" smtClean="0"/>
              <a:t>محكومين.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2500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777</Words>
  <Application>Microsoft Office PowerPoint</Application>
  <PresentationFormat>عرض على الشاشة (3:4)‏</PresentationFormat>
  <Paragraphs>19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موازنة</vt:lpstr>
      <vt:lpstr>القانون الاجتماعي</vt:lpstr>
      <vt:lpstr>القانون الاجتماعي</vt:lpstr>
      <vt:lpstr>القانون البدائي</vt:lpstr>
      <vt:lpstr>القانون الاجتماعي</vt:lpstr>
      <vt:lpstr>القانون الاجتماعي</vt:lpstr>
      <vt:lpstr>الحرية الفردية</vt:lpstr>
      <vt:lpstr>تقييم المذهب الاجتماعي</vt:lpstr>
      <vt:lpstr>القانون الاجتماعي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DR.Ahmed Saker 2o1O</cp:lastModifiedBy>
  <cp:revision>5</cp:revision>
  <dcterms:created xsi:type="dcterms:W3CDTF">2024-02-06T11:36:55Z</dcterms:created>
  <dcterms:modified xsi:type="dcterms:W3CDTF">2024-02-11T06:56:53Z</dcterms:modified>
</cp:coreProperties>
</file>