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t>27/07/1445</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0B34F065-1154-456A-91E3-76DE8E75E17B}" type="slidenum">
              <a:rPr lang="ar-SA" smtClean="0"/>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27/07/1445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27/07/1445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27/07/1445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27/07/1445</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27/07/1445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27/07/1445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27/07/1445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27/07/1445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27/07/1445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27/07/1445</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8ABB09-4A1D-463E-8065-109CC2B7EFAA}" type="datetimeFigureOut">
              <a:rPr lang="ar-SA" smtClean="0"/>
              <a:t>27/07/1445</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ar-IQ" sz="3200" b="1" dirty="0" smtClean="0">
                <a:solidFill>
                  <a:schemeClr val="tx1"/>
                </a:solidFill>
              </a:rPr>
              <a:t>م.م علي سعدي عبدالزهرة</a:t>
            </a:r>
            <a:endParaRPr lang="en-US" sz="3200" b="1" dirty="0">
              <a:solidFill>
                <a:schemeClr val="tx1"/>
              </a:solidFill>
            </a:endParaRPr>
          </a:p>
        </p:txBody>
      </p:sp>
      <p:sp>
        <p:nvSpPr>
          <p:cNvPr id="2" name="عنوان 1"/>
          <p:cNvSpPr>
            <a:spLocks noGrp="1"/>
          </p:cNvSpPr>
          <p:nvPr>
            <p:ph type="ctrTitle"/>
          </p:nvPr>
        </p:nvSpPr>
        <p:spPr/>
        <p:txBody>
          <a:bodyPr/>
          <a:lstStyle/>
          <a:p>
            <a:r>
              <a:rPr lang="ar-IQ" b="1" dirty="0" smtClean="0"/>
              <a:t>القانون الوضعي</a:t>
            </a:r>
            <a:endParaRPr lang="en-US" b="1" dirty="0"/>
          </a:p>
        </p:txBody>
      </p:sp>
    </p:spTree>
    <p:extLst>
      <p:ext uri="{BB962C8B-B14F-4D97-AF65-F5344CB8AC3E}">
        <p14:creationId xmlns:p14="http://schemas.microsoft.com/office/powerpoint/2010/main" val="627947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smtClean="0"/>
              <a:t>القانون الوضعي</a:t>
            </a:r>
            <a:endParaRPr lang="en-US" b="1" dirty="0"/>
          </a:p>
        </p:txBody>
      </p:sp>
      <p:sp>
        <p:nvSpPr>
          <p:cNvPr id="3" name="عنصر نائب للمحتوى 2"/>
          <p:cNvSpPr>
            <a:spLocks noGrp="1"/>
          </p:cNvSpPr>
          <p:nvPr>
            <p:ph sz="quarter" idx="1"/>
          </p:nvPr>
        </p:nvSpPr>
        <p:spPr/>
        <p:txBody>
          <a:bodyPr>
            <a:normAutofit/>
          </a:bodyPr>
          <a:lstStyle/>
          <a:p>
            <a:pPr marL="0" indent="0" algn="justLow" rtl="1">
              <a:buNone/>
            </a:pPr>
            <a:r>
              <a:rPr lang="ar-IQ" sz="3200" dirty="0"/>
              <a:t>لكي يتحقق القانون لا بد من وجود سلطة، والسلطة تفترض وجود مجتمع لكن كلاً من السلطة والمجتمع يفترضان وجود دولة، بيد أن القانون هو الذي يرتب حقوق وواجبات </a:t>
            </a:r>
            <a:r>
              <a:rPr lang="ar-IQ" sz="3200" dirty="0" smtClean="0"/>
              <a:t>الافراد، والقانون </a:t>
            </a:r>
            <a:r>
              <a:rPr lang="ar-IQ" sz="3200" dirty="0"/>
              <a:t>الذي يعمل خارج الدولة والمجتمع ليس بقانون، </a:t>
            </a:r>
            <a:r>
              <a:rPr lang="ar-IQ" sz="3200" dirty="0" smtClean="0"/>
              <a:t>فالقانون </a:t>
            </a:r>
            <a:r>
              <a:rPr lang="ar-IQ" sz="3200" dirty="0"/>
              <a:t>فلا وجود له الا في مجتمع تحكمه سلطة ويضعه قادة او مسؤولو السلطة، لذا فلا قانون غير القانون الوضعي حيث ان مذهب القانون الوضعي يعتقد بالمعادلة التالية</a:t>
            </a:r>
            <a:r>
              <a:rPr lang="ar-IQ" sz="3200" dirty="0" smtClean="0"/>
              <a:t>:</a:t>
            </a:r>
          </a:p>
          <a:p>
            <a:pPr marL="0" indent="0" algn="justLow" rtl="1">
              <a:buNone/>
            </a:pPr>
            <a:r>
              <a:rPr lang="ar-IQ" sz="3200" dirty="0" smtClean="0"/>
              <a:t> </a:t>
            </a:r>
            <a:r>
              <a:rPr lang="ar-IQ" sz="3200" dirty="0"/>
              <a:t>القانون </a:t>
            </a:r>
            <a:r>
              <a:rPr lang="ar-IQ" sz="3200" dirty="0" smtClean="0"/>
              <a:t>=القانون </a:t>
            </a:r>
            <a:r>
              <a:rPr lang="ar-IQ" sz="3200" dirty="0"/>
              <a:t>الوضعي، </a:t>
            </a:r>
            <a:r>
              <a:rPr lang="ar-IQ" sz="3200" dirty="0" smtClean="0"/>
              <a:t>أي القانون </a:t>
            </a:r>
            <a:r>
              <a:rPr lang="ar-IQ" sz="3200" dirty="0"/>
              <a:t>الذي تضعه السلطة لتنظيم المجتمع والسيطرة على </a:t>
            </a:r>
            <a:r>
              <a:rPr lang="ar-IQ" sz="3200" dirty="0" smtClean="0"/>
              <a:t>شؤونه.</a:t>
            </a:r>
          </a:p>
        </p:txBody>
      </p:sp>
    </p:spTree>
    <p:extLst>
      <p:ext uri="{BB962C8B-B14F-4D97-AF65-F5344CB8AC3E}">
        <p14:creationId xmlns:p14="http://schemas.microsoft.com/office/powerpoint/2010/main" val="3965718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a:t>القانون الوضعي</a:t>
            </a:r>
            <a:endParaRPr lang="en-US" dirty="0"/>
          </a:p>
        </p:txBody>
      </p:sp>
      <p:sp>
        <p:nvSpPr>
          <p:cNvPr id="3" name="عنصر نائب للمحتوى 2"/>
          <p:cNvSpPr>
            <a:spLocks noGrp="1"/>
          </p:cNvSpPr>
          <p:nvPr>
            <p:ph sz="quarter" idx="1"/>
          </p:nvPr>
        </p:nvSpPr>
        <p:spPr/>
        <p:txBody>
          <a:bodyPr>
            <a:normAutofit fontScale="92500" lnSpcReduction="20000"/>
          </a:bodyPr>
          <a:lstStyle/>
          <a:p>
            <a:pPr algn="just" rtl="1"/>
            <a:r>
              <a:rPr lang="ar-IQ" dirty="0"/>
              <a:t>ان ما يميز الوضعية القانونية بصورة عامة هو أولاً ان القانون هو القانون الوضعي وبالتالي فانه من وضع ارادة بشرية </a:t>
            </a:r>
            <a:r>
              <a:rPr lang="ar-IQ" dirty="0" smtClean="0"/>
              <a:t>حاكمة، </a:t>
            </a:r>
            <a:r>
              <a:rPr lang="ar-IQ" dirty="0"/>
              <a:t>وثانياً أن القانون يكون نظاماً منطقياً مغلقاً ، أي أن الحلول القانونية تستقى من القواعد القانونية الوضعية ومنها فقط دون اللجوء الى كل ما هو خارج عن النظام </a:t>
            </a:r>
            <a:r>
              <a:rPr lang="ar-IQ" dirty="0" smtClean="0"/>
              <a:t>القانوني.</a:t>
            </a:r>
          </a:p>
          <a:p>
            <a:pPr algn="just" rtl="1"/>
            <a:r>
              <a:rPr lang="ar-IQ" dirty="0"/>
              <a:t>لقد نشأت الوضعية القانونية كموقف فكري او كمذهب عندما استندت الى الروح الفلسفية التي سادت اوربا في القرن التاسع عشر ولاسيما في فرنسا أما الوضعية القانونية كطريقة </a:t>
            </a:r>
            <a:r>
              <a:rPr lang="ar-IQ" dirty="0" smtClean="0"/>
              <a:t>او منهج فأنها </a:t>
            </a:r>
            <a:r>
              <a:rPr lang="ar-IQ" dirty="0"/>
              <a:t>قديمة جداً وان كانت هناك علاقة واضحة بين الطريقة والنظرية، وبهذا المعنى ان الطريقة هيأت الانتقال من الممارسة الى النظرية</a:t>
            </a:r>
            <a:r>
              <a:rPr lang="ar-IQ" dirty="0" smtClean="0"/>
              <a:t>.</a:t>
            </a:r>
          </a:p>
          <a:p>
            <a:pPr algn="just" rtl="1"/>
            <a:r>
              <a:rPr lang="ar-IQ" dirty="0"/>
              <a:t>فكل قاعدة قانونية تحتاج بحكم وجودها إلى شرح وتفسير، فالقانوني بحكم مهنته واهتماماته يمارس الوضعية القانونية وذلك حين يقتصر على دراسة النصوص القانونية وعلى تفسيرها غير ان الوضعية القانونية ليست هي طريقة تقتصر على دراسة النص وشرحه فحسب، بل هي موقف او نظرية مدينة بوجودها الى </a:t>
            </a:r>
            <a:r>
              <a:rPr lang="ar-IQ" dirty="0" smtClean="0"/>
              <a:t>الفلسفة الوضعية </a:t>
            </a:r>
            <a:r>
              <a:rPr lang="ar-IQ" dirty="0"/>
              <a:t>التي سادت في القرن التاسع </a:t>
            </a:r>
            <a:r>
              <a:rPr lang="ar-IQ" dirty="0" smtClean="0"/>
              <a:t>عشر.</a:t>
            </a:r>
          </a:p>
          <a:p>
            <a:pPr algn="justLow"/>
            <a:endParaRPr lang="en-US" dirty="0"/>
          </a:p>
        </p:txBody>
      </p:sp>
    </p:spTree>
    <p:extLst>
      <p:ext uri="{BB962C8B-B14F-4D97-AF65-F5344CB8AC3E}">
        <p14:creationId xmlns:p14="http://schemas.microsoft.com/office/powerpoint/2010/main" val="2461709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a:t>الفقيه الانكليزي جون أوستن</a:t>
            </a:r>
            <a:endParaRPr lang="en-US" b="1" dirty="0"/>
          </a:p>
        </p:txBody>
      </p:sp>
      <p:sp>
        <p:nvSpPr>
          <p:cNvPr id="3" name="عنصر نائب للمحتوى 2"/>
          <p:cNvSpPr>
            <a:spLocks noGrp="1"/>
          </p:cNvSpPr>
          <p:nvPr>
            <p:ph sz="quarter" idx="1"/>
          </p:nvPr>
        </p:nvSpPr>
        <p:spPr>
          <a:xfrm>
            <a:off x="457200" y="1600200"/>
            <a:ext cx="8219256" cy="4853136"/>
          </a:xfrm>
        </p:spPr>
        <p:txBody>
          <a:bodyPr>
            <a:normAutofit/>
          </a:bodyPr>
          <a:lstStyle/>
          <a:p>
            <a:pPr marL="0" indent="0" algn="justLow" rtl="1">
              <a:buNone/>
            </a:pPr>
            <a:r>
              <a:rPr lang="ar-IQ" dirty="0"/>
              <a:t>من اهم رواد القانون الوضعي الفقيه الانكليزي جون أوستن الذي يقول بان القانون هو مشيئة الدولة </a:t>
            </a:r>
            <a:r>
              <a:rPr lang="ar-IQ" dirty="0" smtClean="0"/>
              <a:t>، </a:t>
            </a:r>
            <a:r>
              <a:rPr lang="ar-IQ" dirty="0"/>
              <a:t>وتتلخص افكار اوستن في ان القانون في وضعه وتنفيذه يعتمد على سلطان </a:t>
            </a:r>
            <a:r>
              <a:rPr lang="ar-IQ" dirty="0" smtClean="0"/>
              <a:t>الدولة، فالأخير </a:t>
            </a:r>
            <a:r>
              <a:rPr lang="ar-IQ" dirty="0"/>
              <a:t>هو الذي يضع القانون، وهو </a:t>
            </a:r>
            <a:r>
              <a:rPr lang="ar-IQ" dirty="0" smtClean="0"/>
              <a:t>في الوقت </a:t>
            </a:r>
            <a:r>
              <a:rPr lang="ar-IQ" dirty="0"/>
              <a:t>نفسه الذي يلزم الافراد بطاعته أو الخضوع له، ويمكن تحديد اركان القانون الوضعي عند اوستن في ثلاثة عناصر هي</a:t>
            </a:r>
            <a:r>
              <a:rPr lang="ar-IQ" dirty="0" smtClean="0"/>
              <a:t>: </a:t>
            </a:r>
            <a:r>
              <a:rPr lang="ar-IQ" b="1" dirty="0" smtClean="0"/>
              <a:t>هيئة </a:t>
            </a:r>
            <a:r>
              <a:rPr lang="ar-IQ" b="1" dirty="0"/>
              <a:t>سياسية معينة ( حاكم </a:t>
            </a:r>
            <a:r>
              <a:rPr lang="ar-IQ" b="1" dirty="0" smtClean="0"/>
              <a:t>سياسي)، أمر </a:t>
            </a:r>
            <a:r>
              <a:rPr lang="ar-IQ" b="1" dirty="0"/>
              <a:t>أو نهي يصدر عن هذه الهيئة </a:t>
            </a:r>
            <a:r>
              <a:rPr lang="ar-IQ" b="1" dirty="0" smtClean="0"/>
              <a:t>، ارتباط </a:t>
            </a:r>
            <a:r>
              <a:rPr lang="ar-IQ" b="1" dirty="0"/>
              <a:t>هذا الامر بجزاء دنيوي تقوم الدولة بتوقيعه على من يخالف </a:t>
            </a:r>
            <a:r>
              <a:rPr lang="ar-IQ" b="1" dirty="0" smtClean="0"/>
              <a:t>القانون ويتمرد عليه، </a:t>
            </a:r>
            <a:r>
              <a:rPr lang="ar-IQ" dirty="0" smtClean="0"/>
              <a:t>وبالنسبة </a:t>
            </a:r>
            <a:r>
              <a:rPr lang="ar-IQ" dirty="0"/>
              <a:t>للهيئة السياسية يميز </a:t>
            </a:r>
            <a:r>
              <a:rPr lang="ar-IQ" dirty="0" smtClean="0"/>
              <a:t>اوستن </a:t>
            </a:r>
            <a:r>
              <a:rPr lang="ar-IQ" dirty="0"/>
              <a:t>في كل مجتمع سياسي شخصاً معيناً او هيئة معينة يكون لها </a:t>
            </a:r>
            <a:r>
              <a:rPr lang="ar-IQ" dirty="0" smtClean="0"/>
              <a:t>السلطان، وهذا </a:t>
            </a:r>
            <a:r>
              <a:rPr lang="ar-IQ" dirty="0"/>
              <a:t>يمثل القوة المسيطرة على كل القوى في الدولة وتخضع لها كل </a:t>
            </a:r>
            <a:r>
              <a:rPr lang="ar-IQ" dirty="0" smtClean="0"/>
              <a:t>القوى، </a:t>
            </a:r>
            <a:r>
              <a:rPr lang="ar-IQ" dirty="0"/>
              <a:t>وهذه الحقيقة هي التي تتولى وحدها تنظيم </a:t>
            </a:r>
            <a:r>
              <a:rPr lang="ar-IQ" dirty="0" smtClean="0"/>
              <a:t>العلاقات الاجتماعية </a:t>
            </a:r>
            <a:r>
              <a:rPr lang="ar-IQ" dirty="0"/>
              <a:t>من خلال قوانين تصدرها .</a:t>
            </a:r>
            <a:endParaRPr lang="en-US" dirty="0"/>
          </a:p>
        </p:txBody>
      </p:sp>
    </p:spTree>
    <p:extLst>
      <p:ext uri="{BB962C8B-B14F-4D97-AF65-F5344CB8AC3E}">
        <p14:creationId xmlns:p14="http://schemas.microsoft.com/office/powerpoint/2010/main" val="1659320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a:t>الفقيه الانكليزي جون أوستن</a:t>
            </a:r>
            <a:endParaRPr lang="en-US" dirty="0"/>
          </a:p>
        </p:txBody>
      </p:sp>
      <p:sp>
        <p:nvSpPr>
          <p:cNvPr id="3" name="عنصر نائب للمحتوى 2"/>
          <p:cNvSpPr>
            <a:spLocks noGrp="1"/>
          </p:cNvSpPr>
          <p:nvPr>
            <p:ph sz="quarter" idx="1"/>
          </p:nvPr>
        </p:nvSpPr>
        <p:spPr>
          <a:xfrm>
            <a:off x="457200" y="1600200"/>
            <a:ext cx="8219256" cy="4925144"/>
          </a:xfrm>
        </p:spPr>
        <p:txBody>
          <a:bodyPr>
            <a:normAutofit fontScale="92500" lnSpcReduction="10000"/>
          </a:bodyPr>
          <a:lstStyle/>
          <a:p>
            <a:pPr algn="justLow" rtl="1"/>
            <a:r>
              <a:rPr lang="ar-IQ" dirty="0" smtClean="0"/>
              <a:t>إن </a:t>
            </a:r>
            <a:r>
              <a:rPr lang="ar-IQ" dirty="0"/>
              <a:t>علم القانون عند اوستن هو علم القانون الوضعي ، او ان علم القانون موضوعه الوحيد القواعد القانونية </a:t>
            </a:r>
            <a:r>
              <a:rPr lang="ar-IQ" dirty="0" smtClean="0"/>
              <a:t>الوضعية، </a:t>
            </a:r>
            <a:r>
              <a:rPr lang="ar-IQ" dirty="0"/>
              <a:t>وبهذا الصدد يقول اوستن ان علم القانون يتعلق بالقوانين الوضعية او يتعلق بالقوانين الوضعية او القوانين بالمعنى الدقيق </a:t>
            </a:r>
            <a:r>
              <a:rPr lang="ar-IQ" dirty="0" smtClean="0"/>
              <a:t>للكلمة وذلك </a:t>
            </a:r>
            <a:r>
              <a:rPr lang="ar-IQ" dirty="0"/>
              <a:t>بصرف النظر عن صفتها الجيدة او </a:t>
            </a:r>
            <a:r>
              <a:rPr lang="ar-IQ" dirty="0" smtClean="0"/>
              <a:t>الرديئة.</a:t>
            </a:r>
          </a:p>
          <a:p>
            <a:pPr algn="justLow" rtl="1"/>
            <a:r>
              <a:rPr lang="ar-IQ" dirty="0"/>
              <a:t> يفصل </a:t>
            </a:r>
            <a:r>
              <a:rPr lang="ar-IQ" dirty="0" smtClean="0"/>
              <a:t>أوستن بين </a:t>
            </a:r>
            <a:r>
              <a:rPr lang="ar-IQ" dirty="0"/>
              <a:t>القوانين والاخلاق كما انه لا يعطي القانون الطبيعي أية قيمة قانونية</a:t>
            </a:r>
            <a:r>
              <a:rPr lang="ar-IQ" dirty="0" smtClean="0"/>
              <a:t>.</a:t>
            </a:r>
          </a:p>
          <a:p>
            <a:pPr algn="justLow" rtl="1"/>
            <a:r>
              <a:rPr lang="ar-IQ" dirty="0"/>
              <a:t>لما كان الحكام المسؤولون هم الذين يضعون القواعد القانونية فهذا يعني انها تجد اساسها في ارادتهم ، واذا كان الامر كذلك فمن الصعب ان يتقيد الحكام </a:t>
            </a:r>
            <a:r>
              <a:rPr lang="ar-IQ" dirty="0" smtClean="0"/>
              <a:t>بالقانون، </a:t>
            </a:r>
            <a:r>
              <a:rPr lang="ar-IQ" dirty="0"/>
              <a:t>نعم قد يتقيد الحكام بالقانون الذي يضعونه الا انه تقييد اختياري او ذاتي بحيث يمكنهم التخلص منه متى وكيف ما </a:t>
            </a:r>
            <a:r>
              <a:rPr lang="ar-IQ" dirty="0" smtClean="0"/>
              <a:t>شاءوا، </a:t>
            </a:r>
            <a:r>
              <a:rPr lang="ar-IQ" dirty="0"/>
              <a:t>أما </a:t>
            </a:r>
            <a:r>
              <a:rPr lang="ar-IQ" dirty="0" smtClean="0"/>
              <a:t>المبادئ </a:t>
            </a:r>
            <a:r>
              <a:rPr lang="ar-IQ" dirty="0"/>
              <a:t>العليا الاخرى التي قد يخضع الحكام انفسهم لها </a:t>
            </a:r>
            <a:r>
              <a:rPr lang="ar-IQ" dirty="0" smtClean="0"/>
              <a:t>فأنها </a:t>
            </a:r>
            <a:r>
              <a:rPr lang="ar-IQ" dirty="0"/>
              <a:t>لا تقيدهم من الناحية القانونية ما دام اوستن </a:t>
            </a:r>
            <a:r>
              <a:rPr lang="ar-IQ" dirty="0" smtClean="0"/>
              <a:t>ينزع كل </a:t>
            </a:r>
            <a:r>
              <a:rPr lang="ar-IQ" dirty="0"/>
              <a:t>صفة قانونية عن القوانين </a:t>
            </a:r>
            <a:r>
              <a:rPr lang="ar-IQ" dirty="0" smtClean="0"/>
              <a:t>الإلهية </a:t>
            </a:r>
            <a:r>
              <a:rPr lang="ar-IQ" dirty="0"/>
              <a:t>او قواعد القانون </a:t>
            </a:r>
            <a:r>
              <a:rPr lang="ar-IQ" dirty="0" smtClean="0"/>
              <a:t>الطبيعي.</a:t>
            </a:r>
          </a:p>
          <a:p>
            <a:pPr algn="justLow" rtl="1"/>
            <a:r>
              <a:rPr lang="ar-IQ" dirty="0"/>
              <a:t>القانون بالنسبة </a:t>
            </a:r>
            <a:r>
              <a:rPr lang="ar-IQ" dirty="0" smtClean="0"/>
              <a:t>لأوستن </a:t>
            </a:r>
            <a:r>
              <a:rPr lang="ar-IQ" dirty="0"/>
              <a:t>هو القانون الوضعي ولا يمكن ان يكون غير </a:t>
            </a:r>
            <a:r>
              <a:rPr lang="ar-IQ" dirty="0" smtClean="0"/>
              <a:t>ذلك.</a:t>
            </a:r>
            <a:endParaRPr lang="en-US" dirty="0"/>
          </a:p>
        </p:txBody>
      </p:sp>
    </p:spTree>
    <p:extLst>
      <p:ext uri="{BB962C8B-B14F-4D97-AF65-F5344CB8AC3E}">
        <p14:creationId xmlns:p14="http://schemas.microsoft.com/office/powerpoint/2010/main" val="2817749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smtClean="0"/>
              <a:t>القانون الوضعي</a:t>
            </a:r>
            <a:endParaRPr lang="en-US" b="1" dirty="0"/>
          </a:p>
        </p:txBody>
      </p:sp>
      <p:sp>
        <p:nvSpPr>
          <p:cNvPr id="3" name="عنصر نائب للمحتوى 2"/>
          <p:cNvSpPr>
            <a:spLocks noGrp="1"/>
          </p:cNvSpPr>
          <p:nvPr>
            <p:ph sz="quarter" idx="1"/>
          </p:nvPr>
        </p:nvSpPr>
        <p:spPr/>
        <p:txBody>
          <a:bodyPr>
            <a:noAutofit/>
          </a:bodyPr>
          <a:lstStyle/>
          <a:p>
            <a:pPr marL="0" indent="0" algn="justLow" rtl="1">
              <a:buNone/>
            </a:pPr>
            <a:r>
              <a:rPr lang="ar-IQ" sz="3200" dirty="0" smtClean="0"/>
              <a:t>إن </a:t>
            </a:r>
            <a:r>
              <a:rPr lang="ar-IQ" sz="3200" dirty="0"/>
              <a:t>القانون الوضعي يعمل تحت ظل التنظيم الاجتماعي (المجتمع)، والمجتمع </a:t>
            </a:r>
            <a:r>
              <a:rPr lang="ar-IQ" sz="3200" dirty="0" smtClean="0"/>
              <a:t>هو الذي </a:t>
            </a:r>
            <a:r>
              <a:rPr lang="ar-IQ" sz="3200" dirty="0"/>
              <a:t>يضمن نجاح القانون ، لكن القانون لا يكون ناجحاً الا اذا كان مقروناً </a:t>
            </a:r>
            <a:r>
              <a:rPr lang="ar-IQ" sz="3200" dirty="0" smtClean="0"/>
              <a:t>بالجزاء، </a:t>
            </a:r>
            <a:r>
              <a:rPr lang="ar-IQ" sz="3200" dirty="0"/>
              <a:t>وهذه الحقيقة يؤكدها البروفسور </a:t>
            </a:r>
            <a:r>
              <a:rPr lang="ar-IQ" sz="3200" dirty="0" smtClean="0"/>
              <a:t>(كاره دمالبر) </a:t>
            </a:r>
            <a:r>
              <a:rPr lang="ar-IQ" sz="3200" dirty="0"/>
              <a:t>عندما يقول </a:t>
            </a:r>
            <a:r>
              <a:rPr lang="ar-IQ" sz="3200" dirty="0" smtClean="0"/>
              <a:t>(ان </a:t>
            </a:r>
            <a:r>
              <a:rPr lang="ar-IQ" sz="3200" dirty="0"/>
              <a:t>القانون المعنى الدقيق للكلمة يفترض في الحقيقة الجزاء عن طريق </a:t>
            </a:r>
            <a:r>
              <a:rPr lang="ar-IQ" sz="3200" dirty="0" smtClean="0"/>
              <a:t>الارغام)، الا </a:t>
            </a:r>
            <a:r>
              <a:rPr lang="ar-IQ" sz="3200" dirty="0"/>
              <a:t>ان الدولة حدها هي التي يمكنها ان توقع الجزاء </a:t>
            </a:r>
            <a:r>
              <a:rPr lang="ar-IQ" sz="3200" dirty="0" smtClean="0"/>
              <a:t>لأنها </a:t>
            </a:r>
            <a:r>
              <a:rPr lang="ar-IQ" sz="3200" dirty="0"/>
              <a:t>وحدها التي تمتلك قوة الارغام او </a:t>
            </a:r>
            <a:r>
              <a:rPr lang="ar-IQ" sz="3200" dirty="0" smtClean="0"/>
              <a:t>سلطة، وان </a:t>
            </a:r>
            <a:r>
              <a:rPr lang="ar-IQ" sz="3200" dirty="0"/>
              <a:t>ما يميز الدولة عن كل الفئات الاخرى هو السلطة التي تمتلكها </a:t>
            </a:r>
            <a:r>
              <a:rPr lang="ar-IQ" sz="3200" dirty="0" smtClean="0"/>
              <a:t>الدولة التي </a:t>
            </a:r>
            <a:r>
              <a:rPr lang="ar-IQ" sz="3200" dirty="0"/>
              <a:t>هي وحدها جديرة </a:t>
            </a:r>
            <a:r>
              <a:rPr lang="ar-IQ" sz="3200" dirty="0" smtClean="0"/>
              <a:t>بها، </a:t>
            </a:r>
            <a:r>
              <a:rPr lang="ar-IQ" sz="3200" dirty="0"/>
              <a:t>والسلطة التي تمارسها الدولة وفقاً للقانون </a:t>
            </a:r>
            <a:r>
              <a:rPr lang="ar-IQ" sz="3200" dirty="0" smtClean="0"/>
              <a:t>سميت بالسيادة.</a:t>
            </a:r>
            <a:endParaRPr lang="en-US" sz="3200" dirty="0"/>
          </a:p>
        </p:txBody>
      </p:sp>
    </p:spTree>
    <p:extLst>
      <p:ext uri="{BB962C8B-B14F-4D97-AF65-F5344CB8AC3E}">
        <p14:creationId xmlns:p14="http://schemas.microsoft.com/office/powerpoint/2010/main" val="5768298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TotalTime>
  <Words>664</Words>
  <Application>Microsoft Office PowerPoint</Application>
  <PresentationFormat>عرض على الشاشة (3:4)‏</PresentationFormat>
  <Paragraphs>18</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موازنة</vt:lpstr>
      <vt:lpstr>القانون الوضعي</vt:lpstr>
      <vt:lpstr>القانون الوضعي</vt:lpstr>
      <vt:lpstr>القانون الوضعي</vt:lpstr>
      <vt:lpstr>الفقيه الانكليزي جون أوستن</vt:lpstr>
      <vt:lpstr>الفقيه الانكليزي جون أوستن</vt:lpstr>
      <vt:lpstr>القانون الوضعي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القانون الوضعي والاجتماعي</dc:title>
  <dc:creator>user</dc:creator>
  <cp:lastModifiedBy>DR.Ahmed Saker 2o1O</cp:lastModifiedBy>
  <cp:revision>3</cp:revision>
  <dcterms:created xsi:type="dcterms:W3CDTF">2024-02-06T11:09:54Z</dcterms:created>
  <dcterms:modified xsi:type="dcterms:W3CDTF">2024-02-06T11:36:25Z</dcterms:modified>
</cp:coreProperties>
</file>