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2" r:id="rId7"/>
    <p:sldId id="261"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t>02/08/1445</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0B34F065-1154-456A-91E3-76DE8E75E17B}" type="slidenum">
              <a:rPr lang="ar-SA" smtClean="0"/>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02/08/1445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02/08/1445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ar-IQ" sz="3200" b="1" dirty="0" smtClean="0">
                <a:solidFill>
                  <a:schemeClr val="tx1">
                    <a:lumMod val="95000"/>
                    <a:lumOff val="5000"/>
                  </a:schemeClr>
                </a:solidFill>
              </a:rPr>
              <a:t>م</a:t>
            </a:r>
            <a:r>
              <a:rPr lang="ar-IQ" sz="3200" b="1" dirty="0" smtClean="0">
                <a:solidFill>
                  <a:schemeClr val="tx1">
                    <a:lumMod val="95000"/>
                    <a:lumOff val="5000"/>
                  </a:schemeClr>
                </a:solidFill>
              </a:rPr>
              <a:t>.م </a:t>
            </a:r>
            <a:r>
              <a:rPr lang="ar-IQ" sz="3200" b="1" dirty="0" smtClean="0">
                <a:solidFill>
                  <a:schemeClr val="tx1">
                    <a:lumMod val="95000"/>
                    <a:lumOff val="5000"/>
                  </a:schemeClr>
                </a:solidFill>
              </a:rPr>
              <a:t>علي سعدي عبدالزهرة</a:t>
            </a:r>
            <a:endParaRPr lang="en-US" sz="3200" b="1" dirty="0">
              <a:solidFill>
                <a:schemeClr val="tx1">
                  <a:lumMod val="95000"/>
                  <a:lumOff val="5000"/>
                </a:schemeClr>
              </a:solidFill>
            </a:endParaRPr>
          </a:p>
        </p:txBody>
      </p:sp>
      <p:sp>
        <p:nvSpPr>
          <p:cNvPr id="2" name="عنوان 1"/>
          <p:cNvSpPr>
            <a:spLocks noGrp="1"/>
          </p:cNvSpPr>
          <p:nvPr>
            <p:ph type="ctrTitle"/>
          </p:nvPr>
        </p:nvSpPr>
        <p:spPr/>
        <p:txBody>
          <a:bodyPr>
            <a:noAutofit/>
          </a:bodyPr>
          <a:lstStyle/>
          <a:p>
            <a:r>
              <a:rPr lang="ar-IQ" sz="2800" b="1" dirty="0">
                <a:solidFill>
                  <a:schemeClr val="bg1"/>
                </a:solidFill>
              </a:rPr>
              <a:t>العلاقة بين القانون والدين والاخلاق والقيم والعادات والتقاليد الاجتماعية</a:t>
            </a:r>
            <a:br>
              <a:rPr lang="ar-IQ" sz="2800" b="1" dirty="0">
                <a:solidFill>
                  <a:schemeClr val="bg1"/>
                </a:solidFill>
              </a:rPr>
            </a:br>
            <a:endParaRPr lang="en-US" sz="2800" b="1" dirty="0">
              <a:solidFill>
                <a:schemeClr val="bg1"/>
              </a:solidFill>
            </a:endParaRPr>
          </a:p>
        </p:txBody>
      </p:sp>
    </p:spTree>
    <p:extLst>
      <p:ext uri="{BB962C8B-B14F-4D97-AF65-F5344CB8AC3E}">
        <p14:creationId xmlns:p14="http://schemas.microsoft.com/office/powerpoint/2010/main" val="184610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smtClean="0"/>
              <a:t>العلاقة بين القانون والدين</a:t>
            </a:r>
            <a:endParaRPr lang="en-US" b="1" dirty="0"/>
          </a:p>
        </p:txBody>
      </p:sp>
      <p:sp>
        <p:nvSpPr>
          <p:cNvPr id="3" name="عنصر نائب للمحتوى 2"/>
          <p:cNvSpPr>
            <a:spLocks noGrp="1"/>
          </p:cNvSpPr>
          <p:nvPr>
            <p:ph sz="quarter" idx="1"/>
          </p:nvPr>
        </p:nvSpPr>
        <p:spPr/>
        <p:txBody>
          <a:bodyPr>
            <a:noAutofit/>
          </a:bodyPr>
          <a:lstStyle/>
          <a:p>
            <a:pPr marL="0" indent="0" algn="justLow" rtl="1">
              <a:buNone/>
            </a:pPr>
            <a:r>
              <a:rPr lang="ar-IQ" sz="3200" dirty="0" smtClean="0"/>
              <a:t>أن </a:t>
            </a:r>
            <a:r>
              <a:rPr lang="ar-IQ" sz="3200" dirty="0"/>
              <a:t>الذي يميز الدين عن القانون هو ان الدين يعني مجموعة القواعد التي يعتقد بها الناس </a:t>
            </a:r>
            <a:r>
              <a:rPr lang="ar-IQ" sz="3200" dirty="0" smtClean="0"/>
              <a:t>لأنها </a:t>
            </a:r>
            <a:r>
              <a:rPr lang="ar-IQ" sz="3200" dirty="0"/>
              <a:t>منزلة من الله سبحانه وتعالى عن طريق الانبياء والرسل ليلتزموا بها ويطيعوها والا تعرضوا لعقاب الله فالدين ينظم علاقة الفرد بربه كالتوحيد والعبادات وعلاقته بنفسه كالتحلي </a:t>
            </a:r>
            <a:r>
              <a:rPr lang="ar-IQ" sz="3200" dirty="0" smtClean="0"/>
              <a:t>بالأخلاق </a:t>
            </a:r>
            <a:r>
              <a:rPr lang="ar-IQ" sz="3200" dirty="0"/>
              <a:t>الفاضلة وابتعاده عن الرذائل </a:t>
            </a:r>
            <a:r>
              <a:rPr lang="ar-IQ" sz="3200" dirty="0" smtClean="0"/>
              <a:t>والموبقات، والدين </a:t>
            </a:r>
            <a:r>
              <a:rPr lang="ar-IQ" sz="3200" dirty="0"/>
              <a:t>ينظم علاقة الفرد بغيره من افراد المجتمع كتحريم القتل والسرقة والحث على الوفاء بالعهد، والوظيفة الاخيرة التي يقوم بها الدين تقرب بين الدين والقانون، </a:t>
            </a:r>
            <a:r>
              <a:rPr lang="ar-IQ" sz="3200" dirty="0" smtClean="0"/>
              <a:t>فكلاهما يهدف </a:t>
            </a:r>
            <a:r>
              <a:rPr lang="ar-IQ" sz="3200" dirty="0"/>
              <a:t>الى تنظيم العلاقات والروابط </a:t>
            </a:r>
            <a:r>
              <a:rPr lang="ar-IQ" sz="3200" dirty="0" smtClean="0"/>
              <a:t>الاجتماعية.</a:t>
            </a:r>
            <a:endParaRPr lang="en-US" sz="3200" dirty="0"/>
          </a:p>
        </p:txBody>
      </p:sp>
    </p:spTree>
    <p:extLst>
      <p:ext uri="{BB962C8B-B14F-4D97-AF65-F5344CB8AC3E}">
        <p14:creationId xmlns:p14="http://schemas.microsoft.com/office/powerpoint/2010/main" val="1238772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a:t>العلاقة بين القانون والدين</a:t>
            </a:r>
            <a:endParaRPr lang="en-US" dirty="0"/>
          </a:p>
        </p:txBody>
      </p:sp>
      <p:sp>
        <p:nvSpPr>
          <p:cNvPr id="3" name="عنصر نائب للمحتوى 2"/>
          <p:cNvSpPr>
            <a:spLocks noGrp="1"/>
          </p:cNvSpPr>
          <p:nvPr>
            <p:ph sz="quarter" idx="1"/>
          </p:nvPr>
        </p:nvSpPr>
        <p:spPr>
          <a:xfrm>
            <a:off x="457200" y="1412776"/>
            <a:ext cx="8363272" cy="5328592"/>
          </a:xfrm>
        </p:spPr>
        <p:txBody>
          <a:bodyPr>
            <a:normAutofit/>
          </a:bodyPr>
          <a:lstStyle/>
          <a:p>
            <a:pPr marL="0" indent="0" algn="justLow" rtl="1">
              <a:buNone/>
            </a:pPr>
            <a:r>
              <a:rPr lang="ar-IQ" sz="2800" dirty="0" smtClean="0"/>
              <a:t>أن </a:t>
            </a:r>
            <a:r>
              <a:rPr lang="ar-IQ" sz="2800" dirty="0"/>
              <a:t>الدين اوسع نطاقاً من </a:t>
            </a:r>
            <a:r>
              <a:rPr lang="ar-IQ" sz="2800" dirty="0" smtClean="0"/>
              <a:t>القانون، </a:t>
            </a:r>
            <a:r>
              <a:rPr lang="ar-IQ" sz="2800" dirty="0"/>
              <a:t>ذلك أن القانون ينظم علاقة الفرد بغيره من </a:t>
            </a:r>
            <a:r>
              <a:rPr lang="ar-IQ" sz="2800" dirty="0" smtClean="0"/>
              <a:t>الافراد، </a:t>
            </a:r>
            <a:r>
              <a:rPr lang="ar-IQ" sz="2800" dirty="0"/>
              <a:t>وهو يتفق مع الدين في ذلك، </a:t>
            </a:r>
            <a:r>
              <a:rPr lang="ar-IQ" sz="2800" dirty="0" smtClean="0"/>
              <a:t>إلا أن </a:t>
            </a:r>
            <a:r>
              <a:rPr lang="ar-IQ" sz="2800" dirty="0"/>
              <a:t>الدين ينظم </a:t>
            </a:r>
            <a:r>
              <a:rPr lang="ar-IQ" sz="2800" dirty="0" smtClean="0"/>
              <a:t>بالإضافة </a:t>
            </a:r>
            <a:r>
              <a:rPr lang="ar-IQ" sz="2800" dirty="0"/>
              <a:t>الى ذلك </a:t>
            </a:r>
            <a:r>
              <a:rPr lang="ar-IQ" sz="2800" dirty="0" smtClean="0"/>
              <a:t>علاقة الانسان </a:t>
            </a:r>
            <a:r>
              <a:rPr lang="ar-IQ" sz="2800" dirty="0"/>
              <a:t>بربه وبنفسه، أما بالنسبة للجزاء فيمكن القول بان الجزاء المقرر لمخالفة أوامر الدين انما هو جزاء اخروي يوقعه الله سبحانه وتعالى في </a:t>
            </a:r>
            <a:r>
              <a:rPr lang="ar-IQ" sz="2800" dirty="0" smtClean="0"/>
              <a:t>الآخرة</a:t>
            </a:r>
            <a:r>
              <a:rPr lang="ar-IQ" sz="2800" dirty="0"/>
              <a:t>، أما </a:t>
            </a:r>
            <a:r>
              <a:rPr lang="ar-IQ" sz="2800" dirty="0" smtClean="0"/>
              <a:t>جزاء مخالفة </a:t>
            </a:r>
            <a:r>
              <a:rPr lang="ar-IQ" sz="2800" dirty="0"/>
              <a:t>القانون فيعتبر </a:t>
            </a:r>
            <a:r>
              <a:rPr lang="ar-IQ" sz="2800" dirty="0" smtClean="0"/>
              <a:t>جزاء </a:t>
            </a:r>
            <a:r>
              <a:rPr lang="ar-IQ" sz="2800" dirty="0"/>
              <a:t>مادياً توقعه السلطة العليا في المجتمع، ويذهب البعض الى القول بان مخالفة اوامر الدين يترتب عليه جزاءان احدهما دنيوي والثاني </a:t>
            </a:r>
            <a:r>
              <a:rPr lang="ar-IQ" sz="2800" dirty="0" smtClean="0"/>
              <a:t>اخروي، </a:t>
            </a:r>
            <a:r>
              <a:rPr lang="ar-IQ" sz="2800" dirty="0"/>
              <a:t>ويجب التمييز بين نوعين من القواعد الدينية، فهناك قواعد دينية تنظم اموراً معينة وتضع جزاءات على مخالفتها في الحياة الدنيا يعتقد بها المشرع الوضعي ، ويضعها في صلب القانون بصورة نصوص </a:t>
            </a:r>
            <a:r>
              <a:rPr lang="ar-IQ" sz="2800" dirty="0" smtClean="0"/>
              <a:t>قانونية </a:t>
            </a:r>
            <a:r>
              <a:rPr lang="ar-IQ" sz="2800" dirty="0"/>
              <a:t>اذ تعتبر بجانب </a:t>
            </a:r>
            <a:r>
              <a:rPr lang="ar-IQ" sz="2800" dirty="0" smtClean="0"/>
              <a:t>كونها قواعد </a:t>
            </a:r>
            <a:r>
              <a:rPr lang="ar-IQ" sz="2800" dirty="0"/>
              <a:t>دينية قواعد قانونية </a:t>
            </a:r>
            <a:r>
              <a:rPr lang="ar-IQ" sz="2800" dirty="0" smtClean="0"/>
              <a:t>وضعية.</a:t>
            </a:r>
            <a:endParaRPr lang="en-US" sz="2800" dirty="0"/>
          </a:p>
        </p:txBody>
      </p:sp>
    </p:spTree>
    <p:extLst>
      <p:ext uri="{BB962C8B-B14F-4D97-AF65-F5344CB8AC3E}">
        <p14:creationId xmlns:p14="http://schemas.microsoft.com/office/powerpoint/2010/main" val="2644642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075240" cy="1008112"/>
          </a:xfrm>
        </p:spPr>
        <p:txBody>
          <a:bodyPr/>
          <a:lstStyle/>
          <a:p>
            <a:pPr algn="ctr" rtl="1"/>
            <a:r>
              <a:rPr lang="ar-IQ" b="1" dirty="0"/>
              <a:t>العلاقة بين القانون والدين</a:t>
            </a:r>
            <a:endParaRPr lang="en-US" dirty="0"/>
          </a:p>
        </p:txBody>
      </p:sp>
      <p:sp>
        <p:nvSpPr>
          <p:cNvPr id="3" name="عنصر نائب للمحتوى 2"/>
          <p:cNvSpPr>
            <a:spLocks noGrp="1"/>
          </p:cNvSpPr>
          <p:nvPr>
            <p:ph sz="quarter" idx="1"/>
          </p:nvPr>
        </p:nvSpPr>
        <p:spPr>
          <a:xfrm>
            <a:off x="457200" y="1052736"/>
            <a:ext cx="8579296" cy="5976664"/>
          </a:xfrm>
        </p:spPr>
        <p:txBody>
          <a:bodyPr>
            <a:normAutofit lnSpcReduction="10000"/>
          </a:bodyPr>
          <a:lstStyle/>
          <a:p>
            <a:pPr algn="justLow" rtl="1"/>
            <a:r>
              <a:rPr lang="ar-IQ" dirty="0"/>
              <a:t>أما العلاقة بين القانون والشرائع الدينية فهي قوية </a:t>
            </a:r>
            <a:r>
              <a:rPr lang="ar-IQ" dirty="0" smtClean="0"/>
              <a:t>جداً، فالدين يرتكز </a:t>
            </a:r>
            <a:r>
              <a:rPr lang="ar-IQ" dirty="0"/>
              <a:t>في اساسه على الواجب الذي يقوم به الانسان نحو خالقه ونحو </a:t>
            </a:r>
            <a:r>
              <a:rPr lang="ar-IQ" dirty="0" smtClean="0"/>
              <a:t>نفسه، وهو بذلك يعتمد على المظهر الداخلي في الإنسان(النيات)، أما القانون فانه يحاسب على السلوك الظاهر ولا يعول على النية.</a:t>
            </a:r>
          </a:p>
          <a:p>
            <a:pPr algn="justLow" rtl="1"/>
            <a:r>
              <a:rPr lang="ar-IQ" dirty="0" smtClean="0"/>
              <a:t>لقد </a:t>
            </a:r>
            <a:r>
              <a:rPr lang="ar-IQ" dirty="0"/>
              <a:t>وضع القرآن الكريم والسنة النبوية الشريفة كثيراً من القوانين التي تنظم العلاقات الاجتماعية بين الناس، وفيها الكثير مما يتصل بشؤون الزواج والطلاق والنسب والميراث والوصية والمعاملات التجارية والمالية </a:t>
            </a:r>
            <a:r>
              <a:rPr lang="ar-IQ" dirty="0" smtClean="0"/>
              <a:t>الخ، </a:t>
            </a:r>
            <a:r>
              <a:rPr lang="ar-IQ" dirty="0"/>
              <a:t>فكل قاعدة قانونية </a:t>
            </a:r>
            <a:r>
              <a:rPr lang="ar-IQ" dirty="0" smtClean="0"/>
              <a:t>تؤخذ </a:t>
            </a:r>
            <a:r>
              <a:rPr lang="ar-IQ" dirty="0"/>
              <a:t>مباشرة من القرآن أو السنة يكون مصدرها الرسمي الدين، لذلك نرى بأن القرآن الكريم والسنة النبوية الشريفة قد جاءا وافيين بكل ما يحتاج اليه البشر في </a:t>
            </a:r>
            <a:r>
              <a:rPr lang="ar-IQ" dirty="0" smtClean="0"/>
              <a:t>شؤون دينهم ودنياهم.</a:t>
            </a:r>
          </a:p>
          <a:p>
            <a:pPr algn="justLow" rtl="1"/>
            <a:r>
              <a:rPr lang="ar-IQ" dirty="0" smtClean="0"/>
              <a:t>أن علاقة </a:t>
            </a:r>
            <a:r>
              <a:rPr lang="ar-IQ" dirty="0"/>
              <a:t>القانون بالدين، أن الدين يزود القانون بالعديد من المواد القانونية التي تحدد سلوك البشر وعلاقاتهم وحقوقهم وواجباتهم </a:t>
            </a:r>
            <a:r>
              <a:rPr lang="ar-IQ" dirty="0" smtClean="0"/>
              <a:t>ولولا </a:t>
            </a:r>
            <a:r>
              <a:rPr lang="ar-IQ" dirty="0"/>
              <a:t>الدين لكان القانون يفتقر إلى الكثير من القوانين الجوهرية التي تحكم علاقات البشر على الصعيدين الرسمي وغير الرسمي، وهنا لا يمكن فصل الدين عن القانون لان </a:t>
            </a:r>
            <a:r>
              <a:rPr lang="ar-IQ" dirty="0" smtClean="0"/>
              <a:t>كلاً منهما </a:t>
            </a:r>
            <a:r>
              <a:rPr lang="ar-IQ" dirty="0"/>
              <a:t>يسند ويعضد الآخر.</a:t>
            </a:r>
            <a:endParaRPr lang="ar-IQ" dirty="0" smtClean="0"/>
          </a:p>
          <a:p>
            <a:pPr algn="justLow"/>
            <a:endParaRPr lang="ar-IQ" dirty="0"/>
          </a:p>
          <a:p>
            <a:pPr marL="0" indent="0" algn="justLow">
              <a:buNone/>
            </a:pPr>
            <a:endParaRPr lang="en-US" dirty="0"/>
          </a:p>
        </p:txBody>
      </p:sp>
    </p:spTree>
    <p:extLst>
      <p:ext uri="{BB962C8B-B14F-4D97-AF65-F5344CB8AC3E}">
        <p14:creationId xmlns:p14="http://schemas.microsoft.com/office/powerpoint/2010/main" val="3338269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smtClean="0"/>
              <a:t>العلاقة بين القانون والاخلاق</a:t>
            </a:r>
            <a:endParaRPr lang="en-US" b="1" dirty="0"/>
          </a:p>
        </p:txBody>
      </p:sp>
      <p:sp>
        <p:nvSpPr>
          <p:cNvPr id="3" name="عنصر نائب للمحتوى 2"/>
          <p:cNvSpPr>
            <a:spLocks noGrp="1"/>
          </p:cNvSpPr>
          <p:nvPr>
            <p:ph sz="quarter" idx="1"/>
          </p:nvPr>
        </p:nvSpPr>
        <p:spPr>
          <a:xfrm>
            <a:off x="457200" y="1340768"/>
            <a:ext cx="8291264" cy="5328592"/>
          </a:xfrm>
        </p:spPr>
        <p:txBody>
          <a:bodyPr>
            <a:noAutofit/>
          </a:bodyPr>
          <a:lstStyle/>
          <a:p>
            <a:pPr marL="0" indent="0" algn="justLow" rtl="1">
              <a:buNone/>
            </a:pPr>
            <a:r>
              <a:rPr lang="ar-IQ" dirty="0"/>
              <a:t>تعد دائرة الاخلاق اوسع واشمل من دائرة </a:t>
            </a:r>
            <a:r>
              <a:rPr lang="ar-IQ" dirty="0" smtClean="0"/>
              <a:t>القانون، </a:t>
            </a:r>
            <a:r>
              <a:rPr lang="ar-IQ" dirty="0"/>
              <a:t>والاخلاق تشمل واجب الانسان نحو الله وواجبه نحو نفسه </a:t>
            </a:r>
            <a:r>
              <a:rPr lang="ar-IQ" dirty="0" smtClean="0"/>
              <a:t> </a:t>
            </a:r>
            <a:r>
              <a:rPr lang="ar-IQ" dirty="0"/>
              <a:t>وهذه هي الاخلاق الشخصية ، وواجبه نحو غيره هو الاخلاق </a:t>
            </a:r>
            <a:r>
              <a:rPr lang="ar-IQ" dirty="0" smtClean="0"/>
              <a:t>الاجتماعية، أما </a:t>
            </a:r>
            <a:r>
              <a:rPr lang="ar-IQ" dirty="0"/>
              <a:t>القانون فلا يشمل الا علاقة الانسان بغيره في صورتها الظاهرة </a:t>
            </a:r>
            <a:r>
              <a:rPr lang="ar-IQ" dirty="0" smtClean="0"/>
              <a:t> </a:t>
            </a:r>
            <a:r>
              <a:rPr lang="ar-IQ" dirty="0"/>
              <a:t>ولا يهتم بمجرد النوايا ، على عكس قواعد الاخلاق </a:t>
            </a:r>
            <a:r>
              <a:rPr lang="ar-IQ" dirty="0" smtClean="0"/>
              <a:t> </a:t>
            </a:r>
            <a:r>
              <a:rPr lang="ar-IQ" dirty="0"/>
              <a:t>الا اذا اقترنت هذه النوايا </a:t>
            </a:r>
            <a:r>
              <a:rPr lang="ar-IQ" dirty="0" smtClean="0"/>
              <a:t>بأفعال </a:t>
            </a:r>
            <a:r>
              <a:rPr lang="ar-IQ" dirty="0"/>
              <a:t>مادية ظاهرة، وهذا يعني </a:t>
            </a:r>
            <a:r>
              <a:rPr lang="ar-IQ" dirty="0" smtClean="0"/>
              <a:t>أن </a:t>
            </a:r>
            <a:r>
              <a:rPr lang="ar-IQ" dirty="0"/>
              <a:t>القانون لا يهتم بما يدور داخل الانسان </a:t>
            </a:r>
            <a:r>
              <a:rPr lang="ar-IQ" dirty="0" smtClean="0"/>
              <a:t>لأنه </a:t>
            </a:r>
            <a:r>
              <a:rPr lang="ar-IQ" dirty="0"/>
              <a:t>لا يهتم الا بالمظهر </a:t>
            </a:r>
            <a:r>
              <a:rPr lang="ar-IQ" dirty="0" smtClean="0"/>
              <a:t>الخارجي، فالأخلاق </a:t>
            </a:r>
            <a:r>
              <a:rPr lang="ar-IQ" dirty="0"/>
              <a:t>في هذا المجال تعدّ أوسع نطاقاً من </a:t>
            </a:r>
            <a:r>
              <a:rPr lang="ar-IQ" dirty="0" smtClean="0"/>
              <a:t>القانون، فالأخير يهتم </a:t>
            </a:r>
            <a:r>
              <a:rPr lang="ar-IQ" dirty="0"/>
              <a:t>ببعض الموضوعات التي يرى بعض الفقهاء انها لا تمت بصلة الى الاخلاق كالقواعد التي تنظم حركة المرور، </a:t>
            </a:r>
            <a:r>
              <a:rPr lang="ar-IQ" dirty="0" smtClean="0"/>
              <a:t>فالأخلاق </a:t>
            </a:r>
            <a:r>
              <a:rPr lang="ar-IQ" dirty="0"/>
              <a:t>في هذا المجال لا يعنيها ان يتم تنظيم المرور باي شكل من الاشكال، الا ان هناك رأياً آخر من جانب الفقه </a:t>
            </a:r>
            <a:r>
              <a:rPr lang="ar-IQ" dirty="0" smtClean="0"/>
              <a:t>يذهب </a:t>
            </a:r>
            <a:r>
              <a:rPr lang="ar-IQ" dirty="0"/>
              <a:t>الى ان المقصود من وضع نظام المرور هو منع وقوع الحوادث ، ومن ثم المحافظة على ارواح الناس جميعاً ، وهذه كلها اغراض تدعو اليها </a:t>
            </a:r>
            <a:r>
              <a:rPr lang="ar-IQ" dirty="0" smtClean="0"/>
              <a:t>الاخلاق.</a:t>
            </a:r>
            <a:endParaRPr lang="en-US" dirty="0"/>
          </a:p>
        </p:txBody>
      </p:sp>
    </p:spTree>
    <p:extLst>
      <p:ext uri="{BB962C8B-B14F-4D97-AF65-F5344CB8AC3E}">
        <p14:creationId xmlns:p14="http://schemas.microsoft.com/office/powerpoint/2010/main" val="2145703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19256" cy="980728"/>
          </a:xfrm>
        </p:spPr>
        <p:txBody>
          <a:bodyPr/>
          <a:lstStyle/>
          <a:p>
            <a:pPr algn="ctr" rtl="1"/>
            <a:r>
              <a:rPr lang="ar-IQ" b="1" dirty="0"/>
              <a:t>العلاقة بين القانون والاخلاق</a:t>
            </a:r>
            <a:endParaRPr lang="en-US" b="1" dirty="0"/>
          </a:p>
        </p:txBody>
      </p:sp>
      <p:sp>
        <p:nvSpPr>
          <p:cNvPr id="3" name="عنصر نائب للمحتوى 2"/>
          <p:cNvSpPr>
            <a:spLocks noGrp="1"/>
          </p:cNvSpPr>
          <p:nvPr>
            <p:ph sz="quarter" idx="1"/>
          </p:nvPr>
        </p:nvSpPr>
        <p:spPr>
          <a:xfrm>
            <a:off x="457200" y="980728"/>
            <a:ext cx="8507288" cy="5616624"/>
          </a:xfrm>
        </p:spPr>
        <p:txBody>
          <a:bodyPr>
            <a:normAutofit fontScale="92500" lnSpcReduction="20000"/>
          </a:bodyPr>
          <a:lstStyle/>
          <a:p>
            <a:pPr algn="justLow" rtl="1"/>
            <a:r>
              <a:rPr lang="ar-IQ" dirty="0"/>
              <a:t>من حيث </a:t>
            </a:r>
            <a:r>
              <a:rPr lang="ar-IQ" dirty="0" smtClean="0"/>
              <a:t>الجزاء، أن </a:t>
            </a:r>
            <a:r>
              <a:rPr lang="ar-IQ" dirty="0"/>
              <a:t>جزاء القواعد القانونية جزاء مادي توقعه الدولة بما تملك من وسائل قهر كالحبس او الاشغال الشاقة </a:t>
            </a:r>
            <a:r>
              <a:rPr lang="ar-IQ" dirty="0" smtClean="0"/>
              <a:t>...الخ،  </a:t>
            </a:r>
            <a:r>
              <a:rPr lang="ar-IQ" dirty="0"/>
              <a:t>أما جزاء </a:t>
            </a:r>
            <a:r>
              <a:rPr lang="ar-IQ" dirty="0" smtClean="0"/>
              <a:t>القواعد الاخلاقية فأنها </a:t>
            </a:r>
            <a:r>
              <a:rPr lang="ar-IQ" dirty="0"/>
              <a:t>تتمثل في تأنيب او احتقار المجتمع </a:t>
            </a:r>
            <a:r>
              <a:rPr lang="ar-IQ" dirty="0" smtClean="0"/>
              <a:t>وسخطه.</a:t>
            </a:r>
          </a:p>
          <a:p>
            <a:pPr algn="justLow" rtl="1"/>
            <a:r>
              <a:rPr lang="ar-IQ" dirty="0"/>
              <a:t>من حيث الغاية ان القانون يهدف الى اقامة النظام وتحقيق الاستقرار في المجتمع، أي ان غاية القانون نفعية اجتماعية ، بينما الاخلاق </a:t>
            </a:r>
            <a:r>
              <a:rPr lang="ar-IQ" dirty="0" smtClean="0"/>
              <a:t>غايتها مثالية</a:t>
            </a:r>
            <a:r>
              <a:rPr lang="ar-IQ" dirty="0"/>
              <a:t>، اذ انها تسعى الى تحقيق الكمال </a:t>
            </a:r>
            <a:r>
              <a:rPr lang="ar-IQ" dirty="0" smtClean="0"/>
              <a:t>للإنسان.</a:t>
            </a:r>
          </a:p>
          <a:p>
            <a:pPr algn="justLow" rtl="1"/>
            <a:r>
              <a:rPr lang="ar-IQ" dirty="0" smtClean="0"/>
              <a:t>وهناك الصلة </a:t>
            </a:r>
            <a:r>
              <a:rPr lang="ar-IQ" dirty="0"/>
              <a:t>بين القانون والاخلاق تعتبر متينة وقوية، لان القانون في تطوره انما يتجه إلى استلهام مبادئه من الاخلاق </a:t>
            </a:r>
            <a:r>
              <a:rPr lang="ar-IQ" dirty="0" smtClean="0"/>
              <a:t>فأصبحت </a:t>
            </a:r>
            <a:r>
              <a:rPr lang="ar-IQ" dirty="0"/>
              <a:t>هناك مجموعة من الواجبات الخلقية تدخل في دائرة واختصاص القانون والمثال على ذلك كانت مساعدة العجز والمرض قديماً واجباً خلقياً على اصحاب الاعمال، واصبحت واجباً قانونياً في القوانين العمالية الحديثة وتمثل جبراً والزاماً </a:t>
            </a:r>
            <a:r>
              <a:rPr lang="ar-IQ" dirty="0" smtClean="0"/>
              <a:t>على اصحاب الاعمال.</a:t>
            </a:r>
          </a:p>
          <a:p>
            <a:pPr algn="justLow" rtl="1"/>
            <a:r>
              <a:rPr lang="ar-IQ" sz="3100" dirty="0"/>
              <a:t>الاخلاق هي عبارة مجموعة من القواعد التي تحدد سلوكنا وتحدد لنا كيف يجب ان نفعل في الحالات المختلفة التي تعرض لنا، فلكي تضمن لتصرفاتك السداد يجب ان تعرف كيف تطيع. </a:t>
            </a:r>
            <a:r>
              <a:rPr lang="ar-IQ" sz="3100" dirty="0" smtClean="0"/>
              <a:t>وان </a:t>
            </a:r>
            <a:r>
              <a:rPr lang="ar-IQ" sz="3100" dirty="0"/>
              <a:t>اخلاق المجتمع غالباً ما تتجسد في قوانينه، </a:t>
            </a:r>
            <a:r>
              <a:rPr lang="ar-IQ" sz="3100" dirty="0" smtClean="0"/>
              <a:t>فالقانون يجسد </a:t>
            </a:r>
            <a:r>
              <a:rPr lang="ar-IQ" sz="3100" dirty="0"/>
              <a:t>اخلاق المجتمع ويوجهها من خلال </a:t>
            </a:r>
            <a:r>
              <a:rPr lang="ar-IQ" sz="3100" dirty="0" smtClean="0"/>
              <a:t>تقييمها.</a:t>
            </a:r>
            <a:endParaRPr lang="en-US" sz="3100" dirty="0"/>
          </a:p>
        </p:txBody>
      </p:sp>
    </p:spTree>
    <p:extLst>
      <p:ext uri="{BB962C8B-B14F-4D97-AF65-F5344CB8AC3E}">
        <p14:creationId xmlns:p14="http://schemas.microsoft.com/office/powerpoint/2010/main" val="1640348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003232" cy="1052736"/>
          </a:xfrm>
        </p:spPr>
        <p:txBody>
          <a:bodyPr/>
          <a:lstStyle/>
          <a:p>
            <a:pPr algn="ctr" rtl="1"/>
            <a:r>
              <a:rPr lang="ar-IQ" b="1" dirty="0" smtClean="0"/>
              <a:t>العلاقة بين القانون والقيم</a:t>
            </a:r>
            <a:endParaRPr lang="en-US" b="1" dirty="0"/>
          </a:p>
        </p:txBody>
      </p:sp>
      <p:sp>
        <p:nvSpPr>
          <p:cNvPr id="3" name="عنصر نائب للمحتوى 2"/>
          <p:cNvSpPr>
            <a:spLocks noGrp="1"/>
          </p:cNvSpPr>
          <p:nvPr>
            <p:ph sz="quarter" idx="1"/>
          </p:nvPr>
        </p:nvSpPr>
        <p:spPr>
          <a:xfrm>
            <a:off x="179512" y="1196752"/>
            <a:ext cx="8784976" cy="5544616"/>
          </a:xfrm>
        </p:spPr>
        <p:txBody>
          <a:bodyPr>
            <a:normAutofit/>
          </a:bodyPr>
          <a:lstStyle/>
          <a:p>
            <a:pPr marL="0" indent="0" algn="justLow" rtl="1">
              <a:buNone/>
            </a:pPr>
            <a:r>
              <a:rPr lang="ar-IQ" sz="2800" dirty="0"/>
              <a:t>هناك علاقة متفاعلة وجدلية بين القانون والقيم، فليس للقانون وجود بدون </a:t>
            </a:r>
            <a:r>
              <a:rPr lang="ar-IQ" sz="2800" dirty="0" smtClean="0"/>
              <a:t>القيم، </a:t>
            </a:r>
            <a:r>
              <a:rPr lang="ar-IQ" sz="2800" dirty="0"/>
              <a:t>وان القانون هو الذي يستعمل في تقييم أو تثمين القيم أو </a:t>
            </a:r>
            <a:r>
              <a:rPr lang="ar-IQ" sz="2800" dirty="0" smtClean="0"/>
              <a:t>ذمها، </a:t>
            </a:r>
            <a:r>
              <a:rPr lang="ar-IQ" sz="2800" dirty="0"/>
              <a:t>وهنا لا فصل بين القانون والقيم اذ ان كل طرف يعطي ويأخذ من الطرف الآخر، هناك العديد من القوانين الشرعية التي تستخدم في المحاكم تكون مشتقة من القيم وبخاصة القيم الايجابية التي يثمنها </a:t>
            </a:r>
            <a:r>
              <a:rPr lang="ar-IQ" sz="2800" dirty="0" smtClean="0"/>
              <a:t>المجتمع، </a:t>
            </a:r>
            <a:r>
              <a:rPr lang="ar-IQ" sz="2800" dirty="0"/>
              <a:t>وهناك قوانين تنطوي على الكثير من النواهي والأوامر المتأتية من القيم التي تدين نمطاً معيناً من السلوك او التفاعلات </a:t>
            </a:r>
            <a:r>
              <a:rPr lang="ar-IQ" sz="2800" dirty="0" smtClean="0"/>
              <a:t>الاجتماعية، والقانون </a:t>
            </a:r>
            <a:r>
              <a:rPr lang="ar-IQ" sz="2800" dirty="0"/>
              <a:t>هو الذي يستخدم في تقييم السلوك القيمي، أي السلوك المشتق من قيم ايجابية او قيم سلبية، ومهما يكن من امر فان القيم هي مصدر مهم من مصادر القانون، وان القانون هو الذي يوجه مسار القيم في المجتمع. لذا لا يمكن ان يستغني القانون عن القيم ولا يمكن ان تستغني القيم عن القانون. لذا يحتاج كل جانب او طرف الى الجانب </a:t>
            </a:r>
            <a:r>
              <a:rPr lang="ar-IQ" sz="2800" dirty="0" smtClean="0"/>
              <a:t>الآخر.</a:t>
            </a:r>
            <a:endParaRPr lang="en-US" sz="2800" dirty="0"/>
          </a:p>
        </p:txBody>
      </p:sp>
    </p:spTree>
    <p:extLst>
      <p:ext uri="{BB962C8B-B14F-4D97-AF65-F5344CB8AC3E}">
        <p14:creationId xmlns:p14="http://schemas.microsoft.com/office/powerpoint/2010/main" val="3789286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rtl="1"/>
            <a:r>
              <a:rPr lang="ar-IQ" b="1" dirty="0"/>
              <a:t>العلاقة </a:t>
            </a:r>
            <a:r>
              <a:rPr lang="ar-IQ" b="1" dirty="0" smtClean="0"/>
              <a:t>بين </a:t>
            </a:r>
            <a:r>
              <a:rPr lang="ar-IQ" b="1" dirty="0"/>
              <a:t>القانون والعادات والتقاليد الاجتماعية</a:t>
            </a:r>
            <a:endParaRPr lang="en-US" b="1" dirty="0"/>
          </a:p>
        </p:txBody>
      </p:sp>
      <p:sp>
        <p:nvSpPr>
          <p:cNvPr id="3" name="عنصر نائب للمحتوى 2"/>
          <p:cNvSpPr>
            <a:spLocks noGrp="1"/>
          </p:cNvSpPr>
          <p:nvPr>
            <p:ph sz="quarter" idx="1"/>
          </p:nvPr>
        </p:nvSpPr>
        <p:spPr>
          <a:xfrm>
            <a:off x="457200" y="1340768"/>
            <a:ext cx="8363272" cy="5328592"/>
          </a:xfrm>
        </p:spPr>
        <p:txBody>
          <a:bodyPr>
            <a:normAutofit/>
          </a:bodyPr>
          <a:lstStyle/>
          <a:p>
            <a:pPr marL="0" indent="0" algn="justLow" rtl="1">
              <a:buNone/>
            </a:pPr>
            <a:r>
              <a:rPr lang="ar-IQ" sz="2800" dirty="0" smtClean="0"/>
              <a:t>أن </a:t>
            </a:r>
            <a:r>
              <a:rPr lang="ar-IQ" sz="2800" dirty="0"/>
              <a:t>العلاقة التي تربط بين القانون والعادات والتقاليد الاجتماعية هي ان </a:t>
            </a:r>
            <a:r>
              <a:rPr lang="ar-IQ" sz="2800" dirty="0" smtClean="0"/>
              <a:t>الاخيرة تؤدي </a:t>
            </a:r>
            <a:r>
              <a:rPr lang="ar-IQ" sz="2800" dirty="0"/>
              <a:t>دورها الكبير والفاعل في ظهور القانون لان العديد من النصوص القانونية تكون عادة مشتقة من عادات وتقاليد </a:t>
            </a:r>
            <a:r>
              <a:rPr lang="ar-IQ" sz="2800" dirty="0" smtClean="0"/>
              <a:t>المجتمع، </a:t>
            </a:r>
            <a:r>
              <a:rPr lang="ar-IQ" sz="2800" dirty="0"/>
              <a:t>وان القانون عندما يكون بوحي من العادات والتقاليد فانه يكون قوياً وفاعلا في المجتمع، أي يحظى بالقوة والفاعلية </a:t>
            </a:r>
            <a:r>
              <a:rPr lang="ar-IQ" sz="2800" dirty="0" smtClean="0"/>
              <a:t>لأنه </a:t>
            </a:r>
            <a:r>
              <a:rPr lang="ar-IQ" sz="2800" dirty="0"/>
              <a:t>مسند من اوساط كبيرة من </a:t>
            </a:r>
            <a:r>
              <a:rPr lang="ar-IQ" sz="2800" dirty="0" smtClean="0"/>
              <a:t>الجماهير، </a:t>
            </a:r>
            <a:r>
              <a:rPr lang="ar-IQ" sz="2800" dirty="0"/>
              <a:t>من عادات المجتمع العربي تكريم الضيف واحترامه وتقديره واغداق العطاء عليه ، والقانون يقر تكريم الضيف ويطلب من المضيف تقديم كل ما يحتاجه الضيف، فضلاً عن الصلة القوية بين التقاليد والقانون فمن التقاليد المهمة التي يقرها مجتمعنا العربي ان الزوج هو الذي يتحمل تكاليف الزواج ، ونتيجة لهذه التقاليد نلاحظ بان القانون يقرها اذ يفرض على الزوج دفع المهر المتقدم والمتأخر للزوجة، اذا أرادت الزوجة </a:t>
            </a:r>
            <a:r>
              <a:rPr lang="ar-IQ" sz="2800" dirty="0" smtClean="0"/>
              <a:t>ذلك.</a:t>
            </a:r>
            <a:endParaRPr lang="en-US" sz="2800" dirty="0"/>
          </a:p>
        </p:txBody>
      </p:sp>
    </p:spTree>
    <p:extLst>
      <p:ext uri="{BB962C8B-B14F-4D97-AF65-F5344CB8AC3E}">
        <p14:creationId xmlns:p14="http://schemas.microsoft.com/office/powerpoint/2010/main" val="261349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156</TotalTime>
  <Words>1042</Words>
  <Application>Microsoft Office PowerPoint</Application>
  <PresentationFormat>عرض على الشاشة (3:4)‏</PresentationFormat>
  <Paragraphs>21</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موازنة</vt:lpstr>
      <vt:lpstr>العلاقة بين القانون والدين والاخلاق والقيم والعادات والتقاليد الاجتماعية </vt:lpstr>
      <vt:lpstr>العلاقة بين القانون والدين</vt:lpstr>
      <vt:lpstr>العلاقة بين القانون والدين</vt:lpstr>
      <vt:lpstr>العلاقة بين القانون والدين</vt:lpstr>
      <vt:lpstr>العلاقة بين القانون والاخلاق</vt:lpstr>
      <vt:lpstr>العلاقة بين القانون والاخلاق</vt:lpstr>
      <vt:lpstr>العلاقة بين القانون والقيم</vt:lpstr>
      <vt:lpstr>العلاقة بين القانون والعادات والتقاليد الاجتماعية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القانوني</dc:title>
  <dc:creator>user</dc:creator>
  <cp:lastModifiedBy>DR.Ahmed Saker 2o1O</cp:lastModifiedBy>
  <cp:revision>10</cp:revision>
  <dcterms:created xsi:type="dcterms:W3CDTF">2023-12-16T10:22:14Z</dcterms:created>
  <dcterms:modified xsi:type="dcterms:W3CDTF">2024-02-11T06:52:46Z</dcterms:modified>
</cp:coreProperties>
</file>