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1"/>
      </p:bgRef>
    </p:bg>
    <p:spTree>
      <p:nvGrpSpPr>
        <p:cNvPr id="1" name=""/>
        <p:cNvGrpSpPr/>
        <p:nvPr/>
      </p:nvGrpSpPr>
      <p:grpSpPr>
        <a:xfrm>
          <a:off x="0" y="0"/>
          <a:ext cx="0" cy="0"/>
          <a:chOff x="0" y="0"/>
          <a:chExt cx="0" cy="0"/>
        </a:xfrm>
      </p:grpSpPr>
      <p:sp>
        <p:nvSpPr>
          <p:cNvPr id="12" name="مستطيل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مستطيل مستدير الزوايا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عنوان فرعي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p:txBody>
          <a:bodyPr/>
          <a:lstStyle/>
          <a:p>
            <a:fld id="{1B8ABB09-4A1D-463E-8065-109CC2B7EFAA}" type="datetimeFigureOut">
              <a:rPr lang="ar-SA" smtClean="0"/>
              <a:t>02/08/1445</a:t>
            </a:fld>
            <a:endParaRPr lang="ar-SA"/>
          </a:p>
        </p:txBody>
      </p:sp>
      <p:sp>
        <p:nvSpPr>
          <p:cNvPr id="17" name="عنصر نائب للتذييل 16"/>
          <p:cNvSpPr>
            <a:spLocks noGrp="1"/>
          </p:cNvSpPr>
          <p:nvPr>
            <p:ph type="ftr" sz="quarter" idx="11"/>
          </p:nvPr>
        </p:nvSpPr>
        <p:spPr/>
        <p:txBody>
          <a:bodyPr/>
          <a:lstStyle/>
          <a:p>
            <a:endParaRPr lang="ar-SA"/>
          </a:p>
        </p:txBody>
      </p:sp>
      <p:sp>
        <p:nvSpPr>
          <p:cNvPr id="29" name="عنصر نائب لرقم الشريحة 28"/>
          <p:cNvSpPr>
            <a:spLocks noGrp="1"/>
          </p:cNvSpPr>
          <p:nvPr>
            <p:ph type="sldNum" sz="quarter" idx="12"/>
          </p:nvPr>
        </p:nvSpPr>
        <p:spPr/>
        <p:txBody>
          <a:bodyPr lIns="0" tIns="0" rIns="0" bIns="0">
            <a:noAutofit/>
          </a:bodyPr>
          <a:lstStyle>
            <a:lvl1pPr>
              <a:defRPr sz="1400">
                <a:solidFill>
                  <a:srgbClr val="FFFFFF"/>
                </a:solidFill>
              </a:defRPr>
            </a:lvl1pPr>
          </a:lstStyle>
          <a:p>
            <a:fld id="{0B34F065-1154-456A-91E3-76DE8E75E17B}" type="slidenum">
              <a:rPr lang="ar-SA" smtClean="0"/>
              <a:t>‹#›</a:t>
            </a:fld>
            <a:endParaRPr lang="ar-SA"/>
          </a:p>
        </p:txBody>
      </p:sp>
      <p:sp>
        <p:nvSpPr>
          <p:cNvPr id="7" name="مستطيل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02/08/1445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41"/>
            <a:ext cx="201168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914400" y="274640"/>
            <a:ext cx="55626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02/08/1445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02/08/1445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
        <p:nvSpPr>
          <p:cNvPr id="8" name="عنصر نائب للمحتوى 7"/>
          <p:cNvSpPr>
            <a:spLocks noGrp="1"/>
          </p:cNvSpPr>
          <p:nvPr>
            <p:ph sz="quarter" idx="1"/>
          </p:nvPr>
        </p:nvSpPr>
        <p:spPr>
          <a:xfrm>
            <a:off x="914400" y="1447800"/>
            <a:ext cx="777240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11" name="مستطيل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مستطيل مستدير الزوايا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722313" y="952500"/>
            <a:ext cx="7772400" cy="1362075"/>
          </a:xfrm>
        </p:spPr>
        <p:txBody>
          <a:bodyPr anchor="b" anchorCtr="0"/>
          <a:lstStyle>
            <a:lvl1pPr algn="l">
              <a:buNone/>
              <a:defRPr sz="4000" b="0" cap="none"/>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02/08/1445</a:t>
            </a:fld>
            <a:endParaRPr lang="ar-SA"/>
          </a:p>
        </p:txBody>
      </p:sp>
      <p:sp>
        <p:nvSpPr>
          <p:cNvPr id="5" name="عنصر نائب للتذييل 4"/>
          <p:cNvSpPr>
            <a:spLocks noGrp="1"/>
          </p:cNvSpPr>
          <p:nvPr>
            <p:ph type="ftr" sz="quarter" idx="11"/>
          </p:nvPr>
        </p:nvSpPr>
        <p:spPr>
          <a:xfrm>
            <a:off x="800100" y="6172200"/>
            <a:ext cx="4000500" cy="457200"/>
          </a:xfrm>
        </p:spPr>
        <p:txBody>
          <a:bodyPr/>
          <a:lstStyle/>
          <a:p>
            <a:endParaRPr lang="ar-SA"/>
          </a:p>
        </p:txBody>
      </p:sp>
      <p:sp>
        <p:nvSpPr>
          <p:cNvPr id="7" name="مستطيل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146304" y="6208776"/>
            <a:ext cx="457200" cy="457200"/>
          </a:xfrm>
        </p:spPr>
        <p:txBody>
          <a:bodyPr/>
          <a:lstStyle/>
          <a:p>
            <a:fld id="{0B34F065-1154-456A-91E3-76DE8E75E17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02/08/1445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
        <p:nvSpPr>
          <p:cNvPr id="9" name="عنصر نائب للمحتوى 8"/>
          <p:cNvSpPr>
            <a:spLocks noGrp="1"/>
          </p:cNvSpPr>
          <p:nvPr>
            <p:ph sz="quarter" idx="1"/>
          </p:nvPr>
        </p:nvSpPr>
        <p:spPr>
          <a:xfrm>
            <a:off x="91440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93395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273050"/>
            <a:ext cx="7772400" cy="1143000"/>
          </a:xfrm>
        </p:spPr>
        <p:txBody>
          <a:bodyPr anchor="b" anchorCtr="0"/>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02/08/1445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
        <p:nvSpPr>
          <p:cNvPr id="11" name="عنصر نائب للمحتوى 10"/>
          <p:cNvSpPr>
            <a:spLocks noGrp="1"/>
          </p:cNvSpPr>
          <p:nvPr>
            <p:ph sz="half" idx="2"/>
          </p:nvPr>
        </p:nvSpPr>
        <p:spPr>
          <a:xfrm>
            <a:off x="9144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4"/>
          </p:nvPr>
        </p:nvSpPr>
        <p:spPr>
          <a:xfrm>
            <a:off x="49530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02/08/1445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02/08/1445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8" name="مستطيل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مستطيل مستدير الزوايا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914400" y="273050"/>
            <a:ext cx="7772400" cy="1143000"/>
          </a:xfrm>
        </p:spPr>
        <p:txBody>
          <a:bodyPr anchor="b" anchorCtr="0"/>
          <a:lstStyle>
            <a:lvl1pPr algn="l">
              <a:buNone/>
              <a:defRPr sz="4000" b="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02/08/1445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
        <p:nvSpPr>
          <p:cNvPr id="11" name="عنصر نائب للمحتوى 10"/>
          <p:cNvSpPr>
            <a:spLocks noGrp="1"/>
          </p:cNvSpPr>
          <p:nvPr>
            <p:ph sz="quarter" idx="1"/>
          </p:nvPr>
        </p:nvSpPr>
        <p:spPr>
          <a:xfrm>
            <a:off x="2971800" y="1600200"/>
            <a:ext cx="5715000" cy="44958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02/08/1445</a:t>
            </a:fld>
            <a:endParaRPr lang="ar-SA"/>
          </a:p>
        </p:txBody>
      </p:sp>
      <p:sp>
        <p:nvSpPr>
          <p:cNvPr id="6" name="عنصر نائب للتذييل 5"/>
          <p:cNvSpPr>
            <a:spLocks noGrp="1"/>
          </p:cNvSpPr>
          <p:nvPr>
            <p:ph type="ftr" sz="quarter" idx="11"/>
          </p:nvPr>
        </p:nvSpPr>
        <p:spPr>
          <a:xfrm>
            <a:off x="914400" y="6172200"/>
            <a:ext cx="3886200" cy="457200"/>
          </a:xfrm>
        </p:spPr>
        <p:txBody>
          <a:bodyPr/>
          <a:lstStyle/>
          <a:p>
            <a:endParaRPr lang="ar-SA"/>
          </a:p>
        </p:txBody>
      </p:sp>
      <p:sp>
        <p:nvSpPr>
          <p:cNvPr id="7" name="عنصر نائب لرقم الشريحة 6"/>
          <p:cNvSpPr>
            <a:spLocks noGrp="1"/>
          </p:cNvSpPr>
          <p:nvPr>
            <p:ph type="sldNum" sz="quarter" idx="12"/>
          </p:nvPr>
        </p:nvSpPr>
        <p:spPr>
          <a:xfrm>
            <a:off x="146304" y="6208776"/>
            <a:ext cx="457200" cy="457200"/>
          </a:xfrm>
        </p:spPr>
        <p:txBody>
          <a:bodyPr/>
          <a:lstStyle/>
          <a:p>
            <a:fld id="{0B34F065-1154-456A-91E3-76DE8E75E17B}" type="slidenum">
              <a:rPr lang="ar-SA" smtClean="0"/>
              <a:t>‹#›</a:t>
            </a:fld>
            <a:endParaRPr lang="ar-SA"/>
          </a:p>
        </p:txBody>
      </p:sp>
      <p:sp>
        <p:nvSpPr>
          <p:cNvPr id="11" name="مستطيل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مستطيل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عنصر نائب للصورة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ar-SA" smtClean="0"/>
              <a:t>انقر فوق الأيقونة لإضافة صورة</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مستطيل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مستطيل مستدير الزوايا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عنصر نائب للعنوان 21"/>
          <p:cNvSpPr>
            <a:spLocks noGrp="1"/>
          </p:cNvSpPr>
          <p:nvPr>
            <p:ph type="title"/>
          </p:nvPr>
        </p:nvSpPr>
        <p:spPr>
          <a:xfrm>
            <a:off x="914400" y="274638"/>
            <a:ext cx="7772400" cy="1143000"/>
          </a:xfrm>
          <a:prstGeom prst="rect">
            <a:avLst/>
          </a:prstGeom>
        </p:spPr>
        <p:txBody>
          <a:bodyPr bIns="91440" anchor="b" anchorCtr="0">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B8ABB09-4A1D-463E-8065-109CC2B7EFAA}" type="datetimeFigureOut">
              <a:rPr lang="ar-SA" smtClean="0"/>
              <a:t>02/08/1445</a:t>
            </a:fld>
            <a:endParaRPr lang="ar-SA"/>
          </a:p>
        </p:txBody>
      </p:sp>
      <p:sp>
        <p:nvSpPr>
          <p:cNvPr id="3" name="عنصر نائب للتذييل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ar-SA"/>
          </a:p>
        </p:txBody>
      </p:sp>
      <p:sp>
        <p:nvSpPr>
          <p:cNvPr id="23" name="عنصر نائب لرقم الشريحة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p:txBody>
          <a:bodyPr>
            <a:normAutofit/>
          </a:bodyPr>
          <a:lstStyle/>
          <a:p>
            <a:r>
              <a:rPr lang="ar-IQ" sz="3200" b="1" dirty="0" smtClean="0">
                <a:solidFill>
                  <a:schemeClr val="tx1"/>
                </a:solidFill>
              </a:rPr>
              <a:t>م.م علي سعدي عبدالزهرة</a:t>
            </a:r>
            <a:endParaRPr lang="ar-IQ" sz="3200" b="1" dirty="0" smtClean="0">
              <a:solidFill>
                <a:schemeClr val="tx1"/>
              </a:solidFill>
            </a:endParaRPr>
          </a:p>
        </p:txBody>
      </p:sp>
      <p:sp>
        <p:nvSpPr>
          <p:cNvPr id="2" name="عنوان 1"/>
          <p:cNvSpPr>
            <a:spLocks noGrp="1"/>
          </p:cNvSpPr>
          <p:nvPr>
            <p:ph type="ctrTitle"/>
          </p:nvPr>
        </p:nvSpPr>
        <p:spPr/>
        <p:txBody>
          <a:bodyPr/>
          <a:lstStyle/>
          <a:p>
            <a:r>
              <a:rPr lang="ar-IQ" dirty="0" smtClean="0"/>
              <a:t>القانون والمجتمع</a:t>
            </a:r>
            <a:endParaRPr lang="en-US" dirty="0"/>
          </a:p>
        </p:txBody>
      </p:sp>
    </p:spTree>
    <p:extLst>
      <p:ext uri="{BB962C8B-B14F-4D97-AF65-F5344CB8AC3E}">
        <p14:creationId xmlns:p14="http://schemas.microsoft.com/office/powerpoint/2010/main" val="169778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rtl="1"/>
            <a:r>
              <a:rPr lang="ar-IQ" sz="3200" b="1" dirty="0" smtClean="0"/>
              <a:t>العلاقة المتفاعلة بين القانون والمجتمع</a:t>
            </a:r>
            <a:endParaRPr lang="en-US" sz="3200" b="1" dirty="0"/>
          </a:p>
        </p:txBody>
      </p:sp>
      <p:sp>
        <p:nvSpPr>
          <p:cNvPr id="3" name="عنصر نائب للمحتوى 2"/>
          <p:cNvSpPr>
            <a:spLocks noGrp="1"/>
          </p:cNvSpPr>
          <p:nvPr>
            <p:ph sz="quarter" idx="1"/>
          </p:nvPr>
        </p:nvSpPr>
        <p:spPr/>
        <p:txBody>
          <a:bodyPr/>
          <a:lstStyle/>
          <a:p>
            <a:pPr algn="justLow" rtl="1">
              <a:buFont typeface="Wingdings" pitchFamily="2" charset="2"/>
              <a:buChar char="q"/>
            </a:pPr>
            <a:r>
              <a:rPr lang="ar-IQ" b="1" dirty="0" smtClean="0"/>
              <a:t> </a:t>
            </a:r>
            <a:r>
              <a:rPr lang="ar-IQ" sz="3200" b="1" dirty="0" smtClean="0"/>
              <a:t>الوظائف التي يقدمها القانون للمجتمع</a:t>
            </a:r>
          </a:p>
          <a:p>
            <a:pPr algn="justLow" rtl="1">
              <a:buFont typeface="Wingdings" pitchFamily="2" charset="2"/>
              <a:buChar char="§"/>
            </a:pPr>
            <a:r>
              <a:rPr lang="ar-IQ" sz="3200" dirty="0" smtClean="0"/>
              <a:t>حل المنازعات بين الناس</a:t>
            </a:r>
          </a:p>
          <a:p>
            <a:pPr algn="justLow" rtl="1">
              <a:buFont typeface="Wingdings" pitchFamily="2" charset="2"/>
              <a:buChar char="§"/>
            </a:pPr>
            <a:r>
              <a:rPr lang="ar-IQ" sz="3200" dirty="0" smtClean="0"/>
              <a:t>ينشر العدالة في ربوع المجتمع</a:t>
            </a:r>
          </a:p>
          <a:p>
            <a:pPr algn="justLow" rtl="1">
              <a:buFont typeface="Wingdings" pitchFamily="2" charset="2"/>
              <a:buChar char="§"/>
            </a:pPr>
            <a:r>
              <a:rPr lang="ar-IQ" sz="3200" dirty="0" smtClean="0"/>
              <a:t>يحقق الوحدة والتضامن الاجتماعي</a:t>
            </a:r>
          </a:p>
          <a:p>
            <a:pPr algn="justLow" rtl="1">
              <a:buFont typeface="Wingdings" pitchFamily="2" charset="2"/>
              <a:buChar char="§"/>
            </a:pPr>
            <a:r>
              <a:rPr lang="ar-IQ" sz="3200" dirty="0" smtClean="0"/>
              <a:t>تقدم المجتمع ونهضته</a:t>
            </a:r>
          </a:p>
          <a:p>
            <a:pPr algn="justLow" rtl="1">
              <a:buFont typeface="Wingdings" pitchFamily="2" charset="2"/>
              <a:buChar char="§"/>
            </a:pPr>
            <a:r>
              <a:rPr lang="ar-IQ" sz="3200" dirty="0" smtClean="0"/>
              <a:t>حماية الفرد </a:t>
            </a:r>
          </a:p>
          <a:p>
            <a:pPr algn="justLow" rtl="1">
              <a:buFont typeface="Wingdings" pitchFamily="2" charset="2"/>
              <a:buChar char="§"/>
            </a:pPr>
            <a:r>
              <a:rPr lang="ar-IQ" sz="3200" dirty="0" smtClean="0"/>
              <a:t>يحقق التنمية</a:t>
            </a:r>
            <a:endParaRPr lang="en-US" sz="3200" dirty="0"/>
          </a:p>
        </p:txBody>
      </p:sp>
    </p:spTree>
    <p:extLst>
      <p:ext uri="{BB962C8B-B14F-4D97-AF65-F5344CB8AC3E}">
        <p14:creationId xmlns:p14="http://schemas.microsoft.com/office/powerpoint/2010/main" val="2774083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rtl="1"/>
            <a:r>
              <a:rPr lang="ar-IQ" sz="3200" b="1" dirty="0"/>
              <a:t>العلاقة المتفاعلة بين القانون والمجتمع</a:t>
            </a:r>
            <a:endParaRPr lang="en-US" sz="3200" b="1" dirty="0"/>
          </a:p>
        </p:txBody>
      </p:sp>
      <p:sp>
        <p:nvSpPr>
          <p:cNvPr id="3" name="عنصر نائب للمحتوى 2"/>
          <p:cNvSpPr>
            <a:spLocks noGrp="1"/>
          </p:cNvSpPr>
          <p:nvPr>
            <p:ph sz="quarter" idx="1"/>
          </p:nvPr>
        </p:nvSpPr>
        <p:spPr/>
        <p:txBody>
          <a:bodyPr/>
          <a:lstStyle/>
          <a:p>
            <a:pPr algn="justLow" rtl="1">
              <a:buFont typeface="Wingdings" pitchFamily="2" charset="2"/>
              <a:buChar char="q"/>
            </a:pPr>
            <a:r>
              <a:rPr lang="ar-IQ" sz="3600" b="1" dirty="0" smtClean="0"/>
              <a:t> الوظائف التي يقدمها المجتمع للقانون</a:t>
            </a:r>
          </a:p>
          <a:p>
            <a:pPr algn="justLow" rtl="1">
              <a:buFont typeface="Wingdings" pitchFamily="2" charset="2"/>
              <a:buChar char="§"/>
            </a:pPr>
            <a:r>
              <a:rPr lang="ar-IQ" sz="3600" dirty="0" smtClean="0"/>
              <a:t>تعيين الكوادر الادارية والنخبة الحاكمة</a:t>
            </a:r>
          </a:p>
          <a:p>
            <a:pPr algn="justLow" rtl="1">
              <a:buFont typeface="Wingdings" pitchFamily="2" charset="2"/>
              <a:buChar char="§"/>
            </a:pPr>
            <a:r>
              <a:rPr lang="ar-IQ" sz="3600" dirty="0" smtClean="0"/>
              <a:t>ينفق الاموال لتشريع القوانين وتنفيذها</a:t>
            </a:r>
          </a:p>
          <a:p>
            <a:pPr algn="justLow" rtl="1">
              <a:buFont typeface="Wingdings" pitchFamily="2" charset="2"/>
              <a:buChar char="§"/>
            </a:pPr>
            <a:r>
              <a:rPr lang="ar-IQ" sz="3600" dirty="0" smtClean="0"/>
              <a:t>يؤسس الهيئات والمنظمات القانونية</a:t>
            </a:r>
          </a:p>
          <a:p>
            <a:pPr algn="justLow" rtl="1">
              <a:buFont typeface="Wingdings" pitchFamily="2" charset="2"/>
              <a:buChar char="§"/>
            </a:pPr>
            <a:r>
              <a:rPr lang="ar-IQ" sz="3600" dirty="0" smtClean="0"/>
              <a:t>يزود القانون بالتغيرات والمستجدات</a:t>
            </a:r>
          </a:p>
          <a:p>
            <a:pPr algn="justLow" rtl="1">
              <a:buFont typeface="Wingdings" pitchFamily="2" charset="2"/>
              <a:buChar char="§"/>
            </a:pPr>
            <a:r>
              <a:rPr lang="ar-IQ" sz="3600" dirty="0" smtClean="0"/>
              <a:t>تشريع القوانين</a:t>
            </a:r>
          </a:p>
          <a:p>
            <a:pPr algn="justLow" rtl="1">
              <a:buFont typeface="Wingdings" pitchFamily="2" charset="2"/>
              <a:buChar char="§"/>
            </a:pPr>
            <a:r>
              <a:rPr lang="ar-IQ" sz="3600" dirty="0" smtClean="0"/>
              <a:t>يحدد طبيعة القوانين </a:t>
            </a:r>
          </a:p>
          <a:p>
            <a:pPr>
              <a:buFont typeface="Wingdings" pitchFamily="2" charset="2"/>
              <a:buChar char="§"/>
            </a:pPr>
            <a:endParaRPr lang="en-US" dirty="0"/>
          </a:p>
        </p:txBody>
      </p:sp>
    </p:spTree>
    <p:extLst>
      <p:ext uri="{BB962C8B-B14F-4D97-AF65-F5344CB8AC3E}">
        <p14:creationId xmlns:p14="http://schemas.microsoft.com/office/powerpoint/2010/main" val="2092949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rtl="1"/>
            <a:r>
              <a:rPr lang="ar-IQ" sz="2800" b="1" dirty="0" smtClean="0"/>
              <a:t>العوامل التي تدفع المجتمع بالالتزام بالقانون</a:t>
            </a:r>
            <a:endParaRPr lang="en-US" sz="2800" b="1" dirty="0"/>
          </a:p>
        </p:txBody>
      </p:sp>
      <p:sp>
        <p:nvSpPr>
          <p:cNvPr id="3" name="عنصر نائب للمحتوى 2"/>
          <p:cNvSpPr>
            <a:spLocks noGrp="1"/>
          </p:cNvSpPr>
          <p:nvPr>
            <p:ph sz="quarter" idx="1"/>
          </p:nvPr>
        </p:nvSpPr>
        <p:spPr/>
        <p:txBody>
          <a:bodyPr/>
          <a:lstStyle/>
          <a:p>
            <a:pPr algn="justLow" rtl="1"/>
            <a:r>
              <a:rPr lang="ar-IQ" sz="3200" dirty="0" smtClean="0"/>
              <a:t>تجعل الفرد يشعر بان عمله صحيح تخدم الصالح العام</a:t>
            </a:r>
          </a:p>
          <a:p>
            <a:pPr algn="justLow" rtl="1"/>
            <a:r>
              <a:rPr lang="ar-IQ" sz="3200" dirty="0" smtClean="0"/>
              <a:t>عمل عادل </a:t>
            </a:r>
          </a:p>
          <a:p>
            <a:pPr algn="justLow" rtl="1"/>
            <a:r>
              <a:rPr lang="ar-IQ" sz="3200" dirty="0" smtClean="0"/>
              <a:t>يتمتع بدرجة عالية من المصداقية </a:t>
            </a:r>
          </a:p>
          <a:p>
            <a:pPr algn="justLow" rtl="1"/>
            <a:r>
              <a:rPr lang="ar-IQ" sz="3200" dirty="0" smtClean="0"/>
              <a:t>ينطبق </a:t>
            </a:r>
            <a:r>
              <a:rPr lang="ar-IQ" sz="3200" dirty="0" smtClean="0"/>
              <a:t>مع العقل والمنطق والحكمة</a:t>
            </a:r>
          </a:p>
          <a:p>
            <a:pPr algn="justLow" rtl="1"/>
            <a:r>
              <a:rPr lang="ar-IQ" sz="3200" dirty="0" smtClean="0"/>
              <a:t>لينظم المجتمع وينشر الأمن والسلام</a:t>
            </a:r>
          </a:p>
          <a:p>
            <a:pPr algn="justLow" rtl="1"/>
            <a:r>
              <a:rPr lang="ar-IQ" sz="3200" dirty="0" smtClean="0"/>
              <a:t>يدافع عن مصالح المجتمع</a:t>
            </a:r>
          </a:p>
          <a:p>
            <a:pPr algn="justLow" rtl="1"/>
            <a:r>
              <a:rPr lang="ar-IQ" sz="3200" dirty="0" smtClean="0"/>
              <a:t>ينبع من روح الالتزام الاخلاقي</a:t>
            </a:r>
          </a:p>
          <a:p>
            <a:endParaRPr lang="ar-IQ" dirty="0" smtClean="0"/>
          </a:p>
          <a:p>
            <a:pPr marL="0" indent="0">
              <a:buNone/>
            </a:pPr>
            <a:endParaRPr lang="en-US" dirty="0"/>
          </a:p>
        </p:txBody>
      </p:sp>
    </p:spTree>
    <p:extLst>
      <p:ext uri="{BB962C8B-B14F-4D97-AF65-F5344CB8AC3E}">
        <p14:creationId xmlns:p14="http://schemas.microsoft.com/office/powerpoint/2010/main" val="2548203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rtl="1"/>
            <a:r>
              <a:rPr lang="ar-IQ" b="1" dirty="0" smtClean="0"/>
              <a:t>المصادر الاجتماعية للقانون </a:t>
            </a:r>
            <a:endParaRPr lang="en-US" b="1" dirty="0"/>
          </a:p>
        </p:txBody>
      </p:sp>
      <p:sp>
        <p:nvSpPr>
          <p:cNvPr id="3" name="عنصر نائب للمحتوى 2"/>
          <p:cNvSpPr>
            <a:spLocks noGrp="1"/>
          </p:cNvSpPr>
          <p:nvPr>
            <p:ph sz="quarter" idx="1"/>
          </p:nvPr>
        </p:nvSpPr>
        <p:spPr>
          <a:xfrm>
            <a:off x="457200" y="1412776"/>
            <a:ext cx="8435280" cy="5184576"/>
          </a:xfrm>
        </p:spPr>
        <p:txBody>
          <a:bodyPr>
            <a:normAutofit/>
          </a:bodyPr>
          <a:lstStyle/>
          <a:p>
            <a:pPr algn="r" rtl="1">
              <a:buFont typeface="Wingdings" pitchFamily="2" charset="2"/>
              <a:buChar char="q"/>
            </a:pPr>
            <a:r>
              <a:rPr lang="ar-IQ" sz="4000" b="1" dirty="0" smtClean="0"/>
              <a:t> الدين:</a:t>
            </a:r>
          </a:p>
          <a:p>
            <a:pPr marL="0" indent="0" algn="justLow" rtl="1">
              <a:buNone/>
            </a:pPr>
            <a:r>
              <a:rPr lang="ar-IQ" dirty="0"/>
              <a:t>يعد الدين من اهم مصادر القانون </a:t>
            </a:r>
            <a:r>
              <a:rPr lang="ar-IQ" dirty="0" smtClean="0"/>
              <a:t>إذ أن </a:t>
            </a:r>
            <a:r>
              <a:rPr lang="ar-IQ" dirty="0"/>
              <a:t>العديد من القوانين والتشريعات القانونية تستند الى مصادر دينية </a:t>
            </a:r>
            <a:r>
              <a:rPr lang="ar-IQ" dirty="0" smtClean="0"/>
              <a:t>مقدسة، فالإسلام </a:t>
            </a:r>
            <a:r>
              <a:rPr lang="ar-IQ" dirty="0"/>
              <a:t>مثلاً هو المصدر الأول للقوانين التي تعمل بها الدول العربية </a:t>
            </a:r>
            <a:r>
              <a:rPr lang="ar-IQ" dirty="0" smtClean="0"/>
              <a:t>والاسلامية، </a:t>
            </a:r>
            <a:r>
              <a:rPr lang="ar-IQ" dirty="0"/>
              <a:t>ان الاسلام يشع بالقيم الدينية الخيرة التي تدعو الى الخير والفضيلة والكمال والطهارة وتوصي بالصدق في القول والاخلاص في العمل ومساعدة الناس وعدم الحاق الأذى والضرر بهم وتريد نشر العدالة والحرية والمساواة بين الافراد </a:t>
            </a:r>
            <a:r>
              <a:rPr lang="ar-IQ" dirty="0" smtClean="0"/>
              <a:t>والجماعات، فضلاً </a:t>
            </a:r>
            <a:r>
              <a:rPr lang="ar-IQ" dirty="0"/>
              <a:t>عن الاوامر والنواهي الدينية التي يؤكد عليها الاسلام ويسعى الى نشرها بين الناس وبلورتها في </a:t>
            </a:r>
            <a:r>
              <a:rPr lang="ar-IQ" dirty="0" smtClean="0"/>
              <a:t>النفوس، </a:t>
            </a:r>
            <a:r>
              <a:rPr lang="ar-IQ" dirty="0"/>
              <a:t>علماً بان العديد من الاوامر والنواهي قد اصبحت من الدعائم الاساسية للتشريع القانوني في الاسلام كالحفاظ على الامانة والابتعاد عن شرور القتل والسرقة والابتزاز والكذب </a:t>
            </a:r>
            <a:r>
              <a:rPr lang="ar-IQ" dirty="0" smtClean="0"/>
              <a:t>والتزوير... والخ.</a:t>
            </a:r>
            <a:endParaRPr lang="en-US" dirty="0"/>
          </a:p>
        </p:txBody>
      </p:sp>
    </p:spTree>
    <p:extLst>
      <p:ext uri="{BB962C8B-B14F-4D97-AF65-F5344CB8AC3E}">
        <p14:creationId xmlns:p14="http://schemas.microsoft.com/office/powerpoint/2010/main" val="3544428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rtl="1"/>
            <a:r>
              <a:rPr lang="ar-IQ" b="1" dirty="0"/>
              <a:t>المصادر الاجتماعية للقانون </a:t>
            </a:r>
            <a:endParaRPr lang="en-US" b="1" dirty="0"/>
          </a:p>
        </p:txBody>
      </p:sp>
      <p:sp>
        <p:nvSpPr>
          <p:cNvPr id="3" name="عنصر نائب للمحتوى 2"/>
          <p:cNvSpPr>
            <a:spLocks noGrp="1"/>
          </p:cNvSpPr>
          <p:nvPr>
            <p:ph sz="quarter" idx="1"/>
          </p:nvPr>
        </p:nvSpPr>
        <p:spPr>
          <a:xfrm>
            <a:off x="457200" y="1600200"/>
            <a:ext cx="8435280" cy="5069160"/>
          </a:xfrm>
        </p:spPr>
        <p:txBody>
          <a:bodyPr>
            <a:normAutofit fontScale="92500"/>
          </a:bodyPr>
          <a:lstStyle/>
          <a:p>
            <a:pPr algn="r" rtl="1">
              <a:buFont typeface="Wingdings" pitchFamily="2" charset="2"/>
              <a:buChar char="q"/>
            </a:pPr>
            <a:r>
              <a:rPr lang="ar-IQ" sz="3500" b="1" dirty="0" smtClean="0"/>
              <a:t> العادات والتقاليد الاجتماعية</a:t>
            </a:r>
          </a:p>
          <a:p>
            <a:pPr marL="0" indent="0" algn="justLow" rtl="1">
              <a:buNone/>
            </a:pPr>
            <a:r>
              <a:rPr lang="ar-IQ" sz="3500" dirty="0"/>
              <a:t> </a:t>
            </a:r>
            <a:r>
              <a:rPr lang="ar-IQ" sz="3500" dirty="0" smtClean="0"/>
              <a:t>العادات </a:t>
            </a:r>
            <a:r>
              <a:rPr lang="ar-IQ" sz="3500" dirty="0"/>
              <a:t>هي اشكال وطرق التفكير والسلوك المستقر عند الافراد والجماعات </a:t>
            </a:r>
            <a:r>
              <a:rPr lang="ar-IQ" sz="3500" dirty="0" smtClean="0"/>
              <a:t>وهي </a:t>
            </a:r>
            <a:r>
              <a:rPr lang="ar-IQ" sz="3500" dirty="0"/>
              <a:t>التي تصف الممارسات الروتينية للحياة اليومية والاحكام الداخل والمالية الروتين والنماذج الحضارية المستمدة من التصرفات المتكررة </a:t>
            </a:r>
            <a:r>
              <a:rPr lang="ar-IQ" sz="3500" dirty="0" smtClean="0"/>
              <a:t>والمستقرة، أما </a:t>
            </a:r>
            <a:r>
              <a:rPr lang="ar-IQ" sz="3500" dirty="0"/>
              <a:t>التقاليد فهي مجموعة النماذج السلوكية التي ينبغي الالتزام بها من قبل الافراد لما لها من اهمية تقليدية واجتماعية وحضارية بالغة في التفاهم والمودة والتماسك </a:t>
            </a:r>
            <a:r>
              <a:rPr lang="ar-IQ" sz="3500" dirty="0" smtClean="0"/>
              <a:t>والوحدة، علماً </a:t>
            </a:r>
            <a:r>
              <a:rPr lang="ar-IQ" sz="3500" dirty="0"/>
              <a:t>بان العادات والتقاليد الاجتماعية تشكل جزءاً كبيراً من القوانين </a:t>
            </a:r>
            <a:r>
              <a:rPr lang="ar-IQ" sz="3500" dirty="0" smtClean="0"/>
              <a:t>والتشريعات الاجتماعية </a:t>
            </a:r>
            <a:r>
              <a:rPr lang="ar-IQ" sz="3500" dirty="0"/>
              <a:t>التي تحكم سلوكنا وعلاقاتنا اليومية </a:t>
            </a:r>
            <a:r>
              <a:rPr lang="ar-IQ" sz="3500" dirty="0" smtClean="0"/>
              <a:t>والتفصيلية.</a:t>
            </a:r>
            <a:endParaRPr lang="en-US" sz="3500" dirty="0"/>
          </a:p>
        </p:txBody>
      </p:sp>
    </p:spTree>
    <p:extLst>
      <p:ext uri="{BB962C8B-B14F-4D97-AF65-F5344CB8AC3E}">
        <p14:creationId xmlns:p14="http://schemas.microsoft.com/office/powerpoint/2010/main" val="4115746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147248" cy="980728"/>
          </a:xfrm>
        </p:spPr>
        <p:txBody>
          <a:bodyPr/>
          <a:lstStyle/>
          <a:p>
            <a:pPr algn="ctr" rtl="1"/>
            <a:r>
              <a:rPr lang="ar-IQ" b="1" dirty="0"/>
              <a:t>المصادر الاجتماعية للقانون </a:t>
            </a:r>
            <a:endParaRPr lang="en-US" b="1" dirty="0"/>
          </a:p>
        </p:txBody>
      </p:sp>
      <p:sp>
        <p:nvSpPr>
          <p:cNvPr id="3" name="عنصر نائب للمحتوى 2"/>
          <p:cNvSpPr>
            <a:spLocks noGrp="1"/>
          </p:cNvSpPr>
          <p:nvPr>
            <p:ph sz="quarter" idx="1"/>
          </p:nvPr>
        </p:nvSpPr>
        <p:spPr>
          <a:xfrm>
            <a:off x="457200" y="1052736"/>
            <a:ext cx="8363272" cy="5688632"/>
          </a:xfrm>
        </p:spPr>
        <p:txBody>
          <a:bodyPr>
            <a:normAutofit fontScale="92500"/>
          </a:bodyPr>
          <a:lstStyle/>
          <a:p>
            <a:pPr algn="r" rtl="1">
              <a:buFont typeface="Wingdings" pitchFamily="2" charset="2"/>
              <a:buChar char="q"/>
            </a:pPr>
            <a:r>
              <a:rPr lang="ar-IQ" sz="3500" b="1" dirty="0"/>
              <a:t> </a:t>
            </a:r>
            <a:r>
              <a:rPr lang="ar-IQ" sz="3500" b="1" dirty="0" smtClean="0"/>
              <a:t>القيم الاجتماعية:</a:t>
            </a:r>
          </a:p>
          <a:p>
            <a:pPr marL="0" indent="0" algn="justLow" rtl="1">
              <a:buNone/>
            </a:pPr>
            <a:r>
              <a:rPr lang="ar-IQ" dirty="0"/>
              <a:t>تعد القيم الاجتماعية بنوعيها الايجابي والسلبي مصدراً مهمـاً مــن مـصـادر القانون والتشريعات الاجتماعية طالما ان المشرع القانوني دائماً يهتدي بقيم مجتمعه لاسيما الايجابية منها عندما يصنع القوانين أو يشرعها، لو نظرنا الى </a:t>
            </a:r>
            <a:r>
              <a:rPr lang="ar-IQ" dirty="0" smtClean="0"/>
              <a:t>قانون </a:t>
            </a:r>
            <a:r>
              <a:rPr lang="ar-IQ" dirty="0"/>
              <a:t>الشباب او قوانين الاحوال المدنية المتعلقة بالمرأة او قوانين الزواج والطلاق والميراث او قوانين تنظيم حياة الاسرة نشاهد بان هذه القوانين تكون عادة مشتقة من القيم الاجتماعية التي تنظم حياة الاحداث والشباب والنساء </a:t>
            </a:r>
            <a:r>
              <a:rPr lang="ar-IQ" dirty="0" smtClean="0"/>
              <a:t>والعوائل، علماً </a:t>
            </a:r>
            <a:r>
              <a:rPr lang="ar-IQ" dirty="0"/>
              <a:t>بان تعريف القيم هو انها ضوابط سلوكية وتفاعلية تضع ممارسات الافراد وتفاعلاتهم الاجتماعية في قوالب معينة يوافق عليها المجتمع ويرتضيها </a:t>
            </a:r>
            <a:r>
              <a:rPr lang="ar-IQ" dirty="0" smtClean="0"/>
              <a:t>لأنها </a:t>
            </a:r>
            <a:r>
              <a:rPr lang="ar-IQ" dirty="0"/>
              <a:t>تكون منسجمة مع طبيعة الحياة الاجتماعية، والقيم سواء كانت ايجابية أو سلبية يتعلمها الفرد من محيطه الذي يعيش فيه ويتفاعل </a:t>
            </a:r>
            <a:r>
              <a:rPr lang="ar-IQ" dirty="0" smtClean="0"/>
              <a:t>معها، ومن </a:t>
            </a:r>
            <a:r>
              <a:rPr lang="ar-IQ" dirty="0"/>
              <a:t>امثلة القيم الايجابية الصدق والتعاون والتواضع والصراحة والنقد </a:t>
            </a:r>
            <a:r>
              <a:rPr lang="ar-IQ" dirty="0" err="1"/>
              <a:t>والنقد</a:t>
            </a:r>
            <a:r>
              <a:rPr lang="ar-IQ" dirty="0"/>
              <a:t> الذاتي والثقة العالية بالنفس والتفاؤل والعدالة والديمقراطية والمساواة، ومن القيم السلبية الكذب والغش والنميمة والنفاق والجبن والطائفية والطبقية والعنصرية وعدم احترام الاعمال الحرة والمحسوبية والمنسوبية ۰۰۰۰ الخ من القيم الضارة </a:t>
            </a:r>
            <a:r>
              <a:rPr lang="ar-IQ" dirty="0" smtClean="0"/>
              <a:t>التي يدينها المجتمع.</a:t>
            </a:r>
            <a:endParaRPr lang="en-US" dirty="0"/>
          </a:p>
        </p:txBody>
      </p:sp>
    </p:spTree>
    <p:extLst>
      <p:ext uri="{BB962C8B-B14F-4D97-AF65-F5344CB8AC3E}">
        <p14:creationId xmlns:p14="http://schemas.microsoft.com/office/powerpoint/2010/main" val="1058139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rtl="1"/>
            <a:r>
              <a:rPr lang="ar-IQ" b="1" dirty="0"/>
              <a:t>المصادر الاجتماعية للقانون </a:t>
            </a:r>
            <a:endParaRPr lang="en-US" b="1" dirty="0"/>
          </a:p>
        </p:txBody>
      </p:sp>
      <p:sp>
        <p:nvSpPr>
          <p:cNvPr id="3" name="عنصر نائب للمحتوى 2"/>
          <p:cNvSpPr>
            <a:spLocks noGrp="1"/>
          </p:cNvSpPr>
          <p:nvPr>
            <p:ph sz="quarter" idx="1"/>
          </p:nvPr>
        </p:nvSpPr>
        <p:spPr>
          <a:xfrm>
            <a:off x="457200" y="1600200"/>
            <a:ext cx="8291264" cy="4925144"/>
          </a:xfrm>
        </p:spPr>
        <p:txBody>
          <a:bodyPr>
            <a:normAutofit fontScale="92500"/>
          </a:bodyPr>
          <a:lstStyle/>
          <a:p>
            <a:pPr algn="r" rtl="1">
              <a:buFont typeface="Wingdings" pitchFamily="2" charset="2"/>
              <a:buChar char="q"/>
            </a:pPr>
            <a:r>
              <a:rPr lang="ar-IQ" sz="3600" b="1" dirty="0" smtClean="0"/>
              <a:t> المعطيات الاقتصادية والاجتماعية:</a:t>
            </a:r>
          </a:p>
          <a:p>
            <a:pPr marL="0" indent="0" algn="justLow" rtl="1">
              <a:buNone/>
            </a:pPr>
            <a:r>
              <a:rPr lang="ar-IQ" sz="3500" dirty="0"/>
              <a:t>من المصادر الاخرى للقانون المعطيات والظروف الاقتصادية والاجتماعية </a:t>
            </a:r>
            <a:r>
              <a:rPr lang="ar-IQ" sz="3500" dirty="0" smtClean="0"/>
              <a:t>التي </a:t>
            </a:r>
            <a:r>
              <a:rPr lang="ar-IQ" sz="3500" dirty="0"/>
              <a:t>يشهدها </a:t>
            </a:r>
            <a:r>
              <a:rPr lang="ar-IQ" sz="3500" dirty="0" smtClean="0"/>
              <a:t>المجتمع، </a:t>
            </a:r>
            <a:r>
              <a:rPr lang="ar-IQ" sz="3500" dirty="0"/>
              <a:t>فهذه المعطيات والظروف هي التي تملى على رجال القانون والتشريع صياغة القوانين التي تسهل المسيرة الاقتصادية والاجتماعية للمجتمع وتحافظ عليها الى درجة ان القوانين المشرعة تعزز عملية البناء الاقتصادي والاجتماعي وتدعمها وتمكنه من السير الى أمام وتقف ضد كل ما من شأنه ان يضر بالقطاعات والمؤسسات الاقتصادية </a:t>
            </a:r>
            <a:r>
              <a:rPr lang="ar-IQ" sz="3500" dirty="0" smtClean="0"/>
              <a:t>والاجتماعية.</a:t>
            </a:r>
            <a:endParaRPr lang="en-US" sz="3500" dirty="0"/>
          </a:p>
        </p:txBody>
      </p:sp>
    </p:spTree>
    <p:extLst>
      <p:ext uri="{BB962C8B-B14F-4D97-AF65-F5344CB8AC3E}">
        <p14:creationId xmlns:p14="http://schemas.microsoft.com/office/powerpoint/2010/main" val="417753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rtl="1"/>
            <a:r>
              <a:rPr lang="ar-IQ" b="1" dirty="0"/>
              <a:t>المصادر الاجتماعية للقانون </a:t>
            </a:r>
            <a:endParaRPr lang="en-US" b="1" dirty="0"/>
          </a:p>
        </p:txBody>
      </p:sp>
      <p:sp>
        <p:nvSpPr>
          <p:cNvPr id="3" name="عنصر نائب للمحتوى 2"/>
          <p:cNvSpPr>
            <a:spLocks noGrp="1"/>
          </p:cNvSpPr>
          <p:nvPr>
            <p:ph sz="quarter" idx="1"/>
          </p:nvPr>
        </p:nvSpPr>
        <p:spPr>
          <a:xfrm>
            <a:off x="457200" y="1600200"/>
            <a:ext cx="8363272" cy="4925144"/>
          </a:xfrm>
        </p:spPr>
        <p:txBody>
          <a:bodyPr>
            <a:normAutofit/>
          </a:bodyPr>
          <a:lstStyle/>
          <a:p>
            <a:pPr algn="r" rtl="1">
              <a:buFont typeface="Wingdings" pitchFamily="2" charset="2"/>
              <a:buChar char="q"/>
            </a:pPr>
            <a:r>
              <a:rPr lang="ar-IQ" sz="3600" b="1" dirty="0" smtClean="0"/>
              <a:t> ايديولوجية النظام الاجتماعي-السياسي:</a:t>
            </a:r>
          </a:p>
          <a:p>
            <a:pPr marL="0" indent="0" algn="justLow" rtl="1">
              <a:buNone/>
            </a:pPr>
            <a:r>
              <a:rPr lang="ar-IQ" sz="3200" dirty="0" smtClean="0"/>
              <a:t>القوانين </a:t>
            </a:r>
            <a:r>
              <a:rPr lang="ar-IQ" sz="3200" dirty="0"/>
              <a:t>التي تشرعها المجتمعات تعتمد على طبيعة نظمها السياسية </a:t>
            </a:r>
            <a:r>
              <a:rPr lang="ar-IQ" sz="3200" dirty="0" smtClean="0"/>
              <a:t>والاجتماعية، </a:t>
            </a:r>
            <a:r>
              <a:rPr lang="ar-IQ" sz="3200" dirty="0"/>
              <a:t>فالقوانين الاشتراكية تختلف عن القوانين الرأسمالية </a:t>
            </a:r>
            <a:r>
              <a:rPr lang="ar-IQ" sz="3200" dirty="0" smtClean="0"/>
              <a:t>والقوانين الاسلامية، ومهما </a:t>
            </a:r>
            <a:r>
              <a:rPr lang="ar-IQ" sz="3200" dirty="0"/>
              <a:t>يكن من امر فان طبيعة النظام الاجتماعي - السياسي تملي عليه </a:t>
            </a:r>
            <a:r>
              <a:rPr lang="ar-IQ" sz="3200" dirty="0" smtClean="0"/>
              <a:t>أيدولوجية </a:t>
            </a:r>
            <a:r>
              <a:rPr lang="ar-IQ" sz="3200" dirty="0"/>
              <a:t>معينة </a:t>
            </a:r>
            <a:r>
              <a:rPr lang="ar-IQ" sz="3200" dirty="0" smtClean="0"/>
              <a:t>كالأيديولوجية </a:t>
            </a:r>
            <a:r>
              <a:rPr lang="ar-IQ" sz="3200" dirty="0"/>
              <a:t>الرأسمالية أو الاشتراكية أو الشيوعية </a:t>
            </a:r>
            <a:r>
              <a:rPr lang="ar-IQ" sz="3200" dirty="0" smtClean="0"/>
              <a:t>أو الاسلامية، </a:t>
            </a:r>
            <a:r>
              <a:rPr lang="ar-IQ" sz="3200" dirty="0"/>
              <a:t>ومن صميم هذه </a:t>
            </a:r>
            <a:r>
              <a:rPr lang="ar-IQ" sz="3200" dirty="0" smtClean="0"/>
              <a:t>الأيدولوجية </a:t>
            </a:r>
            <a:r>
              <a:rPr lang="ar-IQ" sz="3200" dirty="0"/>
              <a:t>تنبثق القوانين والتشريعات الاجتماعية </a:t>
            </a:r>
            <a:r>
              <a:rPr lang="ar-IQ" sz="3200" dirty="0" smtClean="0"/>
              <a:t>التي تتوافق </a:t>
            </a:r>
            <a:r>
              <a:rPr lang="ar-IQ" sz="3200" dirty="0"/>
              <a:t>مع طبيعة النظام الاجتماعي </a:t>
            </a:r>
            <a:r>
              <a:rPr lang="ar-IQ" sz="3200" dirty="0" smtClean="0"/>
              <a:t>السياسي.</a:t>
            </a:r>
            <a:endParaRPr lang="en-US" sz="3200" dirty="0"/>
          </a:p>
        </p:txBody>
      </p:sp>
    </p:spTree>
    <p:extLst>
      <p:ext uri="{BB962C8B-B14F-4D97-AF65-F5344CB8AC3E}">
        <p14:creationId xmlns:p14="http://schemas.microsoft.com/office/powerpoint/2010/main" val="23398752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وازنة">
  <a:themeElements>
    <a:clrScheme name="موازنة">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موازنة">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وازنة">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94</TotalTime>
  <Words>618</Words>
  <Application>Microsoft Office PowerPoint</Application>
  <PresentationFormat>عرض على الشاشة (3:4)‏</PresentationFormat>
  <Paragraphs>41</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موازنة</vt:lpstr>
      <vt:lpstr>القانون والمجتمع</vt:lpstr>
      <vt:lpstr>العلاقة المتفاعلة بين القانون والمجتمع</vt:lpstr>
      <vt:lpstr>العلاقة المتفاعلة بين القانون والمجتمع</vt:lpstr>
      <vt:lpstr>العوامل التي تدفع المجتمع بالالتزام بالقانون</vt:lpstr>
      <vt:lpstr>المصادر الاجتماعية للقانون </vt:lpstr>
      <vt:lpstr>المصادر الاجتماعية للقانون </vt:lpstr>
      <vt:lpstr>المصادر الاجتماعية للقانون </vt:lpstr>
      <vt:lpstr>المصادر الاجتماعية للقانون </vt:lpstr>
      <vt:lpstr>المصادر الاجتماعية للقانون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علم الاجتماع القانوني</dc:title>
  <dc:creator>user</dc:creator>
  <cp:lastModifiedBy>DR.Ahmed Saker 2o1O</cp:lastModifiedBy>
  <cp:revision>11</cp:revision>
  <dcterms:created xsi:type="dcterms:W3CDTF">2023-12-13T06:28:11Z</dcterms:created>
  <dcterms:modified xsi:type="dcterms:W3CDTF">2024-02-11T06:47:03Z</dcterms:modified>
</cp:coreProperties>
</file>