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1B8ABB09-4A1D-463E-8065-109CC2B7EFAA}" type="datetimeFigureOut">
              <a:rPr lang="ar-SA" smtClean="0"/>
              <a:t>02/08/1445</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0B34F065-1154-456A-91E3-76DE8E75E17B}" type="slidenum">
              <a:rPr lang="ar-SA" smtClean="0"/>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02/08/1445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02/08/1445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02/08/1445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B8ABB09-4A1D-463E-8065-109CC2B7EFAA}" type="datetimeFigureOut">
              <a:rPr lang="ar-SA" smtClean="0"/>
              <a:t>02/08/1445</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rmAutofit/>
          </a:bodyPr>
          <a:lstStyle/>
          <a:p>
            <a:r>
              <a:rPr lang="ar-IQ" sz="3600" b="1" dirty="0" smtClean="0">
                <a:solidFill>
                  <a:schemeClr val="tx1"/>
                </a:solidFill>
              </a:rPr>
              <a:t>م</a:t>
            </a:r>
            <a:r>
              <a:rPr lang="ar-IQ" sz="3600" b="1" dirty="0" smtClean="0">
                <a:solidFill>
                  <a:schemeClr val="tx1"/>
                </a:solidFill>
              </a:rPr>
              <a:t>.م علي </a:t>
            </a:r>
            <a:r>
              <a:rPr lang="ar-IQ" sz="3600" b="1" dirty="0" smtClean="0">
                <a:solidFill>
                  <a:schemeClr val="tx1"/>
                </a:solidFill>
              </a:rPr>
              <a:t>سعدي عبدالزهرة</a:t>
            </a:r>
            <a:endParaRPr lang="en-US" sz="3600" b="1" dirty="0">
              <a:solidFill>
                <a:schemeClr val="tx1"/>
              </a:solidFill>
            </a:endParaRPr>
          </a:p>
        </p:txBody>
      </p:sp>
      <p:sp>
        <p:nvSpPr>
          <p:cNvPr id="2" name="عنوان 1"/>
          <p:cNvSpPr>
            <a:spLocks noGrp="1"/>
          </p:cNvSpPr>
          <p:nvPr>
            <p:ph type="ctrTitle"/>
          </p:nvPr>
        </p:nvSpPr>
        <p:spPr/>
        <p:txBody>
          <a:bodyPr/>
          <a:lstStyle/>
          <a:p>
            <a:r>
              <a:rPr lang="ar-IQ" dirty="0" smtClean="0"/>
              <a:t>السلطة والدولة والسيادة والقانون</a:t>
            </a:r>
            <a:endParaRPr lang="en-US" dirty="0"/>
          </a:p>
        </p:txBody>
      </p:sp>
    </p:spTree>
    <p:extLst>
      <p:ext uri="{BB962C8B-B14F-4D97-AF65-F5344CB8AC3E}">
        <p14:creationId xmlns:p14="http://schemas.microsoft.com/office/powerpoint/2010/main" val="1284913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4638"/>
            <a:ext cx="7690048" cy="778098"/>
          </a:xfrm>
        </p:spPr>
        <p:txBody>
          <a:bodyPr/>
          <a:lstStyle/>
          <a:p>
            <a:pPr algn="ctr"/>
            <a:r>
              <a:rPr lang="ar-IQ" b="1" dirty="0" smtClean="0"/>
              <a:t>ظاهرة السلطة</a:t>
            </a:r>
            <a:endParaRPr lang="en-US" b="1" dirty="0"/>
          </a:p>
        </p:txBody>
      </p:sp>
      <p:sp>
        <p:nvSpPr>
          <p:cNvPr id="3" name="عنصر نائب للمحتوى 2"/>
          <p:cNvSpPr>
            <a:spLocks noGrp="1"/>
          </p:cNvSpPr>
          <p:nvPr>
            <p:ph sz="quarter" idx="1"/>
          </p:nvPr>
        </p:nvSpPr>
        <p:spPr>
          <a:xfrm>
            <a:off x="457200" y="1268760"/>
            <a:ext cx="8363272" cy="5328592"/>
          </a:xfrm>
        </p:spPr>
        <p:txBody>
          <a:bodyPr>
            <a:normAutofit/>
          </a:bodyPr>
          <a:lstStyle/>
          <a:p>
            <a:pPr algn="justLow" rtl="1"/>
            <a:r>
              <a:rPr lang="ar-IQ" dirty="0" smtClean="0"/>
              <a:t>السلطة هي شكل من اشكال القوة التي توجه وتقود جهود الافراد وفعاليتهم نحو تحقيق الاهداف الخاصة والعامة للمجتمع.</a:t>
            </a:r>
          </a:p>
          <a:p>
            <a:pPr algn="justLow" rtl="1"/>
            <a:r>
              <a:rPr lang="ar-IQ" dirty="0" smtClean="0"/>
              <a:t>السلطة= القرار= الالزام= القوة </a:t>
            </a:r>
          </a:p>
          <a:p>
            <a:pPr algn="justLow" rtl="1"/>
            <a:r>
              <a:rPr lang="ar-IQ" dirty="0" smtClean="0"/>
              <a:t>السلطة الشرعية تسعى لتحقيق المصلحة العامة للمجتمع عن طريق انجاز المشاريع الاقتصادية التي يستفيد منها المجتمع.</a:t>
            </a:r>
          </a:p>
          <a:p>
            <a:pPr algn="justLow" rtl="1"/>
            <a:r>
              <a:rPr lang="ar-IQ" dirty="0" smtClean="0"/>
              <a:t>السلطة تقدم المكافآت المادية والمعنوية للأشخاص الذين يقدمون الخدمات لها وتدافع عنهم حين تعرضهم للخطر.</a:t>
            </a:r>
          </a:p>
          <a:p>
            <a:pPr algn="justLow" rtl="1"/>
            <a:r>
              <a:rPr lang="ar-IQ" dirty="0" smtClean="0"/>
              <a:t>أن ممارسة السلطة الجبرية من قبل الحكومة الشرعية يؤدي إلى تدمير السلطة والقضاء عليها من خلال عدم اطاعتها من قبل اتباعها.</a:t>
            </a:r>
          </a:p>
          <a:p>
            <a:pPr algn="justLow" rtl="1"/>
            <a:r>
              <a:rPr lang="ar-IQ" dirty="0" smtClean="0"/>
              <a:t>السلطة قد تتمثل بشخصية فرد أو مجموعة أفراد، وهي القوة العليا التي تتمتع بها الدولة، ففي الدول الديكتاتورية تستمد الدولة سلطتها من القوة العسكرية، بينما في الدول الديمقراطية تستمد الدولة سلطتها من قبل الشعب.</a:t>
            </a:r>
            <a:endParaRPr lang="en-US" dirty="0"/>
          </a:p>
        </p:txBody>
      </p:sp>
    </p:spTree>
    <p:extLst>
      <p:ext uri="{BB962C8B-B14F-4D97-AF65-F5344CB8AC3E}">
        <p14:creationId xmlns:p14="http://schemas.microsoft.com/office/powerpoint/2010/main" val="585351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ظاهرة السلطة</a:t>
            </a:r>
            <a:endParaRPr lang="en-US" b="1" dirty="0"/>
          </a:p>
        </p:txBody>
      </p:sp>
      <p:sp>
        <p:nvSpPr>
          <p:cNvPr id="3" name="عنصر نائب للمحتوى 2"/>
          <p:cNvSpPr>
            <a:spLocks noGrp="1"/>
          </p:cNvSpPr>
          <p:nvPr>
            <p:ph sz="quarter" idx="1"/>
          </p:nvPr>
        </p:nvSpPr>
        <p:spPr/>
        <p:txBody>
          <a:bodyPr>
            <a:noAutofit/>
          </a:bodyPr>
          <a:lstStyle/>
          <a:p>
            <a:pPr algn="justLow" rtl="1"/>
            <a:r>
              <a:rPr lang="ar-IQ" sz="3200" dirty="0" smtClean="0"/>
              <a:t>يرى أرنست بيرجيس أن السلطة هي القوة المطلقة غير محدودة التي تمارسها الدولة على الأفراد والمنظمات.</a:t>
            </a:r>
          </a:p>
          <a:p>
            <a:pPr algn="justLow" rtl="1"/>
            <a:r>
              <a:rPr lang="ar-IQ" sz="3200" dirty="0" smtClean="0"/>
              <a:t>تعريف الدولة عند جان بودان على أنها حكومة شرعبة ولها سلطة قسرية وسيادة عليا، وأن طاعة الفرد لصاحب السلطة هي التي تجعل منه مواطنا، والدولة عند بودان تتمركز في السلطة ذات السيادة، أما الحكومة فهي الجهاز الذي يتم من خلاله ممارسة السلطة. </a:t>
            </a:r>
          </a:p>
          <a:p>
            <a:pPr algn="justLow" rtl="1"/>
            <a:r>
              <a:rPr lang="ar-IQ" sz="3200" dirty="0" smtClean="0"/>
              <a:t>سلطة الدولة هي مطلقة لا تحدها حدود ولا توجد قوة في المجتمع تعلو عليها أو تتنافس معها أو تعترض عليها.</a:t>
            </a:r>
            <a:endParaRPr lang="en-US" sz="3200" dirty="0"/>
          </a:p>
        </p:txBody>
      </p:sp>
    </p:spTree>
    <p:extLst>
      <p:ext uri="{BB962C8B-B14F-4D97-AF65-F5344CB8AC3E}">
        <p14:creationId xmlns:p14="http://schemas.microsoft.com/office/powerpoint/2010/main" val="3899206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b="1" dirty="0" smtClean="0"/>
              <a:t>شرعية السلطة ومبرراتها</a:t>
            </a:r>
            <a:endParaRPr lang="en-US" b="1" dirty="0"/>
          </a:p>
        </p:txBody>
      </p:sp>
      <p:sp>
        <p:nvSpPr>
          <p:cNvPr id="3" name="عنصر نائب للمحتوى 2"/>
          <p:cNvSpPr>
            <a:spLocks noGrp="1"/>
          </p:cNvSpPr>
          <p:nvPr>
            <p:ph sz="quarter" idx="1"/>
          </p:nvPr>
        </p:nvSpPr>
        <p:spPr/>
        <p:txBody>
          <a:bodyPr>
            <a:noAutofit/>
          </a:bodyPr>
          <a:lstStyle/>
          <a:p>
            <a:pPr algn="justLow" rtl="1"/>
            <a:r>
              <a:rPr lang="ar-IQ" sz="3200" dirty="0" smtClean="0"/>
              <a:t>شرعية السلطة تعتمد على القوانين مما يؤدي في المجتمع إلى أطاعتها.</a:t>
            </a:r>
          </a:p>
          <a:p>
            <a:pPr algn="justLow" rtl="1"/>
            <a:r>
              <a:rPr lang="ar-IQ" sz="3200" dirty="0" smtClean="0"/>
              <a:t>ما هية مبررات شرعية السلطة</a:t>
            </a:r>
          </a:p>
          <a:p>
            <a:pPr marL="514350" indent="-514350" algn="justLow" rtl="1">
              <a:buAutoNum type="arabicPeriod"/>
            </a:pPr>
            <a:r>
              <a:rPr lang="ar-IQ" sz="3200" dirty="0" smtClean="0"/>
              <a:t>المبررات التي تستند على الدين</a:t>
            </a:r>
          </a:p>
          <a:p>
            <a:pPr marL="514350" indent="-514350" algn="justLow" rtl="1">
              <a:buAutoNum type="arabicPeriod"/>
            </a:pPr>
            <a:r>
              <a:rPr lang="ar-IQ" sz="3200" dirty="0" smtClean="0"/>
              <a:t>المبررات التي تستند على العادات والاعراف الاجتماعية</a:t>
            </a:r>
          </a:p>
          <a:p>
            <a:pPr marL="514350" indent="-514350" algn="justLow" rtl="1">
              <a:buAutoNum type="arabicPeriod"/>
            </a:pPr>
            <a:r>
              <a:rPr lang="ar-IQ" sz="3200" dirty="0" smtClean="0"/>
              <a:t>المبررات الدستورية والعقلانية والقانونية</a:t>
            </a:r>
          </a:p>
          <a:p>
            <a:pPr marL="514350" indent="-514350" algn="justLow" rtl="1">
              <a:buAutoNum type="arabicPeriod"/>
            </a:pPr>
            <a:r>
              <a:rPr lang="ar-IQ" sz="3200" dirty="0" smtClean="0"/>
              <a:t>المبررات الكرزماتيكية</a:t>
            </a:r>
          </a:p>
          <a:p>
            <a:pPr marL="514350" indent="-514350" algn="justLow" rtl="1">
              <a:buAutoNum type="arabicPeriod"/>
            </a:pPr>
            <a:r>
              <a:rPr lang="ar-IQ" sz="3200" dirty="0" smtClean="0"/>
              <a:t>المبررات المصلحة العامة والصالح العام</a:t>
            </a:r>
            <a:endParaRPr lang="en-US" sz="3200" dirty="0"/>
          </a:p>
        </p:txBody>
      </p:sp>
    </p:spTree>
    <p:extLst>
      <p:ext uri="{BB962C8B-B14F-4D97-AF65-F5344CB8AC3E}">
        <p14:creationId xmlns:p14="http://schemas.microsoft.com/office/powerpoint/2010/main" val="3253193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smtClean="0"/>
              <a:t>الدولة والسيادة</a:t>
            </a:r>
            <a:endParaRPr lang="en-US" b="1" dirty="0"/>
          </a:p>
        </p:txBody>
      </p:sp>
      <p:sp>
        <p:nvSpPr>
          <p:cNvPr id="3" name="عنصر نائب للمحتوى 2"/>
          <p:cNvSpPr>
            <a:spLocks noGrp="1"/>
          </p:cNvSpPr>
          <p:nvPr>
            <p:ph sz="quarter" idx="1"/>
          </p:nvPr>
        </p:nvSpPr>
        <p:spPr>
          <a:xfrm>
            <a:off x="457200" y="1268760"/>
            <a:ext cx="8363272" cy="5400600"/>
          </a:xfrm>
        </p:spPr>
        <p:txBody>
          <a:bodyPr>
            <a:normAutofit/>
          </a:bodyPr>
          <a:lstStyle/>
          <a:p>
            <a:pPr algn="justLow" rtl="1"/>
            <a:r>
              <a:rPr lang="ar-IQ" sz="2800" dirty="0" smtClean="0"/>
              <a:t>السيادة هي القوة العليا النهائية التي تمارسها الدولة، ولكل دولة هيئة أو جهاز سيادة تمارس القوة العليا، وقد تكون هذه الهيئة شخص أو مجموعة أشخاص، وارادتها تفرض على جميع الافراد.</a:t>
            </a:r>
          </a:p>
          <a:p>
            <a:pPr algn="justLow" rtl="1"/>
            <a:r>
              <a:rPr lang="ar-IQ" sz="2800" dirty="0" smtClean="0"/>
              <a:t>الدولة تمارس سيادتها أما من خلال القوة أو الاجماع أو الاثنان معاً، وهذا يختلف حسب النظام السياسي.</a:t>
            </a:r>
          </a:p>
          <a:p>
            <a:pPr algn="justLow" rtl="1"/>
            <a:r>
              <a:rPr lang="ar-IQ" sz="2800" dirty="0" smtClean="0"/>
              <a:t>تتلخص نظرية السيادة عند بودان في أنها سلطة عليا على المواطنين والرعايا لا يحد منها القانون، وهذه السلطة دائمة وذلك تمييزا لها عن اية منحة للسلطة تكون مقصورة على فترة زمنية محدودة، وهي لا تفوض او تفوض بدون قيد أو شرط، ولا يمكن التصرف فيها ولا تخضع للتقادم ولا يحد منها القانون، والصفة الاصلية للسيادة هي سلطة وضع القوانين للمواطنين.....الخ، إلا أن هناك بعض القيود على السيادة ومنها الدين وقانون الطبيعة.</a:t>
            </a:r>
          </a:p>
          <a:p>
            <a:pPr marL="0" indent="0">
              <a:buNone/>
            </a:pPr>
            <a:endParaRPr lang="en-US" dirty="0"/>
          </a:p>
        </p:txBody>
      </p:sp>
    </p:spTree>
    <p:extLst>
      <p:ext uri="{BB962C8B-B14F-4D97-AF65-F5344CB8AC3E}">
        <p14:creationId xmlns:p14="http://schemas.microsoft.com/office/powerpoint/2010/main" val="73578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smtClean="0"/>
              <a:t>خصائص السيادة</a:t>
            </a:r>
            <a:endParaRPr lang="en-US" b="1" dirty="0"/>
          </a:p>
        </p:txBody>
      </p:sp>
      <p:sp>
        <p:nvSpPr>
          <p:cNvPr id="3" name="عنصر نائب للمحتوى 2"/>
          <p:cNvSpPr>
            <a:spLocks noGrp="1"/>
          </p:cNvSpPr>
          <p:nvPr>
            <p:ph sz="quarter" idx="1"/>
          </p:nvPr>
        </p:nvSpPr>
        <p:spPr/>
        <p:txBody>
          <a:bodyPr/>
          <a:lstStyle/>
          <a:p>
            <a:pPr algn="r" rtl="1"/>
            <a:r>
              <a:rPr lang="ar-IQ" sz="3200" dirty="0" smtClean="0"/>
              <a:t>سيادة مطلقة</a:t>
            </a:r>
            <a:endParaRPr lang="ar-IQ" sz="4000" dirty="0" smtClean="0"/>
          </a:p>
          <a:p>
            <a:pPr algn="r" rtl="1"/>
            <a:r>
              <a:rPr lang="ar-IQ" sz="3200" dirty="0" smtClean="0"/>
              <a:t>الدولة تتميز بالدوام والحكومات تتعاقب</a:t>
            </a:r>
          </a:p>
          <a:p>
            <a:pPr algn="r" rtl="1"/>
            <a:r>
              <a:rPr lang="ar-IQ" sz="3200" dirty="0" smtClean="0"/>
              <a:t>عامة وشاملة </a:t>
            </a:r>
          </a:p>
          <a:p>
            <a:pPr algn="r" rtl="1"/>
            <a:r>
              <a:rPr lang="ar-IQ" sz="3200" dirty="0" smtClean="0"/>
              <a:t>السيادة خاصية ملازمة للدولة</a:t>
            </a:r>
          </a:p>
          <a:p>
            <a:pPr algn="r" rtl="1"/>
            <a:r>
              <a:rPr lang="ar-IQ" sz="3200" dirty="0" smtClean="0"/>
              <a:t>لا تقبل التقسيم والتجزئة</a:t>
            </a:r>
          </a:p>
          <a:p>
            <a:pPr marL="0" indent="0" algn="r" rtl="1">
              <a:buNone/>
            </a:pPr>
            <a:r>
              <a:rPr lang="ar-IQ" sz="3200" dirty="0" smtClean="0"/>
              <a:t>- تصنيف السيادة إلى السيادة القانونية والسيادة السياسية</a:t>
            </a:r>
            <a:endParaRPr lang="en-US" sz="3200" dirty="0"/>
          </a:p>
        </p:txBody>
      </p:sp>
    </p:spTree>
    <p:extLst>
      <p:ext uri="{BB962C8B-B14F-4D97-AF65-F5344CB8AC3E}">
        <p14:creationId xmlns:p14="http://schemas.microsoft.com/office/powerpoint/2010/main" val="3861568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smtClean="0"/>
              <a:t>سيادة الدولة</a:t>
            </a:r>
            <a:endParaRPr lang="en-US" b="1" dirty="0"/>
          </a:p>
        </p:txBody>
      </p:sp>
      <p:sp>
        <p:nvSpPr>
          <p:cNvPr id="3" name="عنصر نائب للمحتوى 2"/>
          <p:cNvSpPr>
            <a:spLocks noGrp="1"/>
          </p:cNvSpPr>
          <p:nvPr>
            <p:ph sz="quarter" idx="1"/>
          </p:nvPr>
        </p:nvSpPr>
        <p:spPr/>
        <p:txBody>
          <a:bodyPr>
            <a:normAutofit/>
          </a:bodyPr>
          <a:lstStyle/>
          <a:p>
            <a:pPr algn="justLow" rtl="1"/>
            <a:r>
              <a:rPr lang="ar-IQ" sz="3200" dirty="0" smtClean="0"/>
              <a:t>الوضعيين يرون با</a:t>
            </a:r>
            <a:r>
              <a:rPr lang="ar-IQ" sz="3200" dirty="0"/>
              <a:t>ن</a:t>
            </a:r>
            <a:r>
              <a:rPr lang="ar-IQ" sz="3200" dirty="0" smtClean="0"/>
              <a:t> سيادة الدولة محدودة بالقانون الدستوري، ومن ثم هناك قيود على سلطة الدولة، وليست هناك تفرقة بين قانون أعلى وآخر أدنى.</a:t>
            </a:r>
          </a:p>
          <a:p>
            <a:pPr algn="justLow" rtl="1"/>
            <a:r>
              <a:rPr lang="ar-IQ" sz="3200" dirty="0" smtClean="0"/>
              <a:t>المنتقدين يرون بأن الدولة تستطيع في أي لحظة تعديل الدستور، فضلاً عن ان هناك اختلاف بين القانون الدستوري والقانون العادي، والاخير يخص المجتمع، بينما الدستوري يخص الدولة.</a:t>
            </a:r>
          </a:p>
          <a:p>
            <a:pPr algn="justLow" rtl="1"/>
            <a:r>
              <a:rPr lang="ar-IQ" sz="3200" dirty="0" smtClean="0"/>
              <a:t>القانون الدولي الذي ينظم العلاقات ما بين الدول</a:t>
            </a:r>
            <a:r>
              <a:rPr lang="ar-IQ" dirty="0" smtClean="0"/>
              <a:t>.</a:t>
            </a:r>
            <a:endParaRPr lang="en-US" dirty="0"/>
          </a:p>
        </p:txBody>
      </p:sp>
    </p:spTree>
    <p:extLst>
      <p:ext uri="{BB962C8B-B14F-4D97-AF65-F5344CB8AC3E}">
        <p14:creationId xmlns:p14="http://schemas.microsoft.com/office/powerpoint/2010/main" val="11802387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موازنة">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122</TotalTime>
  <Words>487</Words>
  <Application>Microsoft Office PowerPoint</Application>
  <PresentationFormat>عرض على الشاشة (3:4)‏</PresentationFormat>
  <Paragraphs>36</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موازنة</vt:lpstr>
      <vt:lpstr>السلطة والدولة والسيادة والقانون</vt:lpstr>
      <vt:lpstr>ظاهرة السلطة</vt:lpstr>
      <vt:lpstr>ظاهرة السلطة</vt:lpstr>
      <vt:lpstr>شرعية السلطة ومبرراتها</vt:lpstr>
      <vt:lpstr>الدولة والسيادة</vt:lpstr>
      <vt:lpstr>خصائص السيادة</vt:lpstr>
      <vt:lpstr>سيادة الدولة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السلطة والدولة والسيادة والقانون</dc:title>
  <dc:creator>user</dc:creator>
  <cp:lastModifiedBy>DR.Ahmed Saker 2o1O</cp:lastModifiedBy>
  <cp:revision>14</cp:revision>
  <dcterms:created xsi:type="dcterms:W3CDTF">2024-01-10T13:35:34Z</dcterms:created>
  <dcterms:modified xsi:type="dcterms:W3CDTF">2024-02-11T06:55:33Z</dcterms:modified>
</cp:coreProperties>
</file>