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1D614D3F-A286-4BBC-8BAB-BBA41AF79C6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353206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D614D3F-A286-4BBC-8BAB-BBA41AF79C6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2975941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D614D3F-A286-4BBC-8BAB-BBA41AF79C6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285974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D614D3F-A286-4BBC-8BAB-BBA41AF79C6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136685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D614D3F-A286-4BBC-8BAB-BBA41AF79C6C}" type="datetimeFigureOut">
              <a:rPr lang="en-US" smtClean="0"/>
              <a:t>4/20/2024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2374282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1D614D3F-A286-4BBC-8BAB-BBA41AF79C6C}" type="datetimeFigureOut">
              <a:rPr lang="en-US" smtClean="0"/>
              <a:t>4/20/2024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2591029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1D614D3F-A286-4BBC-8BAB-BBA41AF79C6C}" type="datetimeFigureOut">
              <a:rPr lang="en-US" smtClean="0"/>
              <a:t>4/20/2024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1342305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1D614D3F-A286-4BBC-8BAB-BBA41AF79C6C}" type="datetimeFigureOut">
              <a:rPr lang="en-US" smtClean="0"/>
              <a:t>4/20/2024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4135732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614D3F-A286-4BBC-8BAB-BBA41AF79C6C}" type="datetimeFigureOut">
              <a:rPr lang="en-US" smtClean="0"/>
              <a:t>4/20/2024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3097026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614D3F-A286-4BBC-8BAB-BBA41AF79C6C}" type="datetimeFigureOut">
              <a:rPr lang="en-US" smtClean="0"/>
              <a:t>4/20/2024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1578524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614D3F-A286-4BBC-8BAB-BBA41AF79C6C}" type="datetimeFigureOut">
              <a:rPr lang="en-US" smtClean="0"/>
              <a:t>4/20/2024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774A77-01D9-4D97-8A5B-23637E8404ED}" type="slidenum">
              <a:rPr lang="en-US" smtClean="0"/>
              <a:t>‹#›</a:t>
            </a:fld>
            <a:endParaRPr lang="en-US"/>
          </a:p>
        </p:txBody>
      </p:sp>
    </p:spTree>
    <p:extLst>
      <p:ext uri="{BB962C8B-B14F-4D97-AF65-F5344CB8AC3E}">
        <p14:creationId xmlns:p14="http://schemas.microsoft.com/office/powerpoint/2010/main" val="350132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14D3F-A286-4BBC-8BAB-BBA41AF79C6C}" type="datetimeFigureOut">
              <a:rPr lang="en-US" smtClean="0"/>
              <a:t>4/20/2024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74A77-01D9-4D97-8A5B-23637E8404ED}" type="slidenum">
              <a:rPr lang="en-US" smtClean="0"/>
              <a:t>‹#›</a:t>
            </a:fld>
            <a:endParaRPr lang="en-US"/>
          </a:p>
        </p:txBody>
      </p:sp>
    </p:spTree>
    <p:extLst>
      <p:ext uri="{BB962C8B-B14F-4D97-AF65-F5344CB8AC3E}">
        <p14:creationId xmlns:p14="http://schemas.microsoft.com/office/powerpoint/2010/main" val="1360487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1600" b="1" dirty="0" smtClean="0"/>
              <a:t>دعاوى الاحوال الشخصية </a:t>
            </a:r>
            <a:endParaRPr lang="en-US" sz="1600" b="1" dirty="0"/>
          </a:p>
        </p:txBody>
      </p:sp>
      <p:sp>
        <p:nvSpPr>
          <p:cNvPr id="3" name="عنوان فرعي 2"/>
          <p:cNvSpPr>
            <a:spLocks noGrp="1"/>
          </p:cNvSpPr>
          <p:nvPr>
            <p:ph type="subTitle" idx="1"/>
          </p:nvPr>
        </p:nvSpPr>
        <p:spPr/>
        <p:txBody>
          <a:bodyPr>
            <a:normAutofit/>
          </a:bodyPr>
          <a:lstStyle/>
          <a:p>
            <a:r>
              <a:rPr lang="ar-IQ" sz="1600" b="1" dirty="0" smtClean="0"/>
              <a:t>م. د بان بدر حسن</a:t>
            </a:r>
          </a:p>
          <a:p>
            <a:r>
              <a:rPr lang="ar-IQ" sz="1600" b="1" dirty="0" smtClean="0"/>
              <a:t>المحاضرة العاشرة</a:t>
            </a:r>
            <a:endParaRPr lang="en-US" sz="1600" b="1" dirty="0"/>
          </a:p>
        </p:txBody>
      </p:sp>
    </p:spTree>
    <p:extLst>
      <p:ext uri="{BB962C8B-B14F-4D97-AF65-F5344CB8AC3E}">
        <p14:creationId xmlns:p14="http://schemas.microsoft.com/office/powerpoint/2010/main" val="2779783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1600" b="1" dirty="0" smtClean="0"/>
              <a:t>اولا:  دعوى المطاوعة </a:t>
            </a:r>
            <a:endParaRPr lang="en-US" sz="1600" b="1" dirty="0"/>
          </a:p>
        </p:txBody>
      </p:sp>
      <p:sp>
        <p:nvSpPr>
          <p:cNvPr id="3" name="عنصر نائب للمحتوى 2"/>
          <p:cNvSpPr>
            <a:spLocks noGrp="1"/>
          </p:cNvSpPr>
          <p:nvPr>
            <p:ph idx="1"/>
          </p:nvPr>
        </p:nvSpPr>
        <p:spPr/>
        <p:txBody>
          <a:bodyPr>
            <a:normAutofit/>
          </a:bodyPr>
          <a:lstStyle/>
          <a:p>
            <a:pPr marL="0" indent="0" algn="r">
              <a:buNone/>
            </a:pPr>
            <a:endParaRPr lang="ar-IQ" sz="2000" b="1" dirty="0" smtClean="0"/>
          </a:p>
          <a:p>
            <a:pPr marL="0" indent="0" algn="r">
              <a:buNone/>
            </a:pPr>
            <a:r>
              <a:rPr lang="ar-IQ" sz="1600" b="1" dirty="0" smtClean="0"/>
              <a:t>المطاوعة تعني :  </a:t>
            </a:r>
            <a:r>
              <a:rPr lang="ar-IQ" sz="1600" b="1" dirty="0"/>
              <a:t>مطالبه الزوج لزوجته بالانتقال من بيت اهلها والسكن معه في الدار </a:t>
            </a:r>
            <a:r>
              <a:rPr lang="ar-IQ" sz="1600" b="1" dirty="0" smtClean="0"/>
              <a:t>المعدة </a:t>
            </a:r>
            <a:r>
              <a:rPr lang="ar-IQ" sz="1600" b="1" dirty="0"/>
              <a:t>من قبله مادام الزوج قد دفع لها معجل </a:t>
            </a:r>
            <a:r>
              <a:rPr lang="ar-IQ" sz="1600" b="1" dirty="0" smtClean="0"/>
              <a:t>مهرها </a:t>
            </a:r>
            <a:r>
              <a:rPr lang="ar-IQ" sz="1600" b="1" dirty="0"/>
              <a:t>وانه ينفق عليها فاذا امتنعت او تركت </a:t>
            </a:r>
            <a:r>
              <a:rPr lang="ar-IQ" sz="1600" b="1" dirty="0" smtClean="0"/>
              <a:t>الزوجة </a:t>
            </a:r>
            <a:r>
              <a:rPr lang="ar-IQ" sz="1600" b="1" dirty="0"/>
              <a:t>دار </a:t>
            </a:r>
            <a:r>
              <a:rPr lang="ar-IQ" sz="1600" b="1" dirty="0" smtClean="0"/>
              <a:t>الزوجية </a:t>
            </a:r>
            <a:r>
              <a:rPr lang="ar-IQ" sz="1600" b="1" dirty="0"/>
              <a:t>دون اي سبب مشروع يحق للزوج مراجعه محكمه الاحوال </a:t>
            </a:r>
            <a:r>
              <a:rPr lang="ar-IQ" sz="1600" b="1" dirty="0" smtClean="0"/>
              <a:t>الشخصية </a:t>
            </a:r>
            <a:r>
              <a:rPr lang="ar-IQ" sz="1600" b="1" dirty="0"/>
              <a:t>واقامه دعوه تسمى </a:t>
            </a:r>
            <a:r>
              <a:rPr lang="ar-IQ" sz="1600" b="1" dirty="0" smtClean="0"/>
              <a:t>(دعوى المطاوعة)  </a:t>
            </a:r>
            <a:r>
              <a:rPr lang="ar-IQ" sz="1600" b="1" dirty="0"/>
              <a:t>والتي تقام وفق شروط </a:t>
            </a:r>
            <a:r>
              <a:rPr lang="ar-IQ" sz="1600" b="1" dirty="0" smtClean="0"/>
              <a:t>الأتية</a:t>
            </a:r>
          </a:p>
          <a:p>
            <a:pPr marL="0" indent="0" algn="r">
              <a:buNone/>
            </a:pPr>
            <a:r>
              <a:rPr lang="ar-IQ" sz="1600" b="1" dirty="0" smtClean="0"/>
              <a:t>1- على </a:t>
            </a:r>
            <a:r>
              <a:rPr lang="ar-IQ" sz="1600" b="1" dirty="0"/>
              <a:t>الزوج اقامه </a:t>
            </a:r>
            <a:r>
              <a:rPr lang="ar-IQ" sz="1600" b="1" dirty="0" smtClean="0"/>
              <a:t>الدعوى في </a:t>
            </a:r>
            <a:r>
              <a:rPr lang="ar-IQ" sz="1600" b="1" dirty="0"/>
              <a:t>محل سكن </a:t>
            </a:r>
            <a:r>
              <a:rPr lang="ar-IQ" sz="1600" b="1" dirty="0" smtClean="0"/>
              <a:t>المدعى </a:t>
            </a:r>
            <a:r>
              <a:rPr lang="ar-IQ" sz="1600" b="1" dirty="0"/>
              <a:t>عليها </a:t>
            </a:r>
            <a:r>
              <a:rPr lang="ar-IQ" sz="1600" b="1" dirty="0" smtClean="0"/>
              <a:t>الزوجة </a:t>
            </a:r>
            <a:r>
              <a:rPr lang="ar-IQ" sz="1600" b="1" dirty="0"/>
              <a:t>وبعد تحديد موعد </a:t>
            </a:r>
            <a:r>
              <a:rPr lang="ar-IQ" sz="1600" b="1" dirty="0" smtClean="0"/>
              <a:t>المرافعة </a:t>
            </a:r>
            <a:r>
              <a:rPr lang="ar-IQ" sz="1600" b="1" dirty="0"/>
              <a:t>وتبليغ </a:t>
            </a:r>
            <a:r>
              <a:rPr lang="ar-IQ" sz="1600" b="1" dirty="0" smtClean="0"/>
              <a:t>الزوجة </a:t>
            </a:r>
            <a:r>
              <a:rPr lang="ar-IQ" sz="1600" b="1" dirty="0"/>
              <a:t>بالحضور يتم احاله الزوجين الى الباحث الاجتماعي لتقريب وجهات النظر واذا لم يتم </a:t>
            </a:r>
            <a:endParaRPr lang="ar-IQ" sz="1600" b="1" dirty="0" smtClean="0"/>
          </a:p>
          <a:p>
            <a:pPr marL="0" indent="0" algn="r">
              <a:buNone/>
            </a:pPr>
            <a:r>
              <a:rPr lang="ar-IQ" sz="1600" b="1" dirty="0" smtClean="0"/>
              <a:t>التوصل </a:t>
            </a:r>
            <a:r>
              <a:rPr lang="ar-IQ" sz="1600" b="1" dirty="0"/>
              <a:t>لذلك يقدم الباحث الاجتماعي تقريره متضمنا النتائج التي توصل </a:t>
            </a:r>
            <a:r>
              <a:rPr lang="ar-IQ" sz="1600" b="1" dirty="0" smtClean="0"/>
              <a:t>اليها</a:t>
            </a:r>
          </a:p>
          <a:p>
            <a:pPr marL="0" indent="0" algn="r">
              <a:buNone/>
            </a:pPr>
            <a:r>
              <a:rPr lang="ar-IQ" sz="1600" b="1" dirty="0" smtClean="0"/>
              <a:t> </a:t>
            </a:r>
          </a:p>
          <a:p>
            <a:pPr marL="0" indent="0" algn="r">
              <a:buNone/>
            </a:pPr>
            <a:r>
              <a:rPr lang="ar-IQ" sz="1600" b="1" dirty="0" smtClean="0"/>
              <a:t>2- </a:t>
            </a:r>
            <a:r>
              <a:rPr lang="ar-IQ" sz="1600" b="1" dirty="0"/>
              <a:t>على الزوج في </a:t>
            </a:r>
            <a:r>
              <a:rPr lang="ar-IQ" sz="1600" b="1" dirty="0" smtClean="0"/>
              <a:t>الجلسة </a:t>
            </a:r>
            <a:r>
              <a:rPr lang="ar-IQ" sz="1600" b="1" dirty="0"/>
              <a:t>الاولى ان يبرز ما يؤيد زواجه وتسال </a:t>
            </a:r>
            <a:r>
              <a:rPr lang="ar-IQ" sz="1600" b="1" dirty="0" smtClean="0"/>
              <a:t>المحكمة الزوجة </a:t>
            </a:r>
            <a:r>
              <a:rPr lang="ar-IQ" sz="1600" b="1" dirty="0"/>
              <a:t>فيما اذا كان ترغب </a:t>
            </a:r>
            <a:r>
              <a:rPr lang="ar-IQ" sz="1600" b="1" dirty="0" smtClean="0"/>
              <a:t>بمطاوعة </a:t>
            </a:r>
            <a:r>
              <a:rPr lang="ar-IQ" sz="1600" b="1" dirty="0"/>
              <a:t>زوجها من عدمه فاذا رغبت في ذلك يجب على </a:t>
            </a:r>
            <a:r>
              <a:rPr lang="ar-IQ" sz="1600" b="1" dirty="0" smtClean="0"/>
              <a:t>الزوج </a:t>
            </a:r>
            <a:r>
              <a:rPr lang="ar-IQ" sz="1600" b="1" dirty="0"/>
              <a:t>ان يهيئ بيتا شرعيا في مكان يتناسب وحاله </a:t>
            </a:r>
            <a:r>
              <a:rPr lang="ar-IQ" sz="1600" b="1" dirty="0" smtClean="0"/>
              <a:t>الزوجة </a:t>
            </a:r>
            <a:r>
              <a:rPr lang="ar-IQ" sz="1600" b="1" dirty="0"/>
              <a:t>وان لا يكون بعيدا </a:t>
            </a:r>
            <a:r>
              <a:rPr lang="ar-IQ" sz="1600" b="1" dirty="0" smtClean="0"/>
              <a:t>عن مكان عملها </a:t>
            </a:r>
            <a:r>
              <a:rPr lang="ar-IQ" sz="1600" b="1" dirty="0"/>
              <a:t>فاذا ثبت </a:t>
            </a:r>
            <a:r>
              <a:rPr lang="ar-IQ" sz="1600" b="1" dirty="0" smtClean="0"/>
              <a:t>للمحكمة </a:t>
            </a:r>
            <a:r>
              <a:rPr lang="ar-IQ" sz="1600" b="1" dirty="0"/>
              <a:t>ان هذه الدار التي هياها الزوج </a:t>
            </a:r>
            <a:r>
              <a:rPr lang="ar-IQ" sz="1600" b="1" dirty="0" smtClean="0"/>
              <a:t>بقصد </a:t>
            </a:r>
            <a:r>
              <a:rPr lang="ar-IQ" sz="1600" b="1" dirty="0"/>
              <a:t>الاضرار بزوجته فتكلفه </a:t>
            </a:r>
            <a:r>
              <a:rPr lang="ar-IQ" sz="1600" b="1" dirty="0" smtClean="0"/>
              <a:t>بتهيئة </a:t>
            </a:r>
            <a:r>
              <a:rPr lang="ar-IQ" sz="1600" b="1" dirty="0"/>
              <a:t>بيت شرعي اخر </a:t>
            </a:r>
          </a:p>
          <a:p>
            <a:pPr marL="0" indent="0" algn="r">
              <a:buNone/>
            </a:pPr>
            <a:endParaRPr lang="ar-IQ" sz="1600" b="1" dirty="0"/>
          </a:p>
          <a:p>
            <a:pPr marL="0" indent="0" algn="r">
              <a:buNone/>
            </a:pPr>
            <a:r>
              <a:rPr lang="ar-IQ" sz="1600" b="1" dirty="0" smtClean="0"/>
              <a:t> </a:t>
            </a:r>
            <a:endParaRPr lang="ar-IQ" sz="1600" b="1" dirty="0"/>
          </a:p>
          <a:p>
            <a:pPr marL="0" indent="0" algn="r">
              <a:buNone/>
            </a:pPr>
            <a:endParaRPr lang="en-US" sz="2000" b="1" dirty="0"/>
          </a:p>
        </p:txBody>
      </p:sp>
    </p:spTree>
    <p:extLst>
      <p:ext uri="{BB962C8B-B14F-4D97-AF65-F5344CB8AC3E}">
        <p14:creationId xmlns:p14="http://schemas.microsoft.com/office/powerpoint/2010/main" val="2163443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1600" b="1" dirty="0" smtClean="0"/>
              <a:t>دعوى المطاوعة</a:t>
            </a:r>
            <a:endParaRPr lang="en-US" sz="1600" b="1" dirty="0"/>
          </a:p>
        </p:txBody>
      </p:sp>
      <p:sp>
        <p:nvSpPr>
          <p:cNvPr id="3" name="عنصر نائب للمحتوى 2"/>
          <p:cNvSpPr>
            <a:spLocks noGrp="1"/>
          </p:cNvSpPr>
          <p:nvPr>
            <p:ph idx="1"/>
          </p:nvPr>
        </p:nvSpPr>
        <p:spPr/>
        <p:txBody>
          <a:bodyPr>
            <a:normAutofit/>
          </a:bodyPr>
          <a:lstStyle/>
          <a:p>
            <a:pPr marL="0" indent="0" algn="r">
              <a:buNone/>
            </a:pPr>
            <a:r>
              <a:rPr lang="ar-IQ" sz="1600" b="1" dirty="0" smtClean="0"/>
              <a:t>3-  </a:t>
            </a:r>
            <a:r>
              <a:rPr lang="ar-IQ" sz="1600" b="1" dirty="0"/>
              <a:t>يجب ان يكون البيت </a:t>
            </a:r>
            <a:r>
              <a:rPr lang="ar-IQ" sz="1600" b="1" dirty="0" smtClean="0"/>
              <a:t>المهيأ </a:t>
            </a:r>
            <a:r>
              <a:rPr lang="ar-IQ" sz="1600" b="1" dirty="0"/>
              <a:t>من قبل الزوج مستقلا ومجهزا </a:t>
            </a:r>
            <a:r>
              <a:rPr lang="ar-IQ" sz="1600" b="1" dirty="0" smtClean="0"/>
              <a:t>بأثاث </a:t>
            </a:r>
            <a:r>
              <a:rPr lang="ar-IQ" sz="1600" b="1" dirty="0"/>
              <a:t>غير متنازع </a:t>
            </a:r>
            <a:r>
              <a:rPr lang="ar-IQ" sz="1600" b="1" dirty="0" smtClean="0"/>
              <a:t>عليها اي </a:t>
            </a:r>
            <a:r>
              <a:rPr lang="ar-IQ" sz="1600" b="1" dirty="0"/>
              <a:t>ان لا تكون هذه الاثاث عائده </a:t>
            </a:r>
            <a:r>
              <a:rPr lang="ar-IQ" sz="1600" b="1" dirty="0" smtClean="0"/>
              <a:t>للزوجة ، فالأثاث </a:t>
            </a:r>
            <a:r>
              <a:rPr lang="ar-IQ" sz="1600" b="1" dirty="0"/>
              <a:t>التي جهزت </a:t>
            </a:r>
            <a:r>
              <a:rPr lang="ar-IQ" sz="1600" b="1" dirty="0" smtClean="0"/>
              <a:t>للزوجة </a:t>
            </a:r>
            <a:r>
              <a:rPr lang="ar-IQ" sz="1600" b="1" dirty="0"/>
              <a:t>كجزء من </a:t>
            </a:r>
            <a:r>
              <a:rPr lang="ar-IQ" sz="1600" b="1" dirty="0" smtClean="0"/>
              <a:t>مهرها لا </a:t>
            </a:r>
            <a:r>
              <a:rPr lang="ar-IQ" sz="1600" b="1" dirty="0"/>
              <a:t>يمكن اعتبارها اثاثا لبيت الشرعي وانما يجب تجهيز البيت </a:t>
            </a:r>
            <a:r>
              <a:rPr lang="ar-IQ" sz="1600" b="1" dirty="0" smtClean="0"/>
              <a:t>بأثاث </a:t>
            </a:r>
            <a:r>
              <a:rPr lang="ar-IQ" sz="1600" b="1" dirty="0"/>
              <a:t>غيرها </a:t>
            </a:r>
            <a:endParaRPr lang="ar-IQ" sz="1600" b="1" dirty="0" smtClean="0"/>
          </a:p>
          <a:p>
            <a:pPr marL="0" indent="0" algn="r">
              <a:buNone/>
            </a:pPr>
            <a:endParaRPr lang="ar-IQ" sz="1600" b="1" dirty="0"/>
          </a:p>
          <a:p>
            <a:pPr marL="0" indent="0" algn="r">
              <a:buNone/>
            </a:pPr>
            <a:r>
              <a:rPr lang="ar-IQ" sz="1600" b="1" dirty="0" smtClean="0"/>
              <a:t>اجراءات المحكمة </a:t>
            </a:r>
            <a:r>
              <a:rPr lang="ar-IQ" sz="1600" b="1" dirty="0"/>
              <a:t>في دعوه </a:t>
            </a:r>
            <a:r>
              <a:rPr lang="ar-IQ" sz="1600" b="1" dirty="0" smtClean="0"/>
              <a:t>المطاوعة</a:t>
            </a:r>
          </a:p>
          <a:p>
            <a:pPr marL="0" indent="0" algn="r">
              <a:buNone/>
            </a:pPr>
            <a:r>
              <a:rPr lang="ar-IQ" sz="1600" b="1" dirty="0" smtClean="0"/>
              <a:t> </a:t>
            </a:r>
            <a:r>
              <a:rPr lang="ar-IQ" sz="1600" b="1" dirty="0"/>
              <a:t>في اليوم المعين </a:t>
            </a:r>
            <a:r>
              <a:rPr lang="ar-IQ" sz="1600" b="1" dirty="0" smtClean="0"/>
              <a:t>للمرافعة </a:t>
            </a:r>
            <a:r>
              <a:rPr lang="ar-IQ" sz="1600" b="1" dirty="0"/>
              <a:t>يحضر </a:t>
            </a:r>
            <a:r>
              <a:rPr lang="ar-IQ" sz="1600" b="1" dirty="0" smtClean="0"/>
              <a:t>الطرفان </a:t>
            </a:r>
            <a:r>
              <a:rPr lang="ar-IQ" sz="1600" b="1" dirty="0"/>
              <a:t>معا فاذا حضر الزوج ولن تحضر </a:t>
            </a:r>
            <a:r>
              <a:rPr lang="ar-IQ" sz="1600" b="1" dirty="0" smtClean="0"/>
              <a:t>الزوجة </a:t>
            </a:r>
            <a:r>
              <a:rPr lang="ar-IQ" sz="1600" b="1" dirty="0"/>
              <a:t>بعد تبليغها </a:t>
            </a:r>
            <a:r>
              <a:rPr lang="ar-IQ" sz="1600" b="1" dirty="0" smtClean="0"/>
              <a:t>فتجري المرافعة </a:t>
            </a:r>
            <a:r>
              <a:rPr lang="ar-IQ" sz="1600" b="1" dirty="0"/>
              <a:t>بحقها غيابيا واذا حضرت تجري </a:t>
            </a:r>
            <a:r>
              <a:rPr lang="ar-IQ" sz="1600" b="1" dirty="0" smtClean="0"/>
              <a:t>المرافعة </a:t>
            </a:r>
            <a:r>
              <a:rPr lang="ar-IQ" sz="1600" b="1" dirty="0"/>
              <a:t>حضوريا وتطلع </a:t>
            </a:r>
            <a:r>
              <a:rPr lang="ar-IQ" sz="1600" b="1" dirty="0" smtClean="0"/>
              <a:t>المحكمة </a:t>
            </a:r>
            <a:r>
              <a:rPr lang="ar-IQ" sz="1600" b="1" dirty="0"/>
              <a:t>على هويات الطرفين وتسال </a:t>
            </a:r>
            <a:r>
              <a:rPr lang="ar-IQ" sz="1600" b="1" dirty="0" smtClean="0"/>
              <a:t>الزوجة </a:t>
            </a:r>
            <a:r>
              <a:rPr lang="ar-IQ" sz="1600" b="1" dirty="0"/>
              <a:t>عن اسباب عدم مطاوعتها لزوجها </a:t>
            </a:r>
            <a:r>
              <a:rPr lang="ar-IQ" sz="1600" b="1" dirty="0" smtClean="0"/>
              <a:t>، فاذا </a:t>
            </a:r>
            <a:r>
              <a:rPr lang="ar-IQ" sz="1600" b="1" dirty="0"/>
              <a:t>رغبت </a:t>
            </a:r>
            <a:r>
              <a:rPr lang="ar-IQ" sz="1600" b="1" dirty="0" smtClean="0"/>
              <a:t>بالمطاوعة </a:t>
            </a:r>
            <a:r>
              <a:rPr lang="ar-IQ" sz="1600" b="1" dirty="0"/>
              <a:t>تجري </a:t>
            </a:r>
            <a:r>
              <a:rPr lang="ar-IQ" sz="1600" b="1" dirty="0" smtClean="0"/>
              <a:t>المحكمة </a:t>
            </a:r>
            <a:r>
              <a:rPr lang="ar-IQ" sz="1600" b="1" dirty="0"/>
              <a:t>الكشف على دار </a:t>
            </a:r>
            <a:r>
              <a:rPr lang="ar-IQ" sz="1600" b="1" dirty="0" smtClean="0"/>
              <a:t>الزوجية </a:t>
            </a:r>
            <a:r>
              <a:rPr lang="ar-IQ" sz="1600" b="1" dirty="0"/>
              <a:t>التي </a:t>
            </a:r>
            <a:r>
              <a:rPr lang="ar-IQ" sz="1600" b="1" dirty="0" smtClean="0"/>
              <a:t>هيأها </a:t>
            </a:r>
            <a:r>
              <a:rPr lang="ar-IQ" sz="1600" b="1" dirty="0"/>
              <a:t>الزوج فاذا وجدتها تتناسب وحاله الزوجين وان </a:t>
            </a:r>
            <a:r>
              <a:rPr lang="ar-IQ" sz="1600" b="1" dirty="0" smtClean="0"/>
              <a:t>الاثاث </a:t>
            </a:r>
            <a:r>
              <a:rPr lang="ar-IQ" sz="1600" b="1" dirty="0"/>
              <a:t>غير </a:t>
            </a:r>
            <a:r>
              <a:rPr lang="ar-IQ" sz="1600" b="1" dirty="0" smtClean="0"/>
              <a:t>متنازع </a:t>
            </a:r>
            <a:r>
              <a:rPr lang="ar-IQ" sz="1600" b="1" dirty="0"/>
              <a:t>عليها ولا يوجد سبب مبرر لعدم </a:t>
            </a:r>
            <a:r>
              <a:rPr lang="ar-IQ" sz="1600" b="1" dirty="0" smtClean="0"/>
              <a:t>المطاوعة </a:t>
            </a:r>
            <a:r>
              <a:rPr lang="ar-IQ" sz="1600" b="1" dirty="0"/>
              <a:t>تصدر </a:t>
            </a:r>
            <a:r>
              <a:rPr lang="ar-IQ" sz="1600" b="1" dirty="0" smtClean="0"/>
              <a:t>المحكمة </a:t>
            </a:r>
            <a:r>
              <a:rPr lang="ar-IQ" sz="1600" b="1" dirty="0"/>
              <a:t>قرارها بالزام </a:t>
            </a:r>
            <a:r>
              <a:rPr lang="ar-IQ" sz="1600" b="1" dirty="0" smtClean="0"/>
              <a:t>الزوجة بمطاوعة </a:t>
            </a:r>
            <a:r>
              <a:rPr lang="ar-IQ" sz="1600" b="1" dirty="0"/>
              <a:t>زوجها في تلك الدار اما اذا وجدت ان الدار غير مناسبه وان الزوج </a:t>
            </a:r>
            <a:r>
              <a:rPr lang="ar-IQ" sz="1600" b="1" dirty="0" smtClean="0"/>
              <a:t>رفض تهيئة </a:t>
            </a:r>
            <a:r>
              <a:rPr lang="ar-IQ" sz="1600" b="1" dirty="0"/>
              <a:t>دار اخرى تصدر </a:t>
            </a:r>
            <a:r>
              <a:rPr lang="ar-IQ" sz="1600" b="1" dirty="0" smtClean="0"/>
              <a:t>المحكمة </a:t>
            </a:r>
            <a:r>
              <a:rPr lang="ar-IQ" sz="1600" b="1" dirty="0"/>
              <a:t>قرارها برد </a:t>
            </a:r>
            <a:r>
              <a:rPr lang="ar-IQ" sz="1600" b="1" dirty="0" smtClean="0"/>
              <a:t>الدعوى</a:t>
            </a:r>
            <a:endParaRPr lang="ar-IQ" sz="1600" b="1" dirty="0"/>
          </a:p>
          <a:p>
            <a:pPr marL="0" indent="0" algn="r">
              <a:buNone/>
            </a:pPr>
            <a:endParaRPr lang="en-US" sz="1600" b="1" dirty="0"/>
          </a:p>
        </p:txBody>
      </p:sp>
    </p:spTree>
    <p:extLst>
      <p:ext uri="{BB962C8B-B14F-4D97-AF65-F5344CB8AC3E}">
        <p14:creationId xmlns:p14="http://schemas.microsoft.com/office/powerpoint/2010/main" val="4120429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1600" b="1" dirty="0" smtClean="0"/>
              <a:t>دعوى الاثاث الزوجية </a:t>
            </a:r>
            <a:endParaRPr lang="en-US" sz="1600" b="1" dirty="0"/>
          </a:p>
        </p:txBody>
      </p:sp>
      <p:sp>
        <p:nvSpPr>
          <p:cNvPr id="3" name="عنصر نائب للمحتوى 2"/>
          <p:cNvSpPr>
            <a:spLocks noGrp="1"/>
          </p:cNvSpPr>
          <p:nvPr>
            <p:ph idx="1"/>
          </p:nvPr>
        </p:nvSpPr>
        <p:spPr/>
        <p:txBody>
          <a:bodyPr>
            <a:normAutofit/>
          </a:bodyPr>
          <a:lstStyle/>
          <a:p>
            <a:pPr marL="0" indent="0" algn="r">
              <a:buNone/>
            </a:pPr>
            <a:r>
              <a:rPr lang="ar-IQ" sz="1600" b="1" dirty="0"/>
              <a:t>يحق </a:t>
            </a:r>
            <a:r>
              <a:rPr lang="ar-IQ" sz="1600" b="1" dirty="0" smtClean="0"/>
              <a:t>للزوجة المطالبة بأثاثها الزوجية </a:t>
            </a:r>
            <a:r>
              <a:rPr lang="ar-IQ" sz="1600" b="1" dirty="0"/>
              <a:t>اثناء </a:t>
            </a:r>
            <a:r>
              <a:rPr lang="ar-IQ" sz="1600" b="1" dirty="0" smtClean="0"/>
              <a:t>العلاقة الزوجية </a:t>
            </a:r>
            <a:r>
              <a:rPr lang="ar-IQ" sz="1600" b="1" dirty="0"/>
              <a:t>او بعدها فاذا رفض الزوج تسليم </a:t>
            </a:r>
            <a:r>
              <a:rPr lang="ar-IQ" sz="1600" b="1" dirty="0" smtClean="0"/>
              <a:t>الزوجة </a:t>
            </a:r>
            <a:r>
              <a:rPr lang="ar-IQ" sz="1600" b="1" dirty="0"/>
              <a:t>اثاثها يجوز لها مراجعه محكمه الاحوال </a:t>
            </a:r>
            <a:r>
              <a:rPr lang="ar-IQ" sz="1600" b="1" dirty="0" smtClean="0"/>
              <a:t>الشخصية لإقامة دعوى للمطالبة </a:t>
            </a:r>
            <a:r>
              <a:rPr lang="ar-IQ" sz="1600" b="1" dirty="0"/>
              <a:t>بتلك الاثاث وفق </a:t>
            </a:r>
            <a:r>
              <a:rPr lang="ar-IQ" sz="1600" b="1" dirty="0" smtClean="0"/>
              <a:t>الشروط الأتية:- </a:t>
            </a:r>
          </a:p>
          <a:p>
            <a:pPr marL="0" indent="0" algn="r">
              <a:buNone/>
            </a:pPr>
            <a:r>
              <a:rPr lang="ar-IQ" sz="1600" b="1" dirty="0" smtClean="0"/>
              <a:t> 1- </a:t>
            </a:r>
            <a:r>
              <a:rPr lang="ar-IQ" sz="1600" b="1" dirty="0"/>
              <a:t>ان تقام </a:t>
            </a:r>
            <a:r>
              <a:rPr lang="ar-IQ" sz="1600" b="1" dirty="0" smtClean="0"/>
              <a:t>الدعوى  في </a:t>
            </a:r>
            <a:r>
              <a:rPr lang="ar-IQ" sz="1600" b="1" dirty="0"/>
              <a:t>محل سكن </a:t>
            </a:r>
            <a:r>
              <a:rPr lang="ar-IQ" sz="1600" b="1" dirty="0" smtClean="0"/>
              <a:t>المدعى عليه (الزوج)</a:t>
            </a:r>
          </a:p>
          <a:p>
            <a:pPr marL="0" indent="0" algn="r">
              <a:buNone/>
            </a:pPr>
            <a:r>
              <a:rPr lang="ar-IQ" sz="1600" b="1" dirty="0" smtClean="0"/>
              <a:t> 2- </a:t>
            </a:r>
            <a:r>
              <a:rPr lang="ar-IQ" sz="1600" b="1" dirty="0"/>
              <a:t>ان ترفق </a:t>
            </a:r>
            <a:r>
              <a:rPr lang="ar-IQ" sz="1600" b="1" dirty="0" smtClean="0"/>
              <a:t>الزوجة </a:t>
            </a:r>
            <a:r>
              <a:rPr lang="ar-IQ" sz="1600" b="1" dirty="0"/>
              <a:t>قائمه </a:t>
            </a:r>
            <a:r>
              <a:rPr lang="ar-IQ" sz="1600" b="1" dirty="0" smtClean="0"/>
              <a:t>بالأثاث العائدة </a:t>
            </a:r>
            <a:r>
              <a:rPr lang="ar-IQ" sz="1600" b="1" dirty="0"/>
              <a:t>لها وهي التي اشترتها من مالها الخاص او التي جهزت لها من مره او التي تلقتها كهدايا ولا يحق لها </a:t>
            </a:r>
            <a:r>
              <a:rPr lang="ar-IQ" sz="1600" b="1" dirty="0" smtClean="0"/>
              <a:t>المطالبة </a:t>
            </a:r>
            <a:r>
              <a:rPr lang="ar-IQ" sz="1600" b="1" dirty="0"/>
              <a:t>باي اثاث اخرى حتى وان كان في دار </a:t>
            </a:r>
            <a:r>
              <a:rPr lang="ar-IQ" sz="1600" b="1" dirty="0" smtClean="0"/>
              <a:t>الزوجية </a:t>
            </a:r>
            <a:r>
              <a:rPr lang="ar-IQ" sz="1600" b="1" dirty="0"/>
              <a:t>وتحت استخدامها </a:t>
            </a:r>
          </a:p>
          <a:p>
            <a:pPr marL="0" indent="0" algn="r">
              <a:buNone/>
            </a:pPr>
            <a:r>
              <a:rPr lang="ar-IQ" sz="1600" b="1" dirty="0" smtClean="0"/>
              <a:t>3- </a:t>
            </a:r>
            <a:r>
              <a:rPr lang="ar-IQ" sz="1600" b="1" dirty="0"/>
              <a:t>على </a:t>
            </a:r>
            <a:r>
              <a:rPr lang="ar-IQ" sz="1600" b="1" dirty="0" smtClean="0"/>
              <a:t>الزوجة </a:t>
            </a:r>
            <a:r>
              <a:rPr lang="ar-IQ" sz="1600" b="1" dirty="0"/>
              <a:t>ان تثبت عائديه تلك الاثاث بجميع طرق الاثبات بما فيها </a:t>
            </a:r>
            <a:r>
              <a:rPr lang="ar-IQ" sz="1600" b="1" dirty="0" smtClean="0"/>
              <a:t>البينة الشخصية </a:t>
            </a:r>
            <a:r>
              <a:rPr lang="ar-IQ" sz="1600" b="1" dirty="0"/>
              <a:t>وان تحدد </a:t>
            </a:r>
            <a:r>
              <a:rPr lang="ar-IQ" sz="1600" b="1" dirty="0" smtClean="0"/>
              <a:t>الزوجة </a:t>
            </a:r>
            <a:r>
              <a:rPr lang="ar-IQ" sz="1600" b="1" dirty="0"/>
              <a:t>اسعار تلك الاثاث لان </a:t>
            </a:r>
            <a:r>
              <a:rPr lang="ar-IQ" sz="1600" b="1" dirty="0" smtClean="0"/>
              <a:t>المحكمة </a:t>
            </a:r>
            <a:r>
              <a:rPr lang="ar-IQ" sz="1600" b="1" dirty="0"/>
              <a:t>عندما تصدر حكمها بالزام الزوج بتسليم تلك الاثاث </a:t>
            </a:r>
            <a:r>
              <a:rPr lang="ar-IQ" sz="1600" b="1" dirty="0" smtClean="0"/>
              <a:t>فيكون </a:t>
            </a:r>
            <a:r>
              <a:rPr lang="ar-IQ" sz="1600" b="1" dirty="0"/>
              <a:t>التسليم اما عينيا او </a:t>
            </a:r>
            <a:r>
              <a:rPr lang="ar-IQ" sz="1600" b="1" dirty="0" smtClean="0"/>
              <a:t>بأقيامها المؤشرة بإزاء </a:t>
            </a:r>
            <a:r>
              <a:rPr lang="ar-IQ" sz="1600" b="1" dirty="0"/>
              <a:t>كل فقره من فقرات </a:t>
            </a:r>
            <a:r>
              <a:rPr lang="ar-IQ" sz="1600" b="1" dirty="0" smtClean="0"/>
              <a:t>المذكورة </a:t>
            </a:r>
            <a:r>
              <a:rPr lang="ar-IQ" sz="1600" b="1" dirty="0"/>
              <a:t>في </a:t>
            </a:r>
            <a:r>
              <a:rPr lang="ar-IQ" sz="1600" b="1" dirty="0" smtClean="0"/>
              <a:t>القائمة المقدمة </a:t>
            </a:r>
            <a:r>
              <a:rPr lang="ar-IQ" sz="1600" b="1" dirty="0"/>
              <a:t>من قبل </a:t>
            </a:r>
            <a:r>
              <a:rPr lang="ar-IQ" sz="1600" b="1" dirty="0" smtClean="0"/>
              <a:t>الزوجة</a:t>
            </a:r>
          </a:p>
          <a:p>
            <a:pPr marL="0" indent="0" algn="r">
              <a:buNone/>
            </a:pPr>
            <a:r>
              <a:rPr lang="ar-IQ" sz="1600" b="1" dirty="0" smtClean="0"/>
              <a:t>4-  </a:t>
            </a:r>
            <a:r>
              <a:rPr lang="ar-IQ" sz="1600" b="1" dirty="0"/>
              <a:t>يتم انتخاب خبير لتقييم قيمه الاثاث </a:t>
            </a:r>
            <a:r>
              <a:rPr lang="ar-IQ" sz="1600" b="1" dirty="0" smtClean="0"/>
              <a:t>المدعى </a:t>
            </a:r>
            <a:r>
              <a:rPr lang="ar-IQ" sz="1600" b="1" dirty="0"/>
              <a:t>بها</a:t>
            </a:r>
            <a:r>
              <a:rPr lang="ar-IQ" sz="2000" b="1" dirty="0"/>
              <a:t> </a:t>
            </a:r>
            <a:endParaRPr lang="en-US" sz="2000" b="1" dirty="0"/>
          </a:p>
        </p:txBody>
      </p:sp>
    </p:spTree>
    <p:extLst>
      <p:ext uri="{BB962C8B-B14F-4D97-AF65-F5344CB8AC3E}">
        <p14:creationId xmlns:p14="http://schemas.microsoft.com/office/powerpoint/2010/main" val="2869360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1600" b="1" dirty="0" smtClean="0"/>
              <a:t>دعوى اثبات وتصديق عقد الزواج الحاصل خارج المحكمة </a:t>
            </a:r>
            <a:endParaRPr lang="en-US" sz="1600" b="1" dirty="0"/>
          </a:p>
        </p:txBody>
      </p:sp>
      <p:sp>
        <p:nvSpPr>
          <p:cNvPr id="3" name="عنصر نائب للمحتوى 2"/>
          <p:cNvSpPr>
            <a:spLocks noGrp="1"/>
          </p:cNvSpPr>
          <p:nvPr>
            <p:ph idx="1"/>
          </p:nvPr>
        </p:nvSpPr>
        <p:spPr/>
        <p:txBody>
          <a:bodyPr>
            <a:normAutofit/>
          </a:bodyPr>
          <a:lstStyle/>
          <a:p>
            <a:pPr marL="0" indent="0" algn="r">
              <a:buNone/>
            </a:pPr>
            <a:r>
              <a:rPr lang="ar-IQ" sz="1600" b="1" dirty="0"/>
              <a:t>في حالات عديده يتم ابرام عقد الزواج خارج </a:t>
            </a:r>
            <a:r>
              <a:rPr lang="ar-IQ" sz="1600" b="1" dirty="0" smtClean="0"/>
              <a:t>المحكمة </a:t>
            </a:r>
            <a:r>
              <a:rPr lang="ar-IQ" sz="1600" b="1" dirty="0"/>
              <a:t>وامام رجل الدين ومن ثم يلجا اطراف عقد الزواج الى تصديق هذا </a:t>
            </a:r>
            <a:r>
              <a:rPr lang="ar-IQ" sz="1600" b="1" dirty="0" smtClean="0"/>
              <a:t>العقد </a:t>
            </a:r>
            <a:r>
              <a:rPr lang="ar-IQ" sz="1600" b="1" dirty="0"/>
              <a:t>حتى </a:t>
            </a:r>
            <a:r>
              <a:rPr lang="ar-IQ" sz="1600" b="1" dirty="0" smtClean="0"/>
              <a:t>يتمكنا من تأشيره </a:t>
            </a:r>
            <a:r>
              <a:rPr lang="ar-IQ" sz="1600" b="1" dirty="0"/>
              <a:t>في سجلات الاحوال </a:t>
            </a:r>
            <a:r>
              <a:rPr lang="ar-IQ" sz="1600" b="1" dirty="0" smtClean="0"/>
              <a:t>المدنية </a:t>
            </a:r>
            <a:r>
              <a:rPr lang="ar-IQ" sz="1600" b="1" dirty="0"/>
              <a:t>وكذلك اثبات نسب الاطفال </a:t>
            </a:r>
            <a:r>
              <a:rPr lang="ar-IQ" sz="1600" b="1" dirty="0" smtClean="0"/>
              <a:t>وتأشيرهم </a:t>
            </a:r>
            <a:r>
              <a:rPr lang="ar-IQ" sz="1600" b="1" dirty="0"/>
              <a:t>في السجل المدني واصدار هويه الاحوال المدني لهم ويتم تصديق الزواج عن طريق طلب اصدار حجه بذلك وخاصه في حاله التراضي بين الزوجين وعدم وجود نزاع اما اذا لم يوجد نزاع وحتى في حاله التراضي يمكن اقامه دعوه بذلك ويتم تصديق الزواج عن طريق طلب وبواسطه </a:t>
            </a:r>
            <a:r>
              <a:rPr lang="ar-IQ" sz="1600" b="1" dirty="0" smtClean="0"/>
              <a:t>حجه</a:t>
            </a:r>
          </a:p>
          <a:p>
            <a:pPr marL="0" indent="0" algn="r">
              <a:buNone/>
            </a:pPr>
            <a:r>
              <a:rPr lang="ar-IQ" sz="1600" b="1" dirty="0" smtClean="0"/>
              <a:t> </a:t>
            </a:r>
            <a:r>
              <a:rPr lang="ar-IQ" sz="1600" b="1" dirty="0"/>
              <a:t>اولا الوثائق </a:t>
            </a:r>
            <a:r>
              <a:rPr lang="ar-IQ" sz="1600" b="1" dirty="0" smtClean="0"/>
              <a:t>المطلوبة</a:t>
            </a:r>
          </a:p>
          <a:p>
            <a:pPr marL="0" indent="0" algn="r">
              <a:buNone/>
            </a:pPr>
            <a:r>
              <a:rPr lang="ar-IQ" sz="1600" b="1" dirty="0" smtClean="0"/>
              <a:t> تقديم </a:t>
            </a:r>
            <a:r>
              <a:rPr lang="ar-IQ" sz="1600" b="1" dirty="0"/>
              <a:t>طلب من قبل الطالب الحجه بطاقه الاحوال </a:t>
            </a:r>
            <a:r>
              <a:rPr lang="ar-IQ" sz="1600" b="1" dirty="0" smtClean="0"/>
              <a:t>المدنية </a:t>
            </a:r>
            <a:r>
              <a:rPr lang="ar-IQ" sz="1600" b="1" dirty="0"/>
              <a:t>للزوجين بطاقه السكن احضار </a:t>
            </a:r>
            <a:r>
              <a:rPr lang="ar-IQ" sz="1600" b="1" dirty="0" smtClean="0"/>
              <a:t>شاهدين</a:t>
            </a:r>
          </a:p>
          <a:p>
            <a:pPr marL="0" indent="0" algn="r">
              <a:buNone/>
            </a:pPr>
            <a:r>
              <a:rPr lang="ar-IQ" sz="1600" b="1" dirty="0" smtClean="0"/>
              <a:t> ثانيا:- اجراءات المحكمة</a:t>
            </a:r>
          </a:p>
          <a:p>
            <a:pPr marL="0" indent="0" algn="r">
              <a:buNone/>
            </a:pPr>
            <a:r>
              <a:rPr lang="ar-IQ" sz="1600" b="1" dirty="0" smtClean="0"/>
              <a:t> </a:t>
            </a:r>
            <a:r>
              <a:rPr lang="ar-IQ" sz="1600" b="1" dirty="0"/>
              <a:t>يقدم الطلب مرفق به </a:t>
            </a:r>
            <a:r>
              <a:rPr lang="ar-IQ" sz="1600" b="1" dirty="0" smtClean="0"/>
              <a:t>المتمسكات </a:t>
            </a:r>
            <a:r>
              <a:rPr lang="ar-IQ" sz="1600" b="1" dirty="0"/>
              <a:t>والوثائق </a:t>
            </a:r>
            <a:r>
              <a:rPr lang="ar-IQ" sz="1600" b="1" dirty="0" smtClean="0"/>
              <a:t>المطلوبة </a:t>
            </a:r>
            <a:r>
              <a:rPr lang="ar-IQ" sz="1600" b="1" dirty="0"/>
              <a:t>الى قاضي </a:t>
            </a:r>
            <a:r>
              <a:rPr lang="ar-IQ" sz="1600" b="1" dirty="0" smtClean="0"/>
              <a:t>محكمة </a:t>
            </a:r>
            <a:r>
              <a:rPr lang="ar-IQ" sz="1600" b="1" dirty="0"/>
              <a:t>الاحوال </a:t>
            </a:r>
            <a:r>
              <a:rPr lang="ar-IQ" sz="1600" b="1" dirty="0" smtClean="0"/>
              <a:t>الشخصية المختصة </a:t>
            </a:r>
            <a:r>
              <a:rPr lang="ar-IQ" sz="1600" b="1" dirty="0"/>
              <a:t>يطلب فيها اصدار حجه زواج قديم يكتب القاضي قراره على طلب المقدم ويطلب من المعاون القضائي تنفيذها من خلال </a:t>
            </a:r>
            <a:r>
              <a:rPr lang="ar-IQ" sz="1600" b="1" dirty="0" smtClean="0"/>
              <a:t>استيفاء الرسم والكتابة </a:t>
            </a:r>
            <a:r>
              <a:rPr lang="ar-IQ" sz="1600" b="1" dirty="0"/>
              <a:t>الى </a:t>
            </a:r>
            <a:r>
              <a:rPr lang="ar-IQ" sz="1600" b="1" dirty="0" smtClean="0"/>
              <a:t>دائرة الاحوال المدنية المختصة </a:t>
            </a:r>
            <a:r>
              <a:rPr lang="ar-IQ" sz="1600" b="1" dirty="0"/>
              <a:t>لتزويد </a:t>
            </a:r>
            <a:r>
              <a:rPr lang="ar-IQ" sz="1600" b="1" dirty="0" smtClean="0"/>
              <a:t>المحكمة </a:t>
            </a:r>
            <a:r>
              <a:rPr lang="ar-IQ" sz="1600" b="1" dirty="0"/>
              <a:t>بصوره قيد الاحوال </a:t>
            </a:r>
            <a:r>
              <a:rPr lang="ar-IQ" sz="1600" b="1" dirty="0" smtClean="0"/>
              <a:t>المدنية </a:t>
            </a:r>
            <a:r>
              <a:rPr lang="ar-IQ" sz="1600" b="1" dirty="0"/>
              <a:t>للزوجين موضحا فيها كافه </a:t>
            </a:r>
            <a:r>
              <a:rPr lang="ar-IQ" sz="1600" b="1" dirty="0" smtClean="0"/>
              <a:t>التأشيرات </a:t>
            </a:r>
            <a:r>
              <a:rPr lang="ar-IQ" sz="1600" b="1" dirty="0"/>
              <a:t>تدوين اقوال الزوج </a:t>
            </a:r>
            <a:r>
              <a:rPr lang="ar-IQ" sz="1600" b="1" dirty="0" smtClean="0"/>
              <a:t>والزوجة وتدوين </a:t>
            </a:r>
            <a:r>
              <a:rPr lang="ar-IQ" sz="1600" b="1" dirty="0"/>
              <a:t>اقوال الشهود </a:t>
            </a:r>
            <a:r>
              <a:rPr lang="ar-IQ" sz="1600" b="1" dirty="0" smtClean="0"/>
              <a:t>وتدوين </a:t>
            </a:r>
            <a:r>
              <a:rPr lang="ar-IQ" sz="1600" b="1" dirty="0"/>
              <a:t>اقوال الولي في حاله كون احد الزوجين قاصر</a:t>
            </a:r>
            <a:endParaRPr lang="en-US" sz="1600" b="1" dirty="0"/>
          </a:p>
        </p:txBody>
      </p:sp>
    </p:spTree>
    <p:extLst>
      <p:ext uri="{BB962C8B-B14F-4D97-AF65-F5344CB8AC3E}">
        <p14:creationId xmlns:p14="http://schemas.microsoft.com/office/powerpoint/2010/main" val="253220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1600" b="1" dirty="0"/>
              <a:t>دعوى اثبات وتصديق عقد الزواج الحاصل خارج المحكمة </a:t>
            </a:r>
            <a:endParaRPr lang="en-US" sz="1600" b="1" dirty="0"/>
          </a:p>
        </p:txBody>
      </p:sp>
      <p:sp>
        <p:nvSpPr>
          <p:cNvPr id="3" name="عنصر نائب للمحتوى 2"/>
          <p:cNvSpPr>
            <a:spLocks noGrp="1"/>
          </p:cNvSpPr>
          <p:nvPr>
            <p:ph idx="1"/>
          </p:nvPr>
        </p:nvSpPr>
        <p:spPr/>
        <p:txBody>
          <a:bodyPr>
            <a:normAutofit/>
          </a:bodyPr>
          <a:lstStyle/>
          <a:p>
            <a:pPr marL="0" indent="0" algn="r">
              <a:buNone/>
            </a:pPr>
            <a:endParaRPr lang="ar-IQ" sz="2000" b="1" dirty="0" smtClean="0"/>
          </a:p>
          <a:p>
            <a:pPr marL="0" indent="0" algn="r">
              <a:buNone/>
            </a:pPr>
            <a:r>
              <a:rPr lang="ar-IQ" sz="1600" b="1" dirty="0" smtClean="0"/>
              <a:t>بعد </a:t>
            </a:r>
            <a:r>
              <a:rPr lang="ar-IQ" sz="1600" b="1" dirty="0"/>
              <a:t>اكمال الاجراءات يرفع المعاون قضائي مطالعه بذلك يؤيد فيها اكمال الاشاعات </a:t>
            </a:r>
            <a:r>
              <a:rPr lang="ar-IQ" sz="1600" b="1" dirty="0" smtClean="0"/>
              <a:t>المطلوبة </a:t>
            </a:r>
            <a:r>
              <a:rPr lang="ar-IQ" sz="1600" b="1" dirty="0"/>
              <a:t>يطلع القاضي عليها ثم يستمع الى اقوال طالب الحجه وشهود وشهاده الشهود بعد تحليفهم اليمين بان يشهدوا بالحق يقرر القاضي احاله الزوج الى محكمه التحقيق </a:t>
            </a:r>
            <a:r>
              <a:rPr lang="ar-IQ" sz="1600" b="1" dirty="0" smtClean="0"/>
              <a:t>المختصة لأجراء </a:t>
            </a:r>
            <a:r>
              <a:rPr lang="ar-IQ" sz="1600" b="1" dirty="0"/>
              <a:t>التحقيق معه </a:t>
            </a:r>
            <a:r>
              <a:rPr lang="ar-IQ" sz="1600" b="1" dirty="0" smtClean="0"/>
              <a:t>استنادا لأحكام المادة (10/ 5) </a:t>
            </a:r>
            <a:r>
              <a:rPr lang="ar-IQ" sz="1600" b="1" dirty="0"/>
              <a:t>من قانون الاحوال </a:t>
            </a:r>
            <a:r>
              <a:rPr lang="ar-IQ" sz="1600" b="1" dirty="0" smtClean="0"/>
              <a:t>الشخصية </a:t>
            </a:r>
            <a:r>
              <a:rPr lang="ar-IQ" sz="1600" b="1" dirty="0"/>
              <a:t>العراقي بعد اكمال اجراءات كافه يقرر القاضي تنظيم الحجه وادخالها في سجل حجج للزواج القديم ودفع الرسم القانوني عنها تقديم </a:t>
            </a:r>
            <a:r>
              <a:rPr lang="ar-IQ" sz="1600" b="1" dirty="0" smtClean="0"/>
              <a:t>الإضبارة </a:t>
            </a:r>
            <a:r>
              <a:rPr lang="ar-IQ" sz="1600" b="1" dirty="0"/>
              <a:t>مع </a:t>
            </a:r>
            <a:r>
              <a:rPr lang="ar-IQ" sz="1600" b="1" dirty="0" smtClean="0"/>
              <a:t>السجل </a:t>
            </a:r>
            <a:r>
              <a:rPr lang="ar-IQ" sz="1600" b="1" dirty="0"/>
              <a:t>الى القاضي لتوقيع حجه الزواج </a:t>
            </a:r>
            <a:r>
              <a:rPr lang="ar-IQ" sz="1600" b="1" dirty="0" smtClean="0"/>
              <a:t>القديم</a:t>
            </a:r>
            <a:endParaRPr lang="en-US" sz="1600" b="1" dirty="0"/>
          </a:p>
        </p:txBody>
      </p:sp>
    </p:spTree>
    <p:extLst>
      <p:ext uri="{BB962C8B-B14F-4D97-AF65-F5344CB8AC3E}">
        <p14:creationId xmlns:p14="http://schemas.microsoft.com/office/powerpoint/2010/main" val="324551107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1098</TotalTime>
  <Words>739</Words>
  <Application>Microsoft Office PowerPoint</Application>
  <PresentationFormat>عرض على الشاشة (3:4)‏</PresentationFormat>
  <Paragraphs>32</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دعاوى الاحوال الشخصية </vt:lpstr>
      <vt:lpstr>اولا:  دعوى المطاوعة </vt:lpstr>
      <vt:lpstr>دعوى المطاوعة</vt:lpstr>
      <vt:lpstr>دعوى الاثاث الزوجية </vt:lpstr>
      <vt:lpstr>دعوى اثبات وتصديق عقد الزواج الحاصل خارج المحكمة </vt:lpstr>
      <vt:lpstr>دعوى اثبات وتصديق عقد الزواج الحاصل خارج المحكمة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دعاوى الاحوال الشخصية</dc:title>
  <dc:creator>Maher</dc:creator>
  <cp:lastModifiedBy>Maher</cp:lastModifiedBy>
  <cp:revision>19</cp:revision>
  <dcterms:created xsi:type="dcterms:W3CDTF">2024-04-03T08:56:13Z</dcterms:created>
  <dcterms:modified xsi:type="dcterms:W3CDTF">2024-04-20T18:22:30Z</dcterms:modified>
</cp:coreProperties>
</file>