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078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28840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18314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349495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23425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460898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E0C7C70-B3B1-4782-8ACE-EF4C46CDBF77}" type="datetimeFigureOut">
              <a:rPr lang="en-US" smtClean="0"/>
              <a:t>10/30/2024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36113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E0C7C70-B3B1-4782-8ACE-EF4C46CDBF77}" type="datetimeFigureOut">
              <a:rPr lang="en-US" smtClean="0"/>
              <a:t>10/30/2024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92464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E0C7C70-B3B1-4782-8ACE-EF4C46CDBF77}" type="datetimeFigureOut">
              <a:rPr lang="en-US" smtClean="0"/>
              <a:t>10/30/2024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4168364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251141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E0C7C70-B3B1-4782-8ACE-EF4C46CDBF77}" type="datetimeFigureOut">
              <a:rPr lang="en-US" smtClean="0"/>
              <a:t>10/30/2024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7EB58CF-4693-4877-867B-3CE06504B1AA}" type="slidenum">
              <a:rPr lang="en-US" smtClean="0"/>
              <a:t>‹#›</a:t>
            </a:fld>
            <a:endParaRPr lang="en-US"/>
          </a:p>
        </p:txBody>
      </p:sp>
    </p:spTree>
    <p:extLst>
      <p:ext uri="{BB962C8B-B14F-4D97-AF65-F5344CB8AC3E}">
        <p14:creationId xmlns:p14="http://schemas.microsoft.com/office/powerpoint/2010/main" val="180400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C7C70-B3B1-4782-8ACE-EF4C46CDBF77}" type="datetimeFigureOut">
              <a:rPr lang="en-US" smtClean="0"/>
              <a:t>10/30/2024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B58CF-4693-4877-867B-3CE06504B1AA}" type="slidenum">
              <a:rPr lang="en-US" smtClean="0"/>
              <a:t>‹#›</a:t>
            </a:fld>
            <a:endParaRPr lang="en-US"/>
          </a:p>
        </p:txBody>
      </p:sp>
    </p:spTree>
    <p:extLst>
      <p:ext uri="{BB962C8B-B14F-4D97-AF65-F5344CB8AC3E}">
        <p14:creationId xmlns:p14="http://schemas.microsoft.com/office/powerpoint/2010/main" val="1206625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800" b="1" dirty="0" smtClean="0"/>
              <a:t>  الولاية والوكالة في عقد الزواج والحالات التي يتطلب استحصال اذن </a:t>
            </a:r>
            <a:endParaRPr lang="en-US" sz="2800" b="1" dirty="0"/>
          </a:p>
        </p:txBody>
      </p:sp>
      <p:sp>
        <p:nvSpPr>
          <p:cNvPr id="3" name="عنوان فرعي 2"/>
          <p:cNvSpPr>
            <a:spLocks noGrp="1"/>
          </p:cNvSpPr>
          <p:nvPr>
            <p:ph type="subTitle" idx="1"/>
          </p:nvPr>
        </p:nvSpPr>
        <p:spPr/>
        <p:txBody>
          <a:bodyPr>
            <a:normAutofit/>
          </a:bodyPr>
          <a:lstStyle/>
          <a:p>
            <a:r>
              <a:rPr lang="ar-IQ" sz="2000" b="1" dirty="0" smtClean="0"/>
              <a:t>م. د بان بدر حسن</a:t>
            </a:r>
          </a:p>
          <a:p>
            <a:r>
              <a:rPr lang="ar-IQ" sz="2000" b="1" dirty="0" smtClean="0"/>
              <a:t>المحاضرة الثامنة  </a:t>
            </a:r>
            <a:endParaRPr lang="en-US" sz="2000" b="1" dirty="0"/>
          </a:p>
        </p:txBody>
      </p:sp>
    </p:spTree>
    <p:extLst>
      <p:ext uri="{BB962C8B-B14F-4D97-AF65-F5344CB8AC3E}">
        <p14:creationId xmlns:p14="http://schemas.microsoft.com/office/powerpoint/2010/main" val="59493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الولاية في عقد الزواج </a:t>
            </a:r>
            <a:endParaRPr lang="en-US"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p>
          <a:p>
            <a:pPr marL="0" indent="0" algn="r">
              <a:buNone/>
            </a:pPr>
            <a:r>
              <a:rPr lang="ar-IQ" sz="2800" b="1" dirty="0" smtClean="0"/>
              <a:t>تعريف الولاية وانواعها </a:t>
            </a:r>
          </a:p>
          <a:p>
            <a:pPr marL="0" indent="0" algn="r">
              <a:buNone/>
            </a:pPr>
            <a:r>
              <a:rPr lang="ar-IQ" sz="2800" b="1" dirty="0"/>
              <a:t> </a:t>
            </a:r>
            <a:r>
              <a:rPr lang="ar-IQ" sz="2800" b="1" dirty="0" smtClean="0"/>
              <a:t> الولاية سلطة شرعية يملك بها صاحبه حق التصرف في شؤون غيره </a:t>
            </a:r>
          </a:p>
          <a:p>
            <a:pPr marL="0" indent="0" algn="r">
              <a:buNone/>
            </a:pPr>
            <a:r>
              <a:rPr lang="ar-IQ" sz="2800" b="1" dirty="0" smtClean="0"/>
              <a:t>الولاية نوعان : </a:t>
            </a:r>
          </a:p>
          <a:p>
            <a:pPr marL="0" indent="0" algn="r">
              <a:buNone/>
            </a:pPr>
            <a:r>
              <a:rPr lang="ar-IQ" sz="2800" b="1" dirty="0" smtClean="0"/>
              <a:t>1- ولاية على النفس </a:t>
            </a:r>
          </a:p>
          <a:p>
            <a:pPr marL="0" indent="0" algn="r">
              <a:buNone/>
            </a:pPr>
            <a:r>
              <a:rPr lang="ar-IQ" sz="2800" b="1" dirty="0" smtClean="0"/>
              <a:t>2- ولاية على المال   </a:t>
            </a:r>
            <a:endParaRPr lang="en-US" sz="2800" b="1" dirty="0"/>
          </a:p>
        </p:txBody>
      </p:sp>
    </p:spTree>
    <p:extLst>
      <p:ext uri="{BB962C8B-B14F-4D97-AF65-F5344CB8AC3E}">
        <p14:creationId xmlns:p14="http://schemas.microsoft.com/office/powerpoint/2010/main" val="186608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شروط الولي الشرعي </a:t>
            </a:r>
            <a:endParaRPr lang="en-US" b="1" dirty="0"/>
          </a:p>
        </p:txBody>
      </p:sp>
      <p:sp>
        <p:nvSpPr>
          <p:cNvPr id="3" name="عنصر نائب للمحتوى 2"/>
          <p:cNvSpPr>
            <a:spLocks noGrp="1"/>
          </p:cNvSpPr>
          <p:nvPr>
            <p:ph idx="1"/>
          </p:nvPr>
        </p:nvSpPr>
        <p:spPr/>
        <p:txBody>
          <a:bodyPr/>
          <a:lstStyle/>
          <a:p>
            <a:pPr marL="0" indent="0" algn="r">
              <a:buNone/>
            </a:pPr>
            <a:r>
              <a:rPr lang="ar-IQ" sz="2400" b="1" dirty="0" smtClean="0"/>
              <a:t>يشترط في ولي عقد الزواج ان تتوافر فيه الشروط الاتية :- </a:t>
            </a:r>
          </a:p>
          <a:p>
            <a:pPr marL="0" indent="0" algn="r">
              <a:buNone/>
            </a:pPr>
            <a:r>
              <a:rPr lang="ar-IQ" sz="2400" b="1" dirty="0" smtClean="0">
                <a:solidFill>
                  <a:srgbClr val="FF0000"/>
                </a:solidFill>
              </a:rPr>
              <a:t>1- ان يكون الولي كامل الاهلية</a:t>
            </a:r>
            <a:r>
              <a:rPr lang="ar-IQ" sz="2400" b="1" dirty="0" smtClean="0"/>
              <a:t> : فلا ولاية لمجنون او معتوه او فاقد الوعي لمرض او شيخوخة .</a:t>
            </a:r>
          </a:p>
          <a:p>
            <a:pPr marL="0" indent="0" algn="r">
              <a:buNone/>
            </a:pPr>
            <a:r>
              <a:rPr lang="ar-IQ" sz="2400" b="1" dirty="0" smtClean="0"/>
              <a:t>2</a:t>
            </a:r>
            <a:r>
              <a:rPr lang="ar-IQ" sz="2400" b="1" dirty="0" smtClean="0">
                <a:solidFill>
                  <a:srgbClr val="FF0000"/>
                </a:solidFill>
              </a:rPr>
              <a:t>- اتحاد الدين بين الولي والمولى علية : </a:t>
            </a:r>
            <a:r>
              <a:rPr lang="ar-IQ" sz="2400" b="1" dirty="0" smtClean="0"/>
              <a:t>فلا ولاية لغير المسلم على مسلم ولا ولاية لمسلم على غير المسلم الا  </a:t>
            </a:r>
            <a:r>
              <a:rPr lang="ar-IQ" sz="2400" b="1" dirty="0" smtClean="0">
                <a:solidFill>
                  <a:srgbClr val="FF0000"/>
                </a:solidFill>
              </a:rPr>
              <a:t>استثناء القاضي </a:t>
            </a:r>
            <a:r>
              <a:rPr lang="ar-IQ" sz="2400" b="1" dirty="0" smtClean="0"/>
              <a:t>فله ولاية عامة فيحق لقاضي المسلم ان تنتقل اليه ولاية الفتاة الكتابية اذا لم تبلغ 18  في حال امتناع والدها عن  تزويجها دون اسباب معقولة </a:t>
            </a:r>
            <a:r>
              <a:rPr lang="ar-IQ" sz="2800" b="1" dirty="0" smtClean="0"/>
              <a:t>.</a:t>
            </a:r>
            <a:endParaRPr lang="en-US" sz="2800" b="1" dirty="0"/>
          </a:p>
        </p:txBody>
      </p:sp>
    </p:spTree>
    <p:extLst>
      <p:ext uri="{BB962C8B-B14F-4D97-AF65-F5344CB8AC3E}">
        <p14:creationId xmlns:p14="http://schemas.microsoft.com/office/powerpoint/2010/main" val="231596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600" b="1" dirty="0" smtClean="0"/>
              <a:t>احكام تزويج الاولياء </a:t>
            </a:r>
            <a:endParaRPr lang="en-US" sz="36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t>احكام تزويج الاولياء تتمثل بالاتي:- </a:t>
            </a:r>
          </a:p>
          <a:p>
            <a:pPr marL="0" indent="0" algn="r">
              <a:buNone/>
            </a:pPr>
            <a:r>
              <a:rPr lang="ar-IQ" sz="2400" dirty="0" smtClean="0">
                <a:solidFill>
                  <a:srgbClr val="FF0000"/>
                </a:solidFill>
              </a:rPr>
              <a:t>1</a:t>
            </a:r>
            <a:r>
              <a:rPr lang="ar-IQ" sz="2400" b="1" dirty="0" smtClean="0">
                <a:solidFill>
                  <a:srgbClr val="FF0000"/>
                </a:solidFill>
              </a:rPr>
              <a:t>- اذا زوج الاب او الجد او الابن وكان معروفا بحسن التصرف والاختيار </a:t>
            </a:r>
            <a:r>
              <a:rPr lang="ar-IQ" sz="2400" b="1" dirty="0" smtClean="0">
                <a:solidFill>
                  <a:srgbClr val="002060"/>
                </a:solidFill>
              </a:rPr>
              <a:t>فالزواج صحيح ونافذ </a:t>
            </a:r>
            <a:r>
              <a:rPr lang="ar-IQ" sz="2400" dirty="0" smtClean="0"/>
              <a:t>ولا يحق للمولى له عند البلوغ او الافاقة فسخ العقد حتى لو كان الزواج من غير كفء او باقل من مهر المثل .</a:t>
            </a:r>
            <a:endParaRPr lang="ar-IQ" sz="2400" b="1" dirty="0">
              <a:solidFill>
                <a:srgbClr val="FF0000"/>
              </a:solidFill>
            </a:endParaRPr>
          </a:p>
          <a:p>
            <a:pPr marL="0" indent="0" algn="r">
              <a:buNone/>
            </a:pPr>
            <a:r>
              <a:rPr lang="ar-IQ" sz="2400" b="1" dirty="0" smtClean="0">
                <a:solidFill>
                  <a:srgbClr val="FF0000"/>
                </a:solidFill>
              </a:rPr>
              <a:t>2- اذا كان الاب او الجد معروفين بسوء التصرف والاختيار كالإدمان على المخدرات او لعب القمار </a:t>
            </a:r>
            <a:r>
              <a:rPr lang="ar-IQ" sz="2400" dirty="0" smtClean="0"/>
              <a:t>فان العقد </a:t>
            </a:r>
            <a:r>
              <a:rPr lang="ar-IQ" sz="2400" b="1" dirty="0" smtClean="0">
                <a:solidFill>
                  <a:srgbClr val="002060"/>
                </a:solidFill>
              </a:rPr>
              <a:t>لا يكون لازما </a:t>
            </a:r>
            <a:r>
              <a:rPr lang="ar-IQ" sz="2400" dirty="0" smtClean="0"/>
              <a:t>ويحق للمولى له فسخ العقد عند البلوغ او الافاقة ولو كان الزوج كفء وكان المهر مهر المثل .</a:t>
            </a:r>
          </a:p>
          <a:p>
            <a:pPr marL="0" indent="0" algn="r">
              <a:buNone/>
            </a:pPr>
            <a:r>
              <a:rPr lang="ar-IQ" sz="2400" dirty="0" smtClean="0"/>
              <a:t>3- </a:t>
            </a:r>
            <a:r>
              <a:rPr lang="ar-IQ" sz="2400" b="1" dirty="0" smtClean="0">
                <a:solidFill>
                  <a:srgbClr val="FF0000"/>
                </a:solidFill>
              </a:rPr>
              <a:t>اما اذا كان المزوج غير الاب او الجد او الابن كأن يكون العم او الاخ </a:t>
            </a:r>
            <a:r>
              <a:rPr lang="ar-IQ" sz="2400" dirty="0" smtClean="0"/>
              <a:t>كان </a:t>
            </a:r>
            <a:r>
              <a:rPr lang="ar-IQ" sz="2400" b="1" dirty="0" smtClean="0">
                <a:solidFill>
                  <a:srgbClr val="002060"/>
                </a:solidFill>
              </a:rPr>
              <a:t>غير لازم </a:t>
            </a:r>
            <a:r>
              <a:rPr lang="ar-IQ" sz="2400" dirty="0" smtClean="0"/>
              <a:t>وبالتالي يحق للمولى عليه فسخ عقد الزواج بعد البلوغ او الافاقة .    </a:t>
            </a:r>
            <a:endParaRPr lang="en-US" sz="2400" dirty="0"/>
          </a:p>
        </p:txBody>
      </p:sp>
    </p:spTree>
    <p:extLst>
      <p:ext uri="{BB962C8B-B14F-4D97-AF65-F5344CB8AC3E}">
        <p14:creationId xmlns:p14="http://schemas.microsoft.com/office/powerpoint/2010/main" val="17879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توكيل الولي للغير لإبرام عقد الزواج </a:t>
            </a:r>
            <a:endParaRPr lang="en-US" sz="3200" b="1" dirty="0"/>
          </a:p>
        </p:txBody>
      </p:sp>
      <p:sp>
        <p:nvSpPr>
          <p:cNvPr id="3" name="عنصر نائب للمحتوى 2"/>
          <p:cNvSpPr>
            <a:spLocks noGrp="1"/>
          </p:cNvSpPr>
          <p:nvPr>
            <p:ph idx="1"/>
          </p:nvPr>
        </p:nvSpPr>
        <p:spPr/>
        <p:txBody>
          <a:bodyPr/>
          <a:lstStyle/>
          <a:p>
            <a:pPr marL="0" indent="0" algn="r">
              <a:buNone/>
            </a:pPr>
            <a:r>
              <a:rPr lang="ar-IQ" sz="2400" b="1" dirty="0" smtClean="0"/>
              <a:t>اشترط قانون الاحوال الشخصية لزواج ناقص الاهلية موافقة الولي الشرعي هل يجوز للولي ان يؤكل غيره لإبرام عقد زواج ناقص الاهلية ؟</a:t>
            </a:r>
          </a:p>
          <a:p>
            <a:pPr marL="0" indent="0" algn="r">
              <a:buNone/>
            </a:pPr>
            <a:r>
              <a:rPr lang="ar-IQ" sz="2400" b="1" dirty="0" smtClean="0"/>
              <a:t>نعم اجاز القانون للولي الشرعي أن يؤكل غيره في ابرام عقد زواج ناقص الاهلية بشرط ان تكون هذه الوكالة رسمية مصدقة من كاتب عدل يخول فيه وكيله بالحضور الى محكمة الاحوال الشخصية لتسجيل عقد زواج ناقص الاهلية </a:t>
            </a:r>
            <a:r>
              <a:rPr lang="ar-IQ" sz="2400" dirty="0" smtClean="0"/>
              <a:t> </a:t>
            </a:r>
            <a:endParaRPr lang="en-US" sz="2400" dirty="0"/>
          </a:p>
        </p:txBody>
      </p:sp>
    </p:spTree>
    <p:extLst>
      <p:ext uri="{BB962C8B-B14F-4D97-AF65-F5344CB8AC3E}">
        <p14:creationId xmlns:p14="http://schemas.microsoft.com/office/powerpoint/2010/main" val="300514574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314</Words>
  <Application>Microsoft Office PowerPoint</Application>
  <PresentationFormat>عرض على الشاشة (3:4)‏</PresentationFormat>
  <Paragraphs>22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  الولاية والوكالة في عقد الزواج والحالات التي يتطلب استحصال اذن </vt:lpstr>
      <vt:lpstr>الولاية في عقد الزواج </vt:lpstr>
      <vt:lpstr>شروط الولي الشرعي </vt:lpstr>
      <vt:lpstr>احكام تزويج الاولياء </vt:lpstr>
      <vt:lpstr>توكيل الولي للغير لإبرام عقد الزواج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الولاية والوكالة في عقد الزواج والحالات التي يتطلب استحصال اذن</dc:title>
  <dc:creator>Maher</dc:creator>
  <cp:lastModifiedBy>Maher</cp:lastModifiedBy>
  <cp:revision>40</cp:revision>
  <dcterms:created xsi:type="dcterms:W3CDTF">2023-12-07T06:23:19Z</dcterms:created>
  <dcterms:modified xsi:type="dcterms:W3CDTF">2024-10-30T10:41:49Z</dcterms:modified>
</cp:coreProperties>
</file>