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4"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9E0C7C70-B3B1-4782-8ACE-EF4C46CDBF77}" type="datetimeFigureOut">
              <a:rPr lang="en-US" smtClean="0"/>
              <a:t>10/30/2024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2078027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E0C7C70-B3B1-4782-8ACE-EF4C46CDBF77}" type="datetimeFigureOut">
              <a:rPr lang="en-US" smtClean="0"/>
              <a:t>10/30/2024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2288409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E0C7C70-B3B1-4782-8ACE-EF4C46CDBF77}" type="datetimeFigureOut">
              <a:rPr lang="en-US" smtClean="0"/>
              <a:t>10/30/2024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183142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E0C7C70-B3B1-4782-8ACE-EF4C46CDBF77}" type="datetimeFigureOut">
              <a:rPr lang="en-US" smtClean="0"/>
              <a:t>10/30/2024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3494954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E0C7C70-B3B1-4782-8ACE-EF4C46CDBF77}" type="datetimeFigureOut">
              <a:rPr lang="en-US" smtClean="0"/>
              <a:t>10/30/2024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2234252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9E0C7C70-B3B1-4782-8ACE-EF4C46CDBF77}" type="datetimeFigureOut">
              <a:rPr lang="en-US" smtClean="0"/>
              <a:t>10/30/2024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460898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9E0C7C70-B3B1-4782-8ACE-EF4C46CDBF77}" type="datetimeFigureOut">
              <a:rPr lang="en-US" smtClean="0"/>
              <a:t>10/30/2024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2361132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9E0C7C70-B3B1-4782-8ACE-EF4C46CDBF77}" type="datetimeFigureOut">
              <a:rPr lang="en-US" smtClean="0"/>
              <a:t>10/30/2024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2924645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E0C7C70-B3B1-4782-8ACE-EF4C46CDBF77}" type="datetimeFigureOut">
              <a:rPr lang="en-US" smtClean="0"/>
              <a:t>10/30/2024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4168364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E0C7C70-B3B1-4782-8ACE-EF4C46CDBF77}" type="datetimeFigureOut">
              <a:rPr lang="en-US" smtClean="0"/>
              <a:t>10/30/2024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2511414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E0C7C70-B3B1-4782-8ACE-EF4C46CDBF77}" type="datetimeFigureOut">
              <a:rPr lang="en-US" smtClean="0"/>
              <a:t>10/30/2024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1804008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0C7C70-B3B1-4782-8ACE-EF4C46CDBF77}" type="datetimeFigureOut">
              <a:rPr lang="en-US" smtClean="0"/>
              <a:t>10/30/2024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EB58CF-4693-4877-867B-3CE06504B1AA}" type="slidenum">
              <a:rPr lang="en-US" smtClean="0"/>
              <a:t>‹#›</a:t>
            </a:fld>
            <a:endParaRPr lang="en-US"/>
          </a:p>
        </p:txBody>
      </p:sp>
    </p:spTree>
    <p:extLst>
      <p:ext uri="{BB962C8B-B14F-4D97-AF65-F5344CB8AC3E}">
        <p14:creationId xmlns:p14="http://schemas.microsoft.com/office/powerpoint/2010/main" val="1206625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3200" b="1" dirty="0" smtClean="0"/>
              <a:t>الحالات </a:t>
            </a:r>
            <a:r>
              <a:rPr lang="ar-IQ" sz="3200" b="1" dirty="0" smtClean="0"/>
              <a:t>التي يتطلب استحصال اذن </a:t>
            </a:r>
            <a:r>
              <a:rPr lang="ar-IQ" sz="3200" b="1" dirty="0" smtClean="0"/>
              <a:t>من القضاء بالزواج</a:t>
            </a:r>
            <a:endParaRPr lang="en-US" sz="3200" b="1" dirty="0"/>
          </a:p>
        </p:txBody>
      </p:sp>
      <p:sp>
        <p:nvSpPr>
          <p:cNvPr id="3" name="عنوان فرعي 2"/>
          <p:cNvSpPr>
            <a:spLocks noGrp="1"/>
          </p:cNvSpPr>
          <p:nvPr>
            <p:ph type="subTitle" idx="1"/>
          </p:nvPr>
        </p:nvSpPr>
        <p:spPr/>
        <p:txBody>
          <a:bodyPr>
            <a:normAutofit/>
          </a:bodyPr>
          <a:lstStyle/>
          <a:p>
            <a:r>
              <a:rPr lang="ar-IQ" b="1" dirty="0" smtClean="0"/>
              <a:t>م. د بان بدر حسن</a:t>
            </a:r>
          </a:p>
          <a:p>
            <a:r>
              <a:rPr lang="ar-IQ" b="1" dirty="0" smtClean="0"/>
              <a:t>المحاضرة الثامنة</a:t>
            </a:r>
            <a:r>
              <a:rPr lang="ar-IQ" sz="4000" b="1" dirty="0" smtClean="0"/>
              <a:t> </a:t>
            </a:r>
            <a:endParaRPr lang="en-US" sz="4000" b="1" dirty="0"/>
          </a:p>
        </p:txBody>
      </p:sp>
    </p:spTree>
    <p:extLst>
      <p:ext uri="{BB962C8B-B14F-4D97-AF65-F5344CB8AC3E}">
        <p14:creationId xmlns:p14="http://schemas.microsoft.com/office/powerpoint/2010/main" val="594932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a:t> </a:t>
            </a:r>
            <a:r>
              <a:rPr lang="ar-IQ" sz="3200" b="1" dirty="0" smtClean="0"/>
              <a:t>ثالثا : - الزواج بأكثر من واحدة </a:t>
            </a:r>
            <a:endParaRPr lang="en-US" sz="3200" b="1" dirty="0"/>
          </a:p>
        </p:txBody>
      </p:sp>
      <p:sp>
        <p:nvSpPr>
          <p:cNvPr id="3" name="عنصر نائب للمحتوى 2"/>
          <p:cNvSpPr>
            <a:spLocks noGrp="1"/>
          </p:cNvSpPr>
          <p:nvPr>
            <p:ph idx="1"/>
          </p:nvPr>
        </p:nvSpPr>
        <p:spPr>
          <a:xfrm>
            <a:off x="533400" y="1600200"/>
            <a:ext cx="8229600" cy="4525963"/>
          </a:xfrm>
        </p:spPr>
        <p:txBody>
          <a:bodyPr>
            <a:noAutofit/>
          </a:bodyPr>
          <a:lstStyle/>
          <a:p>
            <a:pPr marL="0" indent="0" algn="justLow">
              <a:buNone/>
            </a:pPr>
            <a:r>
              <a:rPr lang="ar-IQ" sz="2400" b="1" dirty="0" smtClean="0"/>
              <a:t>ان المشرع العراقي قيد تعدد الزوجات فلم يجيز القانون للرجل بالتعدد الا بعد استحصال اذن من القضاء وهذا ما نصت عليه المادة  يجوز الزواج بأكثر من واحدة الا بعد استحصال أذن من القضاء بذلك وهذا ما نصت عليه المادة (4/3) من قانون الاحوال الشخصية العراقي بالقول (لا يجوز الزواج بأكثر من واحدة الا بأذن القاضي ويشترط لإعطاء الاذن تحقق الشروط الاتية :-                                                                                                                               </a:t>
            </a:r>
          </a:p>
          <a:p>
            <a:pPr marL="0" indent="0" algn="justLow">
              <a:buNone/>
            </a:pPr>
            <a:r>
              <a:rPr lang="ar-IQ" sz="2400" b="1" dirty="0" smtClean="0"/>
              <a:t>1- ان يكون الزوج قادرا من الناحية المادية على اعالة اكثر من زوجة ويتعين على القاضي ان يتحرى عن امكانيته المادية بوثائق كتقديم كتاب من دائرته يؤيد مقدار راتبه .                                                                                      </a:t>
            </a:r>
          </a:p>
          <a:p>
            <a:pPr marL="0" indent="0" algn="justLow">
              <a:buNone/>
            </a:pPr>
            <a:r>
              <a:rPr lang="ar-IQ" sz="2400" b="1" dirty="0" smtClean="0"/>
              <a:t>2- ان يكون طالب التعدد مستندا في طلبه الى مصلحة مشروعة كأن تكون الزوجة مصابة بالعقم على ان يثبت ذلك بتقرير طبي .                                                                                                                                 </a:t>
            </a:r>
            <a:endParaRPr lang="en-US" sz="2400" b="1" dirty="0"/>
          </a:p>
        </p:txBody>
      </p:sp>
    </p:spTree>
    <p:extLst>
      <p:ext uri="{BB962C8B-B14F-4D97-AF65-F5344CB8AC3E}">
        <p14:creationId xmlns:p14="http://schemas.microsoft.com/office/powerpoint/2010/main" val="3176512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t>شروط الزواج بأكثر من واحدة </a:t>
            </a:r>
            <a:endParaRPr lang="en-US" sz="2800" b="1" dirty="0"/>
          </a:p>
        </p:txBody>
      </p:sp>
      <p:sp>
        <p:nvSpPr>
          <p:cNvPr id="3" name="عنصر نائب للمحتوى 2"/>
          <p:cNvSpPr>
            <a:spLocks noGrp="1"/>
          </p:cNvSpPr>
          <p:nvPr>
            <p:ph idx="1"/>
          </p:nvPr>
        </p:nvSpPr>
        <p:spPr/>
        <p:txBody>
          <a:bodyPr>
            <a:normAutofit/>
          </a:bodyPr>
          <a:lstStyle/>
          <a:p>
            <a:pPr marL="0" indent="0" algn="r">
              <a:buNone/>
            </a:pPr>
            <a:r>
              <a:rPr lang="ar-IQ" sz="1600" dirty="0" smtClean="0"/>
              <a:t>3</a:t>
            </a:r>
            <a:r>
              <a:rPr lang="ar-IQ" b="1" dirty="0" smtClean="0"/>
              <a:t>- امكانية العدل بين الزوجات : فاذا خيف عدم العدل فلا يأذن القاضي بالتعدد .</a:t>
            </a:r>
          </a:p>
          <a:p>
            <a:pPr marL="0" indent="0" algn="r">
              <a:buNone/>
            </a:pPr>
            <a:r>
              <a:rPr lang="ar-IQ" b="1" dirty="0" smtClean="0"/>
              <a:t>4- موافقة الزوجة الاولى وهذا الشرط درج القضاء على العمل عليه في المحاكم العراقية </a:t>
            </a:r>
          </a:p>
          <a:p>
            <a:pPr marL="0" indent="0" algn="r">
              <a:buNone/>
            </a:pPr>
            <a:r>
              <a:rPr lang="ar-IQ" b="1" dirty="0" smtClean="0">
                <a:solidFill>
                  <a:srgbClr val="C00000"/>
                </a:solidFill>
              </a:rPr>
              <a:t>فاذا توافرت الشروط السابقة اذن القاضي بالتعدد</a:t>
            </a:r>
            <a:r>
              <a:rPr lang="ar-IQ" sz="2800" b="1" dirty="0" smtClean="0">
                <a:solidFill>
                  <a:srgbClr val="C00000"/>
                </a:solidFill>
              </a:rPr>
              <a:t> </a:t>
            </a:r>
            <a:endParaRPr lang="en-US" sz="2800" b="1" dirty="0">
              <a:solidFill>
                <a:srgbClr val="C00000"/>
              </a:solidFill>
            </a:endParaRPr>
          </a:p>
        </p:txBody>
      </p:sp>
    </p:spTree>
    <p:extLst>
      <p:ext uri="{BB962C8B-B14F-4D97-AF65-F5344CB8AC3E}">
        <p14:creationId xmlns:p14="http://schemas.microsoft.com/office/powerpoint/2010/main" val="2326893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t>الجزاء القانوني المترتب على عدم استحصال اذن من القضاء بالتعدد </a:t>
            </a:r>
            <a:endParaRPr lang="en-US" sz="3200" b="1" dirty="0"/>
          </a:p>
        </p:txBody>
      </p:sp>
      <p:sp>
        <p:nvSpPr>
          <p:cNvPr id="3" name="عنصر نائب للمحتوى 2"/>
          <p:cNvSpPr>
            <a:spLocks noGrp="1"/>
          </p:cNvSpPr>
          <p:nvPr>
            <p:ph idx="1"/>
          </p:nvPr>
        </p:nvSpPr>
        <p:spPr>
          <a:xfrm>
            <a:off x="533400" y="1600200"/>
            <a:ext cx="8229600" cy="4525963"/>
          </a:xfrm>
        </p:spPr>
        <p:txBody>
          <a:bodyPr>
            <a:normAutofit/>
          </a:bodyPr>
          <a:lstStyle/>
          <a:p>
            <a:pPr marL="0" indent="0" algn="r">
              <a:buNone/>
            </a:pPr>
            <a:r>
              <a:rPr lang="ar-IQ" sz="2400" b="1" dirty="0" smtClean="0">
                <a:solidFill>
                  <a:schemeClr val="tx1">
                    <a:lumMod val="95000"/>
                    <a:lumOff val="5000"/>
                  </a:schemeClr>
                </a:solidFill>
              </a:rPr>
              <a:t>اورد قانون الاحوال الشخصية نوعين من العقاب :</a:t>
            </a:r>
          </a:p>
          <a:p>
            <a:pPr marL="0" indent="0" algn="justLow" rtl="1">
              <a:buNone/>
            </a:pPr>
            <a:r>
              <a:rPr lang="ar-IQ" sz="2400" b="1" dirty="0" smtClean="0"/>
              <a:t>الاول :  الحبس او الغرامة او بهما معا وهذه العقوبة تفرض على الشخص الذي عقد زواجه داخل المحكمة ولم يستحصل الاذن من القضاء بالتعدد كان  يخفي الشخص عن القاضي  زواجه الاول وهذا ما  نصت عليه المادة (6/3) من قانون الاحوال الشخصية </a:t>
            </a:r>
            <a:r>
              <a:rPr lang="ar-IQ" sz="2400" b="1" dirty="0"/>
              <a:t>العراقي على انه (كل من أجرى عقداً بالزواج </a:t>
            </a:r>
            <a:r>
              <a:rPr lang="ar-IQ" sz="2400" b="1" dirty="0" smtClean="0"/>
              <a:t>بأكثر </a:t>
            </a:r>
            <a:r>
              <a:rPr lang="ar-IQ" sz="2400" b="1" dirty="0"/>
              <a:t>من واحدة خلافاً لما ذكر في الفقرتين 4 و5 يعاقب بالحبس مدة لا تزيد عل سنة أو </a:t>
            </a:r>
            <a:r>
              <a:rPr lang="ar-IQ" sz="2400" b="1" dirty="0" smtClean="0"/>
              <a:t>بالغرامة بما </a:t>
            </a:r>
            <a:r>
              <a:rPr lang="ar-IQ" sz="2400" b="1" dirty="0"/>
              <a:t>لا يزيد على مائة </a:t>
            </a:r>
            <a:r>
              <a:rPr lang="ar-IQ" sz="2400" b="1" dirty="0" smtClean="0"/>
              <a:t> دينار </a:t>
            </a:r>
            <a:r>
              <a:rPr lang="ar-IQ" sz="2400" b="1" dirty="0"/>
              <a:t>أو </a:t>
            </a:r>
            <a:r>
              <a:rPr lang="ar-IQ" sz="2400" b="1" dirty="0" smtClean="0"/>
              <a:t>بهما ) ويحق للزوجة الاولى تحريك الدعوى الجزائية او طلب التفريق  .                                                                                                                     </a:t>
            </a:r>
          </a:p>
        </p:txBody>
      </p:sp>
    </p:spTree>
    <p:extLst>
      <p:ext uri="{BB962C8B-B14F-4D97-AF65-F5344CB8AC3E}">
        <p14:creationId xmlns:p14="http://schemas.microsoft.com/office/powerpoint/2010/main" val="2164361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a:t>الجزاء القانوني المترتب على عدم استحصال اذن من القضاء بالتعدد </a:t>
            </a:r>
            <a:endParaRPr lang="en-US" sz="2400" b="1" dirty="0"/>
          </a:p>
        </p:txBody>
      </p:sp>
      <p:sp>
        <p:nvSpPr>
          <p:cNvPr id="3" name="عنصر نائب للمحتوى 2"/>
          <p:cNvSpPr>
            <a:spLocks noGrp="1"/>
          </p:cNvSpPr>
          <p:nvPr>
            <p:ph idx="1"/>
          </p:nvPr>
        </p:nvSpPr>
        <p:spPr/>
        <p:txBody>
          <a:bodyPr>
            <a:normAutofit/>
          </a:bodyPr>
          <a:lstStyle/>
          <a:p>
            <a:pPr marL="0" indent="0" algn="r">
              <a:buNone/>
            </a:pPr>
            <a:r>
              <a:rPr lang="ar-IQ" b="1" dirty="0"/>
              <a:t>الثاني : الحبس الشديد لمن تزوج خارج المحكمة زواجا اخر مع قيام الزوجية وهذا العقاب نص عليه المادة (5/10) من قانون الاحوال الشخصية التي تنص على انه ( وتكون العقوبة الحبس مدة لا تقل عن ثلاث سنوات، ولا تزيد على خمس سنوات، إذا عقد خارج المحكمة زواجاً آخر مع قيام   الزوجية ) . </a:t>
            </a:r>
            <a:endParaRPr lang="en-US" b="1" dirty="0"/>
          </a:p>
        </p:txBody>
      </p:sp>
    </p:spTree>
    <p:extLst>
      <p:ext uri="{BB962C8B-B14F-4D97-AF65-F5344CB8AC3E}">
        <p14:creationId xmlns:p14="http://schemas.microsoft.com/office/powerpoint/2010/main" val="1653837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t>الاستثناءات من شرط الاذن بالتعدد بالزوجات </a:t>
            </a:r>
            <a:endParaRPr lang="en-US" sz="2800" b="1" dirty="0"/>
          </a:p>
        </p:txBody>
      </p:sp>
      <p:sp>
        <p:nvSpPr>
          <p:cNvPr id="3" name="عنصر نائب للمحتوى 2"/>
          <p:cNvSpPr>
            <a:spLocks noGrp="1"/>
          </p:cNvSpPr>
          <p:nvPr>
            <p:ph idx="1"/>
          </p:nvPr>
        </p:nvSpPr>
        <p:spPr/>
        <p:txBody>
          <a:bodyPr>
            <a:normAutofit/>
          </a:bodyPr>
          <a:lstStyle/>
          <a:p>
            <a:pPr marL="0" indent="0" algn="r">
              <a:buNone/>
            </a:pPr>
            <a:r>
              <a:rPr lang="ar-IQ" b="1" dirty="0" smtClean="0"/>
              <a:t>ان المشرع العراقي قد اورد استثناءات على قاعدة الحصول على اذن القاضي للزواج من زوجة ثانية وهي في الحالات الاتية :- </a:t>
            </a:r>
          </a:p>
          <a:p>
            <a:pPr marL="0" indent="0" algn="r">
              <a:buNone/>
            </a:pPr>
            <a:r>
              <a:rPr lang="ar-IQ" dirty="0" smtClean="0"/>
              <a:t>1</a:t>
            </a:r>
            <a:r>
              <a:rPr lang="ar-IQ" b="1" dirty="0" smtClean="0"/>
              <a:t>- اذا كان المراد الزواج بها ارملة .</a:t>
            </a:r>
          </a:p>
          <a:p>
            <a:pPr marL="0" indent="0" algn="r">
              <a:buNone/>
            </a:pPr>
            <a:r>
              <a:rPr lang="ar-IQ" b="1" dirty="0" smtClean="0"/>
              <a:t>2- اذا كان المراد الزواج بها مطلقته (زوجته السابقة ) حتى وان مضت على طلاقها فترة طويلة وانتهت عدتها</a:t>
            </a:r>
            <a:r>
              <a:rPr lang="ar-IQ" sz="1600" b="1" dirty="0" smtClean="0">
                <a:solidFill>
                  <a:schemeClr val="tx2">
                    <a:lumMod val="75000"/>
                  </a:schemeClr>
                </a:solidFill>
              </a:rPr>
              <a:t> </a:t>
            </a:r>
            <a:r>
              <a:rPr lang="ar-IQ" sz="1600" dirty="0" smtClean="0"/>
              <a:t>. </a:t>
            </a:r>
            <a:endParaRPr lang="en-US" sz="1600" dirty="0"/>
          </a:p>
        </p:txBody>
      </p:sp>
    </p:spTree>
    <p:extLst>
      <p:ext uri="{BB962C8B-B14F-4D97-AF65-F5344CB8AC3E}">
        <p14:creationId xmlns:p14="http://schemas.microsoft.com/office/powerpoint/2010/main" val="3432246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a:t> </a:t>
            </a:r>
            <a:r>
              <a:rPr lang="ar-IQ" sz="3200" b="1" dirty="0" smtClean="0"/>
              <a:t>أولا - زواج القاصر </a:t>
            </a:r>
            <a:endParaRPr lang="en-US" sz="3200" b="1" dirty="0"/>
          </a:p>
        </p:txBody>
      </p:sp>
      <p:sp>
        <p:nvSpPr>
          <p:cNvPr id="3" name="عنصر نائب للمحتوى 2"/>
          <p:cNvSpPr>
            <a:spLocks noGrp="1"/>
          </p:cNvSpPr>
          <p:nvPr>
            <p:ph idx="1"/>
          </p:nvPr>
        </p:nvSpPr>
        <p:spPr/>
        <p:txBody>
          <a:bodyPr>
            <a:normAutofit/>
          </a:bodyPr>
          <a:lstStyle/>
          <a:p>
            <a:pPr marL="0" indent="0" algn="r">
              <a:buNone/>
            </a:pPr>
            <a:r>
              <a:rPr lang="ar-IQ" b="1" dirty="0" smtClean="0"/>
              <a:t> </a:t>
            </a:r>
            <a:r>
              <a:rPr lang="ar-IQ" sz="2800" b="1" dirty="0" smtClean="0"/>
              <a:t>1- زواج القاصر الذي اكمل الخامسة عشر من العم</a:t>
            </a:r>
            <a:r>
              <a:rPr lang="ar-IQ" sz="2800" dirty="0" smtClean="0"/>
              <a:t>ر </a:t>
            </a:r>
          </a:p>
          <a:p>
            <a:pPr marL="0" indent="0" algn="justLow">
              <a:buNone/>
            </a:pPr>
            <a:r>
              <a:rPr lang="ar-IQ" sz="2800" b="1" dirty="0" smtClean="0"/>
              <a:t>نص قانون الاحوال الشخصية العراقي في المادة (8) من على زواج القاصر الذي أكمل الخامسة عشر من العمر والتي تنص على انه ( اذا طلب من اكمل الخامسة عشرة من العمر الزواج  فللقاضي ان يأذن به اذا ثبت له اهليته وقابليته البدنية بعد موافقة وليه الشرعي ، فاذا امتنع الولي طلب القاضي منه موافقته خلال مدة يحددها له فان لم يعترض او كان اعتراضه غير جديلا بالاعتبار اذن القاضي بالزواج ) .                                                                                            </a:t>
            </a:r>
            <a:endParaRPr lang="en-US" sz="2800" b="1" dirty="0"/>
          </a:p>
        </p:txBody>
      </p:sp>
    </p:spTree>
    <p:extLst>
      <p:ext uri="{BB962C8B-B14F-4D97-AF65-F5344CB8AC3E}">
        <p14:creationId xmlns:p14="http://schemas.microsoft.com/office/powerpoint/2010/main" val="460335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t>شروط زواج القاصر الذي اكمل الخامسة عشر من العمر </a:t>
            </a:r>
            <a:endParaRPr lang="en-US" sz="3200" b="1" dirty="0"/>
          </a:p>
        </p:txBody>
      </p:sp>
      <p:sp>
        <p:nvSpPr>
          <p:cNvPr id="3" name="عنصر نائب للمحتوى 2"/>
          <p:cNvSpPr>
            <a:spLocks noGrp="1"/>
          </p:cNvSpPr>
          <p:nvPr>
            <p:ph idx="1"/>
          </p:nvPr>
        </p:nvSpPr>
        <p:spPr/>
        <p:txBody>
          <a:bodyPr>
            <a:normAutofit/>
          </a:bodyPr>
          <a:lstStyle/>
          <a:p>
            <a:pPr marL="0" indent="0" algn="r">
              <a:buNone/>
            </a:pPr>
            <a:r>
              <a:rPr lang="ar-IQ" sz="2800" dirty="0" smtClean="0"/>
              <a:t> </a:t>
            </a:r>
            <a:r>
              <a:rPr lang="ar-IQ" sz="2800" b="1" dirty="0" smtClean="0"/>
              <a:t>يشترط لإعطاء الاذن بالزواج توافر الشروط الاتية :-</a:t>
            </a:r>
          </a:p>
          <a:p>
            <a:pPr marL="0" indent="0" algn="r">
              <a:buNone/>
            </a:pPr>
            <a:r>
              <a:rPr lang="ar-IQ" sz="2800" b="1" dirty="0" smtClean="0"/>
              <a:t>1- ان يتقدم من اكمل الخامسة عشرة من العمر بطلب الى المحكمة المختصة يطلب فيها الزواج .</a:t>
            </a:r>
          </a:p>
          <a:p>
            <a:pPr marL="0" indent="0" algn="r">
              <a:buNone/>
            </a:pPr>
            <a:r>
              <a:rPr lang="ar-IQ" sz="2800" b="1" dirty="0" smtClean="0"/>
              <a:t>2- يجب ان يكون الشخص ذكرا ام انثى قد اكمل الخامسة عشرة من العمر .</a:t>
            </a:r>
          </a:p>
          <a:p>
            <a:pPr marL="0" indent="0" algn="r">
              <a:buNone/>
            </a:pPr>
            <a:r>
              <a:rPr lang="ar-IQ" sz="2800" b="1" dirty="0" smtClean="0"/>
              <a:t>3- القابلية البدنية وهذه يتوصل اليها القاضي عن طريق التحري والاستعانة بتقرير طبي صادر من لجنة طبية مختصة تؤكد القابلية البدنية للقاصر .</a:t>
            </a:r>
          </a:p>
          <a:p>
            <a:pPr marL="0" indent="0" algn="r">
              <a:buNone/>
            </a:pPr>
            <a:r>
              <a:rPr lang="ar-IQ" sz="2800" b="1" dirty="0" smtClean="0"/>
              <a:t>4- موافقة الولي الشرعي : والولي في عقد الزواج هو الاب والجد </a:t>
            </a:r>
            <a:r>
              <a:rPr lang="ar-IQ" sz="1600" b="1" dirty="0" smtClean="0"/>
              <a:t> </a:t>
            </a:r>
            <a:r>
              <a:rPr lang="ar-IQ" sz="1600" dirty="0" smtClean="0"/>
              <a:t>  </a:t>
            </a:r>
            <a:endParaRPr lang="en-US" sz="1600" dirty="0"/>
          </a:p>
        </p:txBody>
      </p:sp>
    </p:spTree>
    <p:extLst>
      <p:ext uri="{BB962C8B-B14F-4D97-AF65-F5344CB8AC3E}">
        <p14:creationId xmlns:p14="http://schemas.microsoft.com/office/powerpoint/2010/main" val="3034179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a:t>شروط زواج القاصر الذي اكمل الخامسة عشر من العمر</a:t>
            </a:r>
            <a:endParaRPr lang="en-US" sz="3200" b="1" dirty="0"/>
          </a:p>
        </p:txBody>
      </p:sp>
      <p:sp>
        <p:nvSpPr>
          <p:cNvPr id="3" name="عنصر نائب للمحتوى 2"/>
          <p:cNvSpPr>
            <a:spLocks noGrp="1"/>
          </p:cNvSpPr>
          <p:nvPr>
            <p:ph idx="1"/>
          </p:nvPr>
        </p:nvSpPr>
        <p:spPr/>
        <p:txBody>
          <a:bodyPr>
            <a:normAutofit lnSpcReduction="10000"/>
          </a:bodyPr>
          <a:lstStyle/>
          <a:p>
            <a:pPr marL="0" indent="0" algn="r">
              <a:buNone/>
            </a:pPr>
            <a:r>
              <a:rPr lang="ar-IQ" sz="2800" b="1" dirty="0" smtClean="0"/>
              <a:t>ويجب في هذه الحالة التفرقة اذا كان الولي اعلن موافقته او رفضه فاذا اعلن موافقته انعقد زواج القاصر .اما اذا امتنع واعلن رفضه طلب القاضي من ابداء موافقته او رفضه خلال مدة يحدده القاضي له </a:t>
            </a:r>
          </a:p>
          <a:p>
            <a:pPr marL="0" indent="0" algn="r">
              <a:buNone/>
            </a:pPr>
            <a:r>
              <a:rPr lang="ar-IQ" sz="2800" b="1" dirty="0" smtClean="0"/>
              <a:t>فاذا انتهت المدة واعلن رفضه يجب التفرقة اذا كان رفضه مبنيا على اسباب معقولة ام لا ؟ فاذا كان رفضه لأسباب معقولة كما لو كان الزوج غير أهلا للزوج  فاذا اقتنعت المحكمة بذلك فان القاضي لا يأذن له بالزواج .</a:t>
            </a:r>
          </a:p>
          <a:p>
            <a:pPr marL="0" indent="0" algn="r">
              <a:buNone/>
            </a:pPr>
            <a:r>
              <a:rPr lang="ar-IQ" sz="2800" b="1" dirty="0" smtClean="0"/>
              <a:t>اما اذا انتهت المدة واعلن رفضه وكان رفضه مستند الى اسباب غير معقولة اذن القاضي بزواج القاصر .، فاذا تخلفت احد هذه الشروط وجب على القاضي الحكم بالتفريق القضائي حسب نص المادة ( 40 فقرة 3) من قانون الاحوال الشخصية </a:t>
            </a:r>
            <a:r>
              <a:rPr lang="ar-IQ" sz="2800" b="1" dirty="0" smtClean="0"/>
              <a:t>العراقي  </a:t>
            </a:r>
            <a:r>
              <a:rPr lang="ar-IQ" sz="2800" dirty="0" smtClean="0"/>
              <a:t>.</a:t>
            </a:r>
            <a:endParaRPr lang="en-US" sz="2800" dirty="0"/>
          </a:p>
        </p:txBody>
      </p:sp>
    </p:spTree>
    <p:extLst>
      <p:ext uri="{BB962C8B-B14F-4D97-AF65-F5344CB8AC3E}">
        <p14:creationId xmlns:p14="http://schemas.microsoft.com/office/powerpoint/2010/main" val="767043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t>زواج القاصر </a:t>
            </a:r>
            <a:endParaRPr lang="en-US" sz="3200" b="1" dirty="0"/>
          </a:p>
        </p:txBody>
      </p:sp>
      <p:sp>
        <p:nvSpPr>
          <p:cNvPr id="3" name="عنصر نائب للمحتوى 2"/>
          <p:cNvSpPr>
            <a:spLocks noGrp="1"/>
          </p:cNvSpPr>
          <p:nvPr>
            <p:ph idx="1"/>
          </p:nvPr>
        </p:nvSpPr>
        <p:spPr/>
        <p:txBody>
          <a:bodyPr>
            <a:noAutofit/>
          </a:bodyPr>
          <a:lstStyle/>
          <a:p>
            <a:pPr marL="0" indent="0" algn="r">
              <a:buNone/>
            </a:pPr>
            <a:r>
              <a:rPr lang="ar-IQ" sz="2800" b="1" dirty="0" smtClean="0"/>
              <a:t> 2- زواج القاصر الذي بلغ الخامسة عشر ولم يكملها للضرورة القصوى</a:t>
            </a:r>
          </a:p>
          <a:p>
            <a:pPr marL="0" indent="0" algn="justLow">
              <a:buNone/>
            </a:pPr>
            <a:r>
              <a:rPr lang="ar-IQ" sz="2800" b="1" dirty="0" smtClean="0"/>
              <a:t>نصت المادة (8 فقرة 2) من قانون الاحوال الشخصية العراقي على زواج من بلغ الخامسة عشر ولم يكملها للضرورة القصوى التي تنص على انه ( للقاضي ان يأذن بزواج من بلغ الخامسة عشرة من العمر اذا وجد ضرورة قصوى تدعو الى ذلك ويشترط لإعطاء الاذن تحقق البلوغ الشرعي والقابلية البدنية ) .                                                             </a:t>
            </a:r>
          </a:p>
          <a:p>
            <a:pPr marL="0" indent="0" algn="r">
              <a:buNone/>
            </a:pPr>
            <a:r>
              <a:rPr lang="ar-IQ" sz="2800" b="1" dirty="0" smtClean="0"/>
              <a:t>يلاحظ من النص المتقدم ان هناك شروط واجبة توافرها لإعطاء الاذن بالزواج والتي تتمثل بالاتي :-                                           </a:t>
            </a:r>
          </a:p>
          <a:p>
            <a:pPr marL="0" indent="0" algn="r">
              <a:buNone/>
            </a:pPr>
            <a:endParaRPr lang="en-US" sz="2800" b="1" dirty="0"/>
          </a:p>
        </p:txBody>
      </p:sp>
    </p:spTree>
    <p:extLst>
      <p:ext uri="{BB962C8B-B14F-4D97-AF65-F5344CB8AC3E}">
        <p14:creationId xmlns:p14="http://schemas.microsoft.com/office/powerpoint/2010/main" val="1252029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t>شروط زواج </a:t>
            </a:r>
            <a:r>
              <a:rPr lang="ar-IQ" sz="3200" b="1" dirty="0"/>
              <a:t>القاصر الذي بلغ الخامسة عشر ولم </a:t>
            </a:r>
            <a:r>
              <a:rPr lang="ar-IQ" sz="3200" b="1" dirty="0" smtClean="0"/>
              <a:t>يكملها للضرورة القصوى</a:t>
            </a:r>
            <a:endParaRPr lang="en-US" sz="3200" b="1" dirty="0"/>
          </a:p>
        </p:txBody>
      </p:sp>
      <p:sp>
        <p:nvSpPr>
          <p:cNvPr id="3" name="عنصر نائب للمحتوى 2"/>
          <p:cNvSpPr>
            <a:spLocks noGrp="1"/>
          </p:cNvSpPr>
          <p:nvPr>
            <p:ph idx="1"/>
          </p:nvPr>
        </p:nvSpPr>
        <p:spPr/>
        <p:txBody>
          <a:bodyPr>
            <a:normAutofit lnSpcReduction="10000"/>
          </a:bodyPr>
          <a:lstStyle/>
          <a:p>
            <a:pPr marL="0" indent="0" algn="r">
              <a:buNone/>
            </a:pPr>
            <a:r>
              <a:rPr lang="ar-IQ" sz="2800" dirty="0" smtClean="0">
                <a:solidFill>
                  <a:srgbClr val="FF0000"/>
                </a:solidFill>
              </a:rPr>
              <a:t>1- ان تكون هناك ضرورة قصوى للزواج </a:t>
            </a:r>
            <a:r>
              <a:rPr lang="ar-IQ" sz="2800" dirty="0" smtClean="0"/>
              <a:t>: لم يحدد المشرع ماهية الضرورة القصوى وترك تقديرها لسلطة القاضي التقديرية كأن تكون الفتاة فقيرة فان زواجها قد يحسن من مستوى معيشي افضل .</a:t>
            </a:r>
          </a:p>
          <a:p>
            <a:pPr marL="0" indent="0" algn="r">
              <a:buNone/>
            </a:pPr>
            <a:r>
              <a:rPr lang="ar-IQ" sz="2800" dirty="0" smtClean="0">
                <a:solidFill>
                  <a:srgbClr val="FF0000"/>
                </a:solidFill>
              </a:rPr>
              <a:t>2- ان يكون هذا الشخص قد اتم الربعة عشرة من عمره ودخل في  سن الخامسة عشرة ولم يكملها .</a:t>
            </a:r>
          </a:p>
          <a:p>
            <a:pPr marL="0" indent="0" algn="r">
              <a:buNone/>
            </a:pPr>
            <a:r>
              <a:rPr lang="ar-IQ" sz="2800" dirty="0" smtClean="0">
                <a:solidFill>
                  <a:srgbClr val="FF0000"/>
                </a:solidFill>
              </a:rPr>
              <a:t>3- الاهلية والقابلية البدنية </a:t>
            </a:r>
            <a:r>
              <a:rPr lang="ar-IQ" sz="2800" dirty="0" smtClean="0"/>
              <a:t>: ويقصد بها الاهلية الناقصة اما عن </a:t>
            </a:r>
            <a:r>
              <a:rPr lang="ar-IQ" sz="2800" dirty="0"/>
              <a:t>القابلية </a:t>
            </a:r>
            <a:r>
              <a:rPr lang="ar-IQ" sz="2800" dirty="0" smtClean="0"/>
              <a:t>البدنية وهذه </a:t>
            </a:r>
            <a:r>
              <a:rPr lang="ar-IQ" sz="2800" dirty="0"/>
              <a:t>يتوصل اليها القاضي عن طريق التحري والاستعانة بتقرير طبي صادر من لجنة طبية مختصة تؤكد القابلية البدنية </a:t>
            </a:r>
            <a:r>
              <a:rPr lang="ar-IQ" sz="2800" dirty="0" smtClean="0"/>
              <a:t>.</a:t>
            </a:r>
          </a:p>
          <a:p>
            <a:pPr marL="0" indent="0" algn="r">
              <a:buNone/>
            </a:pPr>
            <a:r>
              <a:rPr lang="ar-IQ" sz="2800" dirty="0" smtClean="0">
                <a:solidFill>
                  <a:srgbClr val="FF0000"/>
                </a:solidFill>
              </a:rPr>
              <a:t>4- موافقة الولي الشرعي </a:t>
            </a:r>
          </a:p>
          <a:p>
            <a:pPr marL="0" indent="0" algn="r">
              <a:buNone/>
            </a:pPr>
            <a:r>
              <a:rPr lang="ar-IQ" sz="2800" dirty="0" smtClean="0">
                <a:solidFill>
                  <a:schemeClr val="tx1">
                    <a:lumMod val="95000"/>
                    <a:lumOff val="5000"/>
                  </a:schemeClr>
                </a:solidFill>
              </a:rPr>
              <a:t>فاذا تحققت هذه الشروط اذا القاضي بزواج القاصر للضرورة القصوى </a:t>
            </a:r>
            <a:r>
              <a:rPr lang="ar-IQ" sz="2400" dirty="0" smtClean="0">
                <a:solidFill>
                  <a:schemeClr val="tx1">
                    <a:lumMod val="95000"/>
                    <a:lumOff val="5000"/>
                  </a:schemeClr>
                </a:solidFill>
              </a:rPr>
              <a:t>.</a:t>
            </a:r>
            <a:r>
              <a:rPr lang="ar-IQ" sz="2400" dirty="0" smtClean="0">
                <a:solidFill>
                  <a:srgbClr val="FF0000"/>
                </a:solidFill>
              </a:rPr>
              <a:t> </a:t>
            </a:r>
            <a:endParaRPr lang="en-US" sz="2400" dirty="0">
              <a:solidFill>
                <a:srgbClr val="FF0000"/>
              </a:solidFill>
            </a:endParaRPr>
          </a:p>
        </p:txBody>
      </p:sp>
    </p:spTree>
    <p:extLst>
      <p:ext uri="{BB962C8B-B14F-4D97-AF65-F5344CB8AC3E}">
        <p14:creationId xmlns:p14="http://schemas.microsoft.com/office/powerpoint/2010/main" val="3201148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t>توكيل الولي للغير لإبرام عقد الزواج </a:t>
            </a:r>
            <a:endParaRPr lang="en-US" sz="3200" b="1" dirty="0"/>
          </a:p>
        </p:txBody>
      </p:sp>
      <p:sp>
        <p:nvSpPr>
          <p:cNvPr id="3" name="عنصر نائب للمحتوى 2"/>
          <p:cNvSpPr>
            <a:spLocks noGrp="1"/>
          </p:cNvSpPr>
          <p:nvPr>
            <p:ph idx="1"/>
          </p:nvPr>
        </p:nvSpPr>
        <p:spPr/>
        <p:txBody>
          <a:bodyPr>
            <a:normAutofit/>
          </a:bodyPr>
          <a:lstStyle/>
          <a:p>
            <a:pPr marL="0" indent="0" algn="r">
              <a:buNone/>
            </a:pPr>
            <a:r>
              <a:rPr lang="ar-IQ" sz="2800" b="1" dirty="0" smtClean="0"/>
              <a:t>اشترط قانون الاحوال الشخصية لزواج ناقص الاهلية موافقة الولي الشرعي هل يجوز للولي ان يؤكل غيره لإبرام عقد زواج ناقص الاهلية ؟</a:t>
            </a:r>
          </a:p>
          <a:p>
            <a:pPr marL="0" indent="0" algn="r">
              <a:buNone/>
            </a:pPr>
            <a:r>
              <a:rPr lang="ar-IQ" sz="2800" b="1" dirty="0" smtClean="0"/>
              <a:t>نعم اجاز القانون للولي الشرعي أن يؤكل غيره في ابرام عقد زواج ناقص الاهلية بشرط ان تكون هذه الوكالة رسمية مصدقة من كاتب عدل يخول فيه وكيله بالحضور الى محكمة الاحوال الشخصية لتسجيل عقد زواج ناقص الاهلية </a:t>
            </a:r>
            <a:r>
              <a:rPr lang="ar-IQ" sz="2800" dirty="0" smtClean="0"/>
              <a:t> </a:t>
            </a:r>
            <a:endParaRPr lang="en-US" sz="2800" dirty="0"/>
          </a:p>
        </p:txBody>
      </p:sp>
    </p:spTree>
    <p:extLst>
      <p:ext uri="{BB962C8B-B14F-4D97-AF65-F5344CB8AC3E}">
        <p14:creationId xmlns:p14="http://schemas.microsoft.com/office/powerpoint/2010/main" val="3005145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t>ثانيا :- زواج المريض عقليا</a:t>
            </a:r>
            <a:endParaRPr lang="en-US" sz="2800" b="1" dirty="0"/>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t>اجاز قانون الاحوال الشخصية العراقي زواج المريض عقليا بعد استحصال اذن من القضاء وهذا ما نصت عليه المادة (2/7) منه بالقول ( للقاضي ان يأذن بزواج احد الزوجين المريض عقليا اذا ثبت بتقرير طبي ان زواجه لا يضر بالمجتمع وانه في مصلحته الشخصية اذا قبل الزوج الاخر بالزواج قبولا صريحا )</a:t>
            </a:r>
          </a:p>
          <a:p>
            <a:pPr marL="0" indent="0" algn="r">
              <a:buNone/>
            </a:pPr>
            <a:r>
              <a:rPr lang="ar-IQ" sz="2400" b="1" dirty="0" smtClean="0"/>
              <a:t>يتضح من النص اعلاه ان القاضي لا يمنح الاذن بزواج المريض عقليا الا بعد توافر الشروط الاتية : </a:t>
            </a:r>
          </a:p>
          <a:p>
            <a:pPr marL="0" indent="0" algn="r">
              <a:buNone/>
            </a:pPr>
            <a:r>
              <a:rPr lang="ar-IQ" sz="2400" b="1" dirty="0" smtClean="0">
                <a:solidFill>
                  <a:srgbClr val="FF0000"/>
                </a:solidFill>
              </a:rPr>
              <a:t>1- ان يقدم طلب من الزوج العاقل او من يقوم مقام الزوج المريض عقليا كالقيم او الولي الى المحكمة .</a:t>
            </a:r>
          </a:p>
          <a:p>
            <a:pPr marL="0" indent="0" algn="r">
              <a:buNone/>
            </a:pPr>
            <a:r>
              <a:rPr lang="ar-IQ" sz="2400" b="1" dirty="0" smtClean="0"/>
              <a:t>2</a:t>
            </a:r>
            <a:r>
              <a:rPr lang="ar-IQ" sz="2400" b="1" dirty="0" smtClean="0">
                <a:solidFill>
                  <a:srgbClr val="FF0000"/>
                </a:solidFill>
              </a:rPr>
              <a:t>- ان يكون احد الزوجين مريض عقليا </a:t>
            </a:r>
            <a:r>
              <a:rPr lang="ar-IQ" sz="2400" b="1" dirty="0" smtClean="0"/>
              <a:t>اما الزوج الاخر فيجب ان يكون عاقلا ، اما اذا كان كلا الزوجين مريضا عقليا فلا يجوز زواجهما .</a:t>
            </a:r>
          </a:p>
          <a:p>
            <a:pPr marL="0" indent="0" algn="r">
              <a:buNone/>
            </a:pPr>
            <a:endParaRPr lang="en-US" sz="2400" dirty="0"/>
          </a:p>
        </p:txBody>
      </p:sp>
    </p:spTree>
    <p:extLst>
      <p:ext uri="{BB962C8B-B14F-4D97-AF65-F5344CB8AC3E}">
        <p14:creationId xmlns:p14="http://schemas.microsoft.com/office/powerpoint/2010/main" val="4271486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t>شروط زواج المريض عقليا </a:t>
            </a:r>
            <a:endParaRPr lang="en-US" sz="3200" b="1" dirty="0"/>
          </a:p>
        </p:txBody>
      </p:sp>
      <p:sp>
        <p:nvSpPr>
          <p:cNvPr id="3" name="عنصر نائب للمحتوى 2"/>
          <p:cNvSpPr>
            <a:spLocks noGrp="1"/>
          </p:cNvSpPr>
          <p:nvPr>
            <p:ph idx="1"/>
          </p:nvPr>
        </p:nvSpPr>
        <p:spPr/>
        <p:txBody>
          <a:bodyPr>
            <a:normAutofit/>
          </a:bodyPr>
          <a:lstStyle/>
          <a:p>
            <a:pPr marL="0" indent="0" algn="r">
              <a:buNone/>
            </a:pPr>
            <a:r>
              <a:rPr lang="ar-IQ" sz="2800" dirty="0" smtClean="0">
                <a:solidFill>
                  <a:srgbClr val="FF0000"/>
                </a:solidFill>
              </a:rPr>
              <a:t>3- ان يثبت بتقرير طبي مصدق من قبل الاطباء ذوي الاختصاص ان زواج المريض عقليا لا يضر بالمجتمع .</a:t>
            </a:r>
          </a:p>
          <a:p>
            <a:pPr marL="0" indent="0" algn="r">
              <a:buNone/>
            </a:pPr>
            <a:r>
              <a:rPr lang="ar-IQ" sz="2800" dirty="0" smtClean="0"/>
              <a:t>4- ان يثبت التقرير الطبي ان زواج المريض عقليا يحقق مصلحة شخصية كأن يحسن من سلوكه او يخفف من حدة مرضه .</a:t>
            </a:r>
          </a:p>
          <a:p>
            <a:pPr marL="0" indent="0" algn="r">
              <a:buNone/>
            </a:pPr>
            <a:r>
              <a:rPr lang="ar-IQ" sz="2800" dirty="0" smtClean="0">
                <a:solidFill>
                  <a:srgbClr val="FF0000"/>
                </a:solidFill>
              </a:rPr>
              <a:t>5- يجب ان يكون الطرف الاخر عالما بحالة المصاب المريض عقليا ويبدي موافقته على الزواج موافقة صريحة فلا يمكن الاعتماد على السكوت بل لابد من موافقة صريحة وواضحة .</a:t>
            </a:r>
          </a:p>
          <a:p>
            <a:pPr marL="0" indent="0" algn="r">
              <a:buNone/>
            </a:pPr>
            <a:r>
              <a:rPr lang="ar-IQ" sz="2800" b="1" dirty="0" smtClean="0">
                <a:solidFill>
                  <a:schemeClr val="tx1">
                    <a:lumMod val="95000"/>
                    <a:lumOff val="5000"/>
                  </a:schemeClr>
                </a:solidFill>
              </a:rPr>
              <a:t>فاذا توافرت هذه الشروط اذن القاضي بزواج المريض عقليا </a:t>
            </a:r>
            <a:r>
              <a:rPr lang="ar-IQ" sz="1600" b="1" dirty="0" smtClean="0">
                <a:solidFill>
                  <a:schemeClr val="tx1">
                    <a:lumMod val="95000"/>
                    <a:lumOff val="5000"/>
                  </a:schemeClr>
                </a:solidFill>
              </a:rPr>
              <a:t>.</a:t>
            </a:r>
          </a:p>
        </p:txBody>
      </p:sp>
    </p:spTree>
    <p:extLst>
      <p:ext uri="{BB962C8B-B14F-4D97-AF65-F5344CB8AC3E}">
        <p14:creationId xmlns:p14="http://schemas.microsoft.com/office/powerpoint/2010/main" val="287132203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1180</Words>
  <Application>Microsoft Office PowerPoint</Application>
  <PresentationFormat>عرض على الشاشة (3:4)‏</PresentationFormat>
  <Paragraphs>56</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نسق Office</vt:lpstr>
      <vt:lpstr>الحالات التي يتطلب استحصال اذن من القضاء بالزواج</vt:lpstr>
      <vt:lpstr> أولا - زواج القاصر </vt:lpstr>
      <vt:lpstr>شروط زواج القاصر الذي اكمل الخامسة عشر من العمر </vt:lpstr>
      <vt:lpstr>شروط زواج القاصر الذي اكمل الخامسة عشر من العمر</vt:lpstr>
      <vt:lpstr>زواج القاصر </vt:lpstr>
      <vt:lpstr>شروط زواج القاصر الذي بلغ الخامسة عشر ولم يكملها للضرورة القصوى</vt:lpstr>
      <vt:lpstr>توكيل الولي للغير لإبرام عقد الزواج </vt:lpstr>
      <vt:lpstr>ثانيا :- زواج المريض عقليا</vt:lpstr>
      <vt:lpstr>شروط زواج المريض عقليا </vt:lpstr>
      <vt:lpstr> ثالثا : - الزواج بأكثر من واحدة </vt:lpstr>
      <vt:lpstr>شروط الزواج بأكثر من واحدة </vt:lpstr>
      <vt:lpstr>الجزاء القانوني المترتب على عدم استحصال اذن من القضاء بالتعدد </vt:lpstr>
      <vt:lpstr>الجزاء القانوني المترتب على عدم استحصال اذن من القضاء بالتعدد </vt:lpstr>
      <vt:lpstr>الاستثناءات من شرط الاذن بالتعدد بالزوجات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الولاية والوكالة في عقد الزواج والحالات التي يتطلب استحصال اذن</dc:title>
  <dc:creator>Maher</dc:creator>
  <cp:lastModifiedBy>Maher</cp:lastModifiedBy>
  <cp:revision>62</cp:revision>
  <dcterms:created xsi:type="dcterms:W3CDTF">2023-12-07T06:23:19Z</dcterms:created>
  <dcterms:modified xsi:type="dcterms:W3CDTF">2024-10-30T10:39:31Z</dcterms:modified>
</cp:coreProperties>
</file>