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2" d="100"/>
          <a:sy n="112" d="100"/>
        </p:scale>
        <p:origin x="-156" y="93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9D55EA60-FE63-4DDC-BB38-308335A26737}" type="datetimeFigureOut">
              <a:rPr lang="en-US" smtClean="0"/>
              <a:t>10/22/2024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2E31248-C6AC-4112-97AF-2083C96AB75B}" type="slidenum">
              <a:rPr lang="en-US" smtClean="0"/>
              <a:t>‹#›</a:t>
            </a:fld>
            <a:endParaRPr lang="en-US"/>
          </a:p>
        </p:txBody>
      </p:sp>
    </p:spTree>
    <p:extLst>
      <p:ext uri="{BB962C8B-B14F-4D97-AF65-F5344CB8AC3E}">
        <p14:creationId xmlns:p14="http://schemas.microsoft.com/office/powerpoint/2010/main" val="1961731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9D55EA60-FE63-4DDC-BB38-308335A26737}" type="datetimeFigureOut">
              <a:rPr lang="en-US" smtClean="0"/>
              <a:t>10/22/2024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2E31248-C6AC-4112-97AF-2083C96AB75B}" type="slidenum">
              <a:rPr lang="en-US" smtClean="0"/>
              <a:t>‹#›</a:t>
            </a:fld>
            <a:endParaRPr lang="en-US"/>
          </a:p>
        </p:txBody>
      </p:sp>
    </p:spTree>
    <p:extLst>
      <p:ext uri="{BB962C8B-B14F-4D97-AF65-F5344CB8AC3E}">
        <p14:creationId xmlns:p14="http://schemas.microsoft.com/office/powerpoint/2010/main" val="2141514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9D55EA60-FE63-4DDC-BB38-308335A26737}" type="datetimeFigureOut">
              <a:rPr lang="en-US" smtClean="0"/>
              <a:t>10/22/2024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2E31248-C6AC-4112-97AF-2083C96AB75B}" type="slidenum">
              <a:rPr lang="en-US" smtClean="0"/>
              <a:t>‹#›</a:t>
            </a:fld>
            <a:endParaRPr lang="en-US"/>
          </a:p>
        </p:txBody>
      </p:sp>
    </p:spTree>
    <p:extLst>
      <p:ext uri="{BB962C8B-B14F-4D97-AF65-F5344CB8AC3E}">
        <p14:creationId xmlns:p14="http://schemas.microsoft.com/office/powerpoint/2010/main" val="872909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9D55EA60-FE63-4DDC-BB38-308335A26737}" type="datetimeFigureOut">
              <a:rPr lang="en-US" smtClean="0"/>
              <a:t>10/22/2024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2E31248-C6AC-4112-97AF-2083C96AB75B}" type="slidenum">
              <a:rPr lang="en-US" smtClean="0"/>
              <a:t>‹#›</a:t>
            </a:fld>
            <a:endParaRPr lang="en-US"/>
          </a:p>
        </p:txBody>
      </p:sp>
    </p:spTree>
    <p:extLst>
      <p:ext uri="{BB962C8B-B14F-4D97-AF65-F5344CB8AC3E}">
        <p14:creationId xmlns:p14="http://schemas.microsoft.com/office/powerpoint/2010/main" val="1161989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D55EA60-FE63-4DDC-BB38-308335A26737}" type="datetimeFigureOut">
              <a:rPr lang="en-US" smtClean="0"/>
              <a:t>10/22/2024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2E31248-C6AC-4112-97AF-2083C96AB75B}" type="slidenum">
              <a:rPr lang="en-US" smtClean="0"/>
              <a:t>‹#›</a:t>
            </a:fld>
            <a:endParaRPr lang="en-US"/>
          </a:p>
        </p:txBody>
      </p:sp>
    </p:spTree>
    <p:extLst>
      <p:ext uri="{BB962C8B-B14F-4D97-AF65-F5344CB8AC3E}">
        <p14:creationId xmlns:p14="http://schemas.microsoft.com/office/powerpoint/2010/main" val="2487195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9D55EA60-FE63-4DDC-BB38-308335A26737}" type="datetimeFigureOut">
              <a:rPr lang="en-US" smtClean="0"/>
              <a:t>10/22/2024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E2E31248-C6AC-4112-97AF-2083C96AB75B}" type="slidenum">
              <a:rPr lang="en-US" smtClean="0"/>
              <a:t>‹#›</a:t>
            </a:fld>
            <a:endParaRPr lang="en-US"/>
          </a:p>
        </p:txBody>
      </p:sp>
    </p:spTree>
    <p:extLst>
      <p:ext uri="{BB962C8B-B14F-4D97-AF65-F5344CB8AC3E}">
        <p14:creationId xmlns:p14="http://schemas.microsoft.com/office/powerpoint/2010/main" val="2142326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9D55EA60-FE63-4DDC-BB38-308335A26737}" type="datetimeFigureOut">
              <a:rPr lang="en-US" smtClean="0"/>
              <a:t>10/22/2024</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E2E31248-C6AC-4112-97AF-2083C96AB75B}" type="slidenum">
              <a:rPr lang="en-US" smtClean="0"/>
              <a:t>‹#›</a:t>
            </a:fld>
            <a:endParaRPr lang="en-US"/>
          </a:p>
        </p:txBody>
      </p:sp>
    </p:spTree>
    <p:extLst>
      <p:ext uri="{BB962C8B-B14F-4D97-AF65-F5344CB8AC3E}">
        <p14:creationId xmlns:p14="http://schemas.microsoft.com/office/powerpoint/2010/main" val="1814624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9D55EA60-FE63-4DDC-BB38-308335A26737}" type="datetimeFigureOut">
              <a:rPr lang="en-US" smtClean="0"/>
              <a:t>10/22/2024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E2E31248-C6AC-4112-97AF-2083C96AB75B}" type="slidenum">
              <a:rPr lang="en-US" smtClean="0"/>
              <a:t>‹#›</a:t>
            </a:fld>
            <a:endParaRPr lang="en-US"/>
          </a:p>
        </p:txBody>
      </p:sp>
    </p:spTree>
    <p:extLst>
      <p:ext uri="{BB962C8B-B14F-4D97-AF65-F5344CB8AC3E}">
        <p14:creationId xmlns:p14="http://schemas.microsoft.com/office/powerpoint/2010/main" val="535305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D55EA60-FE63-4DDC-BB38-308335A26737}" type="datetimeFigureOut">
              <a:rPr lang="en-US" smtClean="0"/>
              <a:t>10/22/2024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E2E31248-C6AC-4112-97AF-2083C96AB75B}" type="slidenum">
              <a:rPr lang="en-US" smtClean="0"/>
              <a:t>‹#›</a:t>
            </a:fld>
            <a:endParaRPr lang="en-US"/>
          </a:p>
        </p:txBody>
      </p:sp>
    </p:spTree>
    <p:extLst>
      <p:ext uri="{BB962C8B-B14F-4D97-AF65-F5344CB8AC3E}">
        <p14:creationId xmlns:p14="http://schemas.microsoft.com/office/powerpoint/2010/main" val="1383872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D55EA60-FE63-4DDC-BB38-308335A26737}" type="datetimeFigureOut">
              <a:rPr lang="en-US" smtClean="0"/>
              <a:t>10/22/2024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E2E31248-C6AC-4112-97AF-2083C96AB75B}" type="slidenum">
              <a:rPr lang="en-US" smtClean="0"/>
              <a:t>‹#›</a:t>
            </a:fld>
            <a:endParaRPr lang="en-US"/>
          </a:p>
        </p:txBody>
      </p:sp>
    </p:spTree>
    <p:extLst>
      <p:ext uri="{BB962C8B-B14F-4D97-AF65-F5344CB8AC3E}">
        <p14:creationId xmlns:p14="http://schemas.microsoft.com/office/powerpoint/2010/main" val="285733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D55EA60-FE63-4DDC-BB38-308335A26737}" type="datetimeFigureOut">
              <a:rPr lang="en-US" smtClean="0"/>
              <a:t>10/22/2024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E2E31248-C6AC-4112-97AF-2083C96AB75B}" type="slidenum">
              <a:rPr lang="en-US" smtClean="0"/>
              <a:t>‹#›</a:t>
            </a:fld>
            <a:endParaRPr lang="en-US"/>
          </a:p>
        </p:txBody>
      </p:sp>
    </p:spTree>
    <p:extLst>
      <p:ext uri="{BB962C8B-B14F-4D97-AF65-F5344CB8AC3E}">
        <p14:creationId xmlns:p14="http://schemas.microsoft.com/office/powerpoint/2010/main" val="3941615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55EA60-FE63-4DDC-BB38-308335A26737}" type="datetimeFigureOut">
              <a:rPr lang="en-US" smtClean="0"/>
              <a:t>10/22/2024</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E31248-C6AC-4112-97AF-2083C96AB75B}" type="slidenum">
              <a:rPr lang="en-US" smtClean="0"/>
              <a:t>‹#›</a:t>
            </a:fld>
            <a:endParaRPr lang="en-US"/>
          </a:p>
        </p:txBody>
      </p:sp>
    </p:spTree>
    <p:extLst>
      <p:ext uri="{BB962C8B-B14F-4D97-AF65-F5344CB8AC3E}">
        <p14:creationId xmlns:p14="http://schemas.microsoft.com/office/powerpoint/2010/main" val="103874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ar-IQ" sz="3600" dirty="0" smtClean="0"/>
              <a:t>شروط عقد الزواج </a:t>
            </a:r>
            <a:endParaRPr lang="en-US" sz="3600" dirty="0"/>
          </a:p>
        </p:txBody>
      </p:sp>
      <p:sp>
        <p:nvSpPr>
          <p:cNvPr id="3" name="عنوان فرعي 2"/>
          <p:cNvSpPr>
            <a:spLocks noGrp="1"/>
          </p:cNvSpPr>
          <p:nvPr>
            <p:ph type="subTitle" idx="1"/>
          </p:nvPr>
        </p:nvSpPr>
        <p:spPr/>
        <p:txBody>
          <a:bodyPr/>
          <a:lstStyle/>
          <a:p>
            <a:r>
              <a:rPr lang="ar-IQ" b="1" dirty="0" err="1" smtClean="0"/>
              <a:t>م.د</a:t>
            </a:r>
            <a:r>
              <a:rPr lang="ar-IQ" b="1" dirty="0" smtClean="0"/>
              <a:t> بان بدر حسن </a:t>
            </a:r>
            <a:endParaRPr lang="en-US" b="1" dirty="0"/>
          </a:p>
        </p:txBody>
      </p:sp>
    </p:spTree>
    <p:extLst>
      <p:ext uri="{BB962C8B-B14F-4D97-AF65-F5344CB8AC3E}">
        <p14:creationId xmlns:p14="http://schemas.microsoft.com/office/powerpoint/2010/main" val="39368362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t>ثانيا : شروط الصحة</a:t>
            </a:r>
            <a:br>
              <a:rPr lang="ar-IQ" sz="3200" b="1" dirty="0" smtClean="0"/>
            </a:br>
            <a:endParaRPr lang="en-US" sz="3200" b="1" dirty="0"/>
          </a:p>
        </p:txBody>
      </p:sp>
      <p:sp>
        <p:nvSpPr>
          <p:cNvPr id="3" name="عنصر نائب للمحتوى 2"/>
          <p:cNvSpPr>
            <a:spLocks noGrp="1"/>
          </p:cNvSpPr>
          <p:nvPr>
            <p:ph idx="1"/>
          </p:nvPr>
        </p:nvSpPr>
        <p:spPr/>
        <p:txBody>
          <a:bodyPr>
            <a:normAutofit/>
          </a:bodyPr>
          <a:lstStyle/>
          <a:p>
            <a:pPr marL="0" indent="0" algn="r">
              <a:buNone/>
            </a:pPr>
            <a:endParaRPr lang="ar-IQ" sz="2400" dirty="0" smtClean="0">
              <a:latin typeface="Arial" pitchFamily="34" charset="0"/>
              <a:cs typeface="Arial" pitchFamily="34" charset="0"/>
            </a:endParaRPr>
          </a:p>
          <a:p>
            <a:pPr marL="0" indent="0" algn="r">
              <a:buNone/>
            </a:pPr>
            <a:r>
              <a:rPr lang="ar-IQ" sz="2400" b="1" dirty="0" smtClean="0">
                <a:solidFill>
                  <a:srgbClr val="FF0000"/>
                </a:solidFill>
                <a:latin typeface="Arial" pitchFamily="34" charset="0"/>
                <a:cs typeface="Arial" pitchFamily="34" charset="0"/>
              </a:rPr>
              <a:t>1- ان لا تكون الزوجة محرمه على الرجل تحريما مؤبداً او مؤقتاً</a:t>
            </a:r>
            <a:endParaRPr lang="ar-IQ" sz="2400" dirty="0" smtClean="0">
              <a:latin typeface="Arial" pitchFamily="34" charset="0"/>
              <a:cs typeface="Arial" pitchFamily="34" charset="0"/>
            </a:endParaRPr>
          </a:p>
          <a:p>
            <a:pPr marL="0" indent="0" algn="r">
              <a:buNone/>
            </a:pPr>
            <a:r>
              <a:rPr lang="ar-IQ" sz="2400" b="1" dirty="0" smtClean="0">
                <a:latin typeface="Arial" pitchFamily="34" charset="0"/>
                <a:cs typeface="Arial" pitchFamily="34" charset="0"/>
              </a:rPr>
              <a:t>يشترط لصحة عقد الزواج ان تكون المرأة صالحا للزواج فلا يجوز للزوج الزواج من اخته او خالته لكونهن من النساء المحرمات بصورة مؤبدة كذلك الحال لا يحق للرجل الزواج من اخت زوجته او عمتها أو خالتها لكونهن أيضا من النساء المحرمات بصورة مؤقتة وهذا ما اكدته المادة (12) من قانون الأحوال الشخصية العراقي والتي تنص على انه (يشترط لصحة الزواج أن تكون المرأة غير محرمة شرعاً على من يريد التزوج بها ).</a:t>
            </a:r>
          </a:p>
          <a:p>
            <a:pPr marL="0" indent="0" algn="r">
              <a:buNone/>
            </a:pPr>
            <a:endParaRPr lang="en-US" sz="2400" b="1" dirty="0">
              <a:latin typeface="Arial" pitchFamily="34" charset="0"/>
              <a:cs typeface="Arial" pitchFamily="34" charset="0"/>
            </a:endParaRPr>
          </a:p>
        </p:txBody>
      </p:sp>
    </p:spTree>
    <p:extLst>
      <p:ext uri="{BB962C8B-B14F-4D97-AF65-F5344CB8AC3E}">
        <p14:creationId xmlns:p14="http://schemas.microsoft.com/office/powerpoint/2010/main" val="932215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latin typeface="Arial" pitchFamily="34" charset="0"/>
                <a:cs typeface="Arial" pitchFamily="34" charset="0"/>
              </a:rPr>
              <a:t>ثانيا : شروط الصحة</a:t>
            </a:r>
            <a:br>
              <a:rPr lang="ar-IQ" sz="3200" b="1" dirty="0" smtClean="0">
                <a:latin typeface="Arial" pitchFamily="34" charset="0"/>
                <a:cs typeface="Arial" pitchFamily="34" charset="0"/>
              </a:rPr>
            </a:br>
            <a:endParaRPr lang="en-US" sz="32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0" indent="0" algn="r">
              <a:buNone/>
            </a:pPr>
            <a:endParaRPr lang="ar-IQ" sz="2400" dirty="0" smtClean="0">
              <a:latin typeface="Arial" pitchFamily="34" charset="0"/>
              <a:cs typeface="Arial" pitchFamily="34" charset="0"/>
            </a:endParaRPr>
          </a:p>
          <a:p>
            <a:pPr marL="0" indent="0" algn="r">
              <a:buNone/>
            </a:pPr>
            <a:r>
              <a:rPr lang="ar-IQ" sz="2400" b="1" dirty="0" smtClean="0">
                <a:solidFill>
                  <a:srgbClr val="FF0000"/>
                </a:solidFill>
                <a:latin typeface="Arial" pitchFamily="34" charset="0"/>
                <a:cs typeface="Arial" pitchFamily="34" charset="0"/>
              </a:rPr>
              <a:t>2- مباشرة الولي العقد إذا كان أحد الزوجين صغيرا او مجنونا </a:t>
            </a:r>
          </a:p>
          <a:p>
            <a:pPr marL="0" indent="0" algn="justLow">
              <a:buNone/>
            </a:pPr>
            <a:r>
              <a:rPr lang="ar-IQ" sz="2400" dirty="0" smtClean="0">
                <a:latin typeface="Arial" pitchFamily="34" charset="0"/>
                <a:cs typeface="Arial" pitchFamily="34" charset="0"/>
              </a:rPr>
              <a:t>اشترط القانون والشريعة الاسلامية موافقة الولي لصحة عقد الزواج إذا كانت المرأة أو الرجل صغيرا غير بالغ السن القانوني أو كان مجنونا وهذا ما نصت عليه المادة (1/8) من قانون الأحوال الشخصية العراقي بالقول (إذا طلب من أكمل الخامسة عشرة من العمر الزواج، فللقاضي أن يأذن به، إذا ثبت له أهليته وقابليته البدنية، بعد موافقة وليه الشرعي ) إذ يلاحظ من النص السابق أن القانون العراقي إجاز لمن اكمل الخامسة عشر من العمر الزواج بموافقه وليه إذا كان أحد الزوجين قاصرا قانونا أما إذا كانا بالغين فلا يحتاج الى موافقة وليه ويشترط في كلتا الحالتين استحصال إذن من القضاء .                                                               </a:t>
            </a:r>
          </a:p>
          <a:p>
            <a:pPr marL="0" indent="0" algn="justLow">
              <a:buNone/>
            </a:pPr>
            <a:endParaRPr lang="en-US" sz="2400" dirty="0">
              <a:latin typeface="Arial" pitchFamily="34" charset="0"/>
              <a:cs typeface="Arial" pitchFamily="34" charset="0"/>
            </a:endParaRPr>
          </a:p>
        </p:txBody>
      </p:sp>
    </p:spTree>
    <p:extLst>
      <p:ext uri="{BB962C8B-B14F-4D97-AF65-F5344CB8AC3E}">
        <p14:creationId xmlns:p14="http://schemas.microsoft.com/office/powerpoint/2010/main" val="23758199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latin typeface="Arial" pitchFamily="34" charset="0"/>
                <a:cs typeface="Arial" pitchFamily="34" charset="0"/>
              </a:rPr>
              <a:t>ثانيا : شروط الصحة</a:t>
            </a:r>
            <a:br>
              <a:rPr lang="ar-IQ" sz="3200" b="1" dirty="0" smtClean="0">
                <a:latin typeface="Arial" pitchFamily="34" charset="0"/>
                <a:cs typeface="Arial" pitchFamily="34" charset="0"/>
              </a:rPr>
            </a:br>
            <a:endParaRPr lang="en-US" sz="32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0" indent="0" algn="r">
              <a:buNone/>
            </a:pPr>
            <a:endParaRPr lang="ar-IQ" sz="2400" dirty="0" smtClean="0">
              <a:latin typeface="Arial" pitchFamily="34" charset="0"/>
              <a:cs typeface="Arial" pitchFamily="34" charset="0"/>
            </a:endParaRPr>
          </a:p>
          <a:p>
            <a:pPr marL="0" indent="0" algn="r">
              <a:buNone/>
            </a:pPr>
            <a:r>
              <a:rPr lang="ar-IQ" sz="2400" b="1" dirty="0" smtClean="0">
                <a:solidFill>
                  <a:srgbClr val="FF0000"/>
                </a:solidFill>
                <a:latin typeface="Arial" pitchFamily="34" charset="0"/>
                <a:cs typeface="Arial" pitchFamily="34" charset="0"/>
              </a:rPr>
              <a:t>3- الشهادة على عقد الزواج </a:t>
            </a:r>
          </a:p>
          <a:p>
            <a:pPr marL="0" indent="0" algn="r">
              <a:buNone/>
            </a:pPr>
            <a:r>
              <a:rPr lang="ar-IQ" sz="2400" dirty="0" smtClean="0">
                <a:latin typeface="Arial" pitchFamily="34" charset="0"/>
                <a:cs typeface="Arial" pitchFamily="34" charset="0"/>
              </a:rPr>
              <a:t>أفرد الشارع عقد الزواج باشتراط الاشهاد عليه لما لهذا العقد من اهمية بحضور شاهدين عاقلين بالغين يسمعان كلام الزوجين وفهمهما أن المراد منه هو ابرام عقد الزواج حتى يتحقق الغرض من الشهادة لان الشهادة شرط لصحته ولا يصح العقد بدونها استنادا لقوله عليه الصلاة والسلام ( لا نكاح إلا بولي وشاهدي عدل ) ، فقد اوجب قانون الأحوال الشخصية العراقي في المادة السادسة فقرة (د) منه ضرورة الاشهاد على عقد الزواج فنص على انه (شهادة شاهدين متمتعين بالأهلية القانونية على عقد الزواج) . </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2968033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latin typeface="Arial" pitchFamily="34" charset="0"/>
                <a:cs typeface="Arial" pitchFamily="34" charset="0"/>
              </a:rPr>
              <a:t>ثانيا : شروط الصحة</a:t>
            </a:r>
            <a:br>
              <a:rPr lang="ar-IQ" sz="3200" b="1" dirty="0" smtClean="0">
                <a:latin typeface="Arial" pitchFamily="34" charset="0"/>
                <a:cs typeface="Arial" pitchFamily="34" charset="0"/>
              </a:rPr>
            </a:br>
            <a:endParaRPr lang="en-US" sz="32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0" indent="0" algn="r">
              <a:buNone/>
            </a:pPr>
            <a:r>
              <a:rPr lang="ar-IQ" sz="2400" b="1" dirty="0" smtClean="0">
                <a:solidFill>
                  <a:srgbClr val="FF0000"/>
                </a:solidFill>
                <a:latin typeface="Arial" pitchFamily="34" charset="0"/>
                <a:cs typeface="Arial" pitchFamily="34" charset="0"/>
              </a:rPr>
              <a:t>ويلاحظ من النص اعلاه أن القانون اشترط في شاهدي عقد الزواج أن تتوافر فيه الشروط الاتية :</a:t>
            </a:r>
          </a:p>
          <a:p>
            <a:pPr marL="0" indent="0" algn="r">
              <a:buNone/>
            </a:pPr>
            <a:r>
              <a:rPr lang="ar-IQ" sz="2400" b="1" dirty="0" smtClean="0">
                <a:solidFill>
                  <a:srgbClr val="0070C0"/>
                </a:solidFill>
                <a:latin typeface="Arial" pitchFamily="34" charset="0"/>
                <a:cs typeface="Arial" pitchFamily="34" charset="0"/>
              </a:rPr>
              <a:t>أ- تمتع كل من الشاهدين بالأهلية القانونية : </a:t>
            </a:r>
            <a:r>
              <a:rPr lang="ar-IQ" sz="2400" dirty="0" smtClean="0">
                <a:latin typeface="Arial" pitchFamily="34" charset="0"/>
                <a:cs typeface="Arial" pitchFamily="34" charset="0"/>
              </a:rPr>
              <a:t>وذلك بأن يكون كل منهما بالغا عاقلا وتتحقق الاهلية القانونية بإكمال الزوجين سنة الثامنة عشر من العمر غير مصاب باي عارض من عوارض الاهلية كالجنون والعته ، أما اذا كلن فاقد الاهلية كالمجنون او ناقصها كالصغير فلا يصح ان يكون شاهدا على العقد .    </a:t>
            </a:r>
          </a:p>
          <a:p>
            <a:pPr marL="0" indent="0" algn="r">
              <a:buNone/>
            </a:pPr>
            <a:r>
              <a:rPr lang="ar-IQ" sz="2400" b="1" dirty="0" smtClean="0">
                <a:solidFill>
                  <a:srgbClr val="FF0000"/>
                </a:solidFill>
                <a:latin typeface="Arial" pitchFamily="34" charset="0"/>
                <a:cs typeface="Arial" pitchFamily="34" charset="0"/>
              </a:rPr>
              <a:t>  ب-ان يكون نصاب الشهادة تاما  : </a:t>
            </a:r>
            <a:r>
              <a:rPr lang="ar-IQ" sz="2400" dirty="0" smtClean="0">
                <a:latin typeface="Arial" pitchFamily="34" charset="0"/>
                <a:cs typeface="Arial" pitchFamily="34" charset="0"/>
              </a:rPr>
              <a:t>ان نصاب الشهادة في عقد الزواج لا يتم الا بحضور شاهدين وان قانون الاحوال الشخصية لم يفصل في حكم الشاهدين من حيث الجنس ، اما فقهاء الشريعة الاسلامية فقد افاضوا تفصيلا في ذلك فالشهادة تكون اما بحضور رجلين او رجل وامرأتين وبخلافهما لا يعتبر نصاب الشهادة متحققا .</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280998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latin typeface="Arial" pitchFamily="34" charset="0"/>
                <a:cs typeface="Arial" pitchFamily="34" charset="0"/>
              </a:rPr>
              <a:t>ثانيا : شروط الصحة</a:t>
            </a:r>
            <a:br>
              <a:rPr lang="ar-IQ" sz="3200" b="1" dirty="0" smtClean="0">
                <a:latin typeface="Arial" pitchFamily="34" charset="0"/>
                <a:cs typeface="Arial" pitchFamily="34" charset="0"/>
              </a:rPr>
            </a:br>
            <a:endParaRPr lang="en-US" sz="32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fontScale="92500"/>
          </a:bodyPr>
          <a:lstStyle/>
          <a:p>
            <a:pPr marL="0" indent="0" algn="r">
              <a:buNone/>
            </a:pPr>
            <a:endParaRPr lang="ar-IQ" sz="2400" dirty="0" smtClean="0">
              <a:latin typeface="Arial" pitchFamily="34" charset="0"/>
              <a:cs typeface="Arial" pitchFamily="34" charset="0"/>
            </a:endParaRPr>
          </a:p>
          <a:p>
            <a:pPr marL="0" indent="0" algn="r">
              <a:buNone/>
            </a:pPr>
            <a:r>
              <a:rPr lang="ar-IQ" sz="2400" b="1" dirty="0" smtClean="0">
                <a:solidFill>
                  <a:srgbClr val="0070C0"/>
                </a:solidFill>
                <a:latin typeface="Arial" pitchFamily="34" charset="0"/>
                <a:cs typeface="Arial" pitchFamily="34" charset="0"/>
              </a:rPr>
              <a:t>3 - سماع كل من الشاهدين كلام العاقدين : </a:t>
            </a:r>
            <a:r>
              <a:rPr lang="ar-IQ" sz="2400" dirty="0" smtClean="0">
                <a:latin typeface="Arial" pitchFamily="34" charset="0"/>
                <a:cs typeface="Arial" pitchFamily="34" charset="0"/>
              </a:rPr>
              <a:t>لكي تعد شهادة الشاهدين صحيحة لابد أن يسمع </a:t>
            </a:r>
          </a:p>
          <a:p>
            <a:pPr marL="0" indent="0" algn="r">
              <a:buNone/>
            </a:pPr>
            <a:r>
              <a:rPr lang="ar-IQ" sz="2400" dirty="0" smtClean="0">
                <a:latin typeface="Arial" pitchFamily="34" charset="0"/>
                <a:cs typeface="Arial" pitchFamily="34" charset="0"/>
              </a:rPr>
              <a:t>الشاهدان كلام العاقدين ( الزوجين)  وان يفهما المراد منه وهو ابرام عقد الزواج .</a:t>
            </a:r>
          </a:p>
          <a:p>
            <a:pPr marL="0" indent="0" algn="r">
              <a:buNone/>
            </a:pPr>
            <a:endParaRPr lang="ar-IQ" sz="2400" b="1" dirty="0" smtClean="0">
              <a:solidFill>
                <a:srgbClr val="FF0000"/>
              </a:solidFill>
              <a:latin typeface="Arial" pitchFamily="34" charset="0"/>
              <a:cs typeface="Arial" pitchFamily="34" charset="0"/>
            </a:endParaRPr>
          </a:p>
          <a:p>
            <a:pPr marL="0" indent="0" algn="justLow">
              <a:buNone/>
            </a:pPr>
            <a:r>
              <a:rPr lang="ar-IQ" sz="2400" b="1" dirty="0" smtClean="0">
                <a:solidFill>
                  <a:srgbClr val="FF0000"/>
                </a:solidFill>
                <a:latin typeface="Arial" pitchFamily="34" charset="0"/>
                <a:cs typeface="Arial" pitchFamily="34" charset="0"/>
              </a:rPr>
              <a:t>4- ان يكون العقد مؤبدا غير مؤقت بمدة : </a:t>
            </a:r>
            <a:r>
              <a:rPr lang="ar-IQ" sz="2400" dirty="0" smtClean="0">
                <a:latin typeface="Arial" pitchFamily="34" charset="0"/>
                <a:cs typeface="Arial" pitchFamily="34" charset="0"/>
              </a:rPr>
              <a:t>وهذا الشرط يستنتج من نص المادة (1/3) من قانون الاحوال الشخصية العراقي التي تنص على انه (الزواج عقد بين رجل وامرأة تحل له شرعاً غايته إنشاء رابطة الحياة المشتركة والنسل ) لان الغاية من الزواج هي الحياة المشتركة والتي لا تعد صحيحة الا اذا كانت قد نشأت لتبقى على الدوام كما لو قال رجل لامرأة تزوجتك لمدة سنة فان هذا الزواج غير صحيح وهذا راي المذاهب الاسلامية باستثناء مذهب الجعفرية حيث عد الزواج المؤقت (المتعة ) زواج صحيحا .                      </a:t>
            </a:r>
          </a:p>
          <a:p>
            <a:pPr marL="0" indent="0" algn="r">
              <a:buNone/>
            </a:pPr>
            <a:r>
              <a:rPr lang="ar-IQ" sz="2400" dirty="0" smtClean="0">
                <a:latin typeface="Arial" pitchFamily="34" charset="0"/>
                <a:cs typeface="Arial" pitchFamily="34" charset="0"/>
              </a:rPr>
              <a:t>                  </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1603548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latin typeface="Arial" pitchFamily="34" charset="0"/>
                <a:cs typeface="Arial" pitchFamily="34" charset="0"/>
              </a:rPr>
              <a:t>أثار تخلف احد شروط الصحة </a:t>
            </a:r>
            <a:endParaRPr lang="en-US" sz="32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fontScale="92500" lnSpcReduction="10000"/>
          </a:bodyPr>
          <a:lstStyle/>
          <a:p>
            <a:pPr marL="0" indent="0" algn="r">
              <a:buNone/>
            </a:pPr>
            <a:r>
              <a:rPr lang="ar-IQ" sz="2400" dirty="0" smtClean="0">
                <a:latin typeface="Arial" pitchFamily="34" charset="0"/>
                <a:cs typeface="Arial" pitchFamily="34" charset="0"/>
              </a:rPr>
              <a:t>اذا انعدم شرط من شروط الصحة التي نصت عليه الفقرة (1) من المادة (6) من قانون الاحوال الشخصية العراقي كان العقد باطلا فلا يترتب عليه أثر من اثار عقد الزواج فلا يحل بهذا العقد دخول ولا مهر ولا نفقة ولا عدة كما لا يثبت به نسب ولا توارث بين الزوجين ولا اي من الحقوق الزوجية والتزاماتها ما عدا حرمة المصاهرة وإذا تم الدخول وجب على الزوجين ان يتفرقا في الحال فان لم يتفرقا فرق القاضي بينهما جبرا ويترتب على الدخول الاثار الاتية :</a:t>
            </a:r>
          </a:p>
          <a:p>
            <a:pPr marL="0" indent="0" algn="r">
              <a:buNone/>
            </a:pPr>
            <a:r>
              <a:rPr lang="ar-IQ" sz="2400" dirty="0" smtClean="0">
                <a:latin typeface="Arial" pitchFamily="34" charset="0"/>
                <a:cs typeface="Arial" pitchFamily="34" charset="0"/>
              </a:rPr>
              <a:t>1- يجب للمرأة مهر المثل عند عدم تحديد المهر وفي حال تحديده يجب لها اقل المهرين من المهر المسمى والمثلي .</a:t>
            </a:r>
          </a:p>
          <a:p>
            <a:pPr marL="0" indent="0" algn="r">
              <a:buNone/>
            </a:pPr>
            <a:r>
              <a:rPr lang="ar-IQ" sz="2400" dirty="0" smtClean="0">
                <a:latin typeface="Arial" pitchFamily="34" charset="0"/>
                <a:cs typeface="Arial" pitchFamily="34" charset="0"/>
              </a:rPr>
              <a:t>2- يثبت به النسب محافظة على الولد .</a:t>
            </a:r>
          </a:p>
          <a:p>
            <a:pPr marL="0" indent="0" algn="r">
              <a:buNone/>
            </a:pPr>
            <a:r>
              <a:rPr lang="ar-IQ" sz="2400" dirty="0" smtClean="0">
                <a:latin typeface="Arial" pitchFamily="34" charset="0"/>
                <a:cs typeface="Arial" pitchFamily="34" charset="0"/>
              </a:rPr>
              <a:t>3- تثبت به حرمة المصاهرة .</a:t>
            </a:r>
          </a:p>
          <a:p>
            <a:pPr marL="0" indent="0" algn="r">
              <a:buNone/>
            </a:pPr>
            <a:r>
              <a:rPr lang="ar-IQ" sz="2400" dirty="0" smtClean="0">
                <a:latin typeface="Arial" pitchFamily="34" charset="0"/>
                <a:cs typeface="Arial" pitchFamily="34" charset="0"/>
              </a:rPr>
              <a:t>4- لا توارث بين الزوجين </a:t>
            </a:r>
          </a:p>
          <a:p>
            <a:pPr marL="0" indent="0" algn="r">
              <a:buNone/>
            </a:pPr>
            <a:r>
              <a:rPr lang="ar-IQ" sz="2400" dirty="0" smtClean="0">
                <a:latin typeface="Arial" pitchFamily="34" charset="0"/>
                <a:cs typeface="Arial" pitchFamily="34" charset="0"/>
              </a:rPr>
              <a:t>5- تجب به العدة ابتداء من تاريخ المتاركة اذا افترقا من تلقاء نفسها ومن وقت تفريق القاضي إذا فرق القاضي بينهما .</a:t>
            </a:r>
          </a:p>
          <a:p>
            <a:pPr marL="0" indent="0" algn="r">
              <a:buNone/>
            </a:pPr>
            <a:endParaRPr lang="en-US" sz="2400" dirty="0">
              <a:latin typeface="Arial" pitchFamily="34" charset="0"/>
              <a:cs typeface="Arial" pitchFamily="34" charset="0"/>
            </a:endParaRPr>
          </a:p>
        </p:txBody>
      </p:sp>
    </p:spTree>
    <p:extLst>
      <p:ext uri="{BB962C8B-B14F-4D97-AF65-F5344CB8AC3E}">
        <p14:creationId xmlns:p14="http://schemas.microsoft.com/office/powerpoint/2010/main" val="3688415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t>ثالثا : شروط النفاذ </a:t>
            </a:r>
            <a:endParaRPr lang="en-US" sz="3200" b="1" dirty="0"/>
          </a:p>
        </p:txBody>
      </p:sp>
      <p:sp>
        <p:nvSpPr>
          <p:cNvPr id="3" name="عنصر نائب للمحتوى 2"/>
          <p:cNvSpPr>
            <a:spLocks noGrp="1"/>
          </p:cNvSpPr>
          <p:nvPr>
            <p:ph idx="1"/>
          </p:nvPr>
        </p:nvSpPr>
        <p:spPr/>
        <p:txBody>
          <a:bodyPr>
            <a:normAutofit/>
          </a:bodyPr>
          <a:lstStyle/>
          <a:p>
            <a:pPr marL="0" indent="0" algn="r">
              <a:buNone/>
            </a:pPr>
            <a:r>
              <a:rPr lang="ar-IQ" sz="2400" b="1" dirty="0" smtClean="0">
                <a:latin typeface="Arial" pitchFamily="34" charset="0"/>
                <a:cs typeface="Arial" pitchFamily="34" charset="0"/>
              </a:rPr>
              <a:t>1- تعريف شروط النفاذ</a:t>
            </a:r>
            <a:endParaRPr lang="ar-IQ" sz="2400" dirty="0">
              <a:latin typeface="Arial" pitchFamily="34" charset="0"/>
              <a:cs typeface="Arial" pitchFamily="34" charset="0"/>
            </a:endParaRPr>
          </a:p>
          <a:p>
            <a:pPr marL="0" indent="0" algn="r">
              <a:buNone/>
            </a:pPr>
            <a:r>
              <a:rPr lang="ar-IQ" sz="2400" dirty="0" smtClean="0">
                <a:latin typeface="Arial" pitchFamily="34" charset="0"/>
                <a:cs typeface="Arial" pitchFamily="34" charset="0"/>
              </a:rPr>
              <a:t>شروط النفاذ هي الشروط التي إذا تحققت ترتب عليها اثار العقد كوجوب المهر وغيرها من الحقوق ويسمى حينئذ العقد نافذا ، اما اذا تخلفت هذه الشروط كلا أو بعضا فانه لا يترتب على الزواج اثاره الشرعية رغم صحته الا بعد اجازة من له حق الاجازة ، فإن اجازة ينتج الزواج اثاره من تاريخ انشاءه وان رفض الاجازة من له حق الاجازة يعد الزواج كأنه لم يكن .</a:t>
            </a:r>
          </a:p>
          <a:p>
            <a:pPr marL="0" indent="0" algn="r">
              <a:buNone/>
            </a:pPr>
            <a:endParaRPr lang="ar-IQ" sz="2400" dirty="0" smtClean="0">
              <a:latin typeface="Arial" pitchFamily="34" charset="0"/>
              <a:cs typeface="Arial" pitchFamily="34" charset="0"/>
            </a:endParaRPr>
          </a:p>
          <a:p>
            <a:pPr marL="0" indent="0" algn="r">
              <a:buNone/>
            </a:pPr>
            <a:r>
              <a:rPr lang="ar-IQ" sz="2400" b="1" dirty="0" smtClean="0">
                <a:solidFill>
                  <a:srgbClr val="FF0000"/>
                </a:solidFill>
                <a:latin typeface="Arial" pitchFamily="34" charset="0"/>
                <a:cs typeface="Arial" pitchFamily="34" charset="0"/>
              </a:rPr>
              <a:t> 2-  شروط نفاذ عقد الزواج </a:t>
            </a:r>
          </a:p>
          <a:p>
            <a:pPr marL="0" indent="0" algn="r">
              <a:buNone/>
            </a:pPr>
            <a:r>
              <a:rPr lang="ar-IQ" sz="2400" dirty="0" smtClean="0">
                <a:latin typeface="Arial" pitchFamily="34" charset="0"/>
                <a:cs typeface="Arial" pitchFamily="34" charset="0"/>
              </a:rPr>
              <a:t>يشترط لنفاذ عقد الزواج توافر الشروط الاتية :- </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26172810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latin typeface="Arial" pitchFamily="34" charset="0"/>
                <a:cs typeface="Arial" pitchFamily="34" charset="0"/>
              </a:rPr>
              <a:t>ثالثا : شروط النفاذ </a:t>
            </a:r>
            <a:endParaRPr lang="en-US" sz="32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0" indent="0" algn="justLow" rtl="1">
              <a:buNone/>
            </a:pPr>
            <a:r>
              <a:rPr lang="ar-IQ" sz="2400" b="1" dirty="0" smtClean="0">
                <a:latin typeface="Arial" pitchFamily="34" charset="0"/>
                <a:cs typeface="Arial" pitchFamily="34" charset="0"/>
              </a:rPr>
              <a:t>1 - ان يكون كل من العاقدين كامل الاهلية سواء كان يعقد الزواج لنفسه او لمن تحت ولايته أو وصايته فإذا كان من تولى العقد غير كامل الاهلية كان العقد موقوفا على اجازة وليه . </a:t>
            </a:r>
            <a:endParaRPr lang="ar-IQ" sz="2400" b="1" dirty="0">
              <a:latin typeface="Arial" pitchFamily="34" charset="0"/>
              <a:cs typeface="Arial" pitchFamily="34" charset="0"/>
            </a:endParaRPr>
          </a:p>
          <a:p>
            <a:pPr marL="0" indent="0" algn="justLow" rtl="1">
              <a:buNone/>
            </a:pPr>
            <a:endParaRPr lang="ar-IQ" sz="2400" b="1" dirty="0" smtClean="0">
              <a:latin typeface="Arial" pitchFamily="34" charset="0"/>
              <a:cs typeface="Arial" pitchFamily="34" charset="0"/>
            </a:endParaRPr>
          </a:p>
          <a:p>
            <a:pPr marL="0" indent="0" algn="justLow" rtl="1">
              <a:buNone/>
            </a:pPr>
            <a:r>
              <a:rPr lang="ar-IQ" sz="2400" b="1" dirty="0" smtClean="0">
                <a:latin typeface="Arial" pitchFamily="34" charset="0"/>
                <a:cs typeface="Arial" pitchFamily="34" charset="0"/>
              </a:rPr>
              <a:t>2- ان يكون كل من العاقدين صفة شرعية في تولي العقد كان يكون اصيلا أو وليا أو وكيلا ، إما إذا تولى العقد ولم تكن له صفة شرعية كان فضوليا وعندئذ يكون العقد موقوفا على اجازة من تم العقد لمصلحته ان كان راشدا أو وليه ان كان قاصرا فاذا اجازه صح العقد وترتب عليه اثاره واذا لم يجيزه بطل العقد .                                                           </a:t>
            </a:r>
          </a:p>
          <a:p>
            <a:pPr marL="0" indent="0" algn="r">
              <a:buNone/>
            </a:pPr>
            <a:r>
              <a:rPr lang="ar-IQ" sz="2400" b="1" dirty="0" smtClean="0">
                <a:latin typeface="Arial" pitchFamily="34" charset="0"/>
                <a:cs typeface="Arial" pitchFamily="34" charset="0"/>
              </a:rPr>
              <a:t> </a:t>
            </a:r>
            <a:endParaRPr lang="en-US" sz="2400" b="1" dirty="0">
              <a:latin typeface="Arial" pitchFamily="34" charset="0"/>
              <a:cs typeface="Arial" pitchFamily="34" charset="0"/>
            </a:endParaRPr>
          </a:p>
        </p:txBody>
      </p:sp>
    </p:spTree>
    <p:extLst>
      <p:ext uri="{BB962C8B-B14F-4D97-AF65-F5344CB8AC3E}">
        <p14:creationId xmlns:p14="http://schemas.microsoft.com/office/powerpoint/2010/main" val="29456596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cs typeface="+mn-cs"/>
              </a:rPr>
              <a:t>اثار انعدام شرط من شروط النفاذ </a:t>
            </a:r>
            <a:endParaRPr lang="en-US" sz="3200" b="1" dirty="0">
              <a:cs typeface="+mn-cs"/>
            </a:endParaRPr>
          </a:p>
        </p:txBody>
      </p:sp>
      <p:sp>
        <p:nvSpPr>
          <p:cNvPr id="3" name="عنصر نائب للمحتوى 2"/>
          <p:cNvSpPr>
            <a:spLocks noGrp="1"/>
          </p:cNvSpPr>
          <p:nvPr>
            <p:ph idx="1"/>
          </p:nvPr>
        </p:nvSpPr>
        <p:spPr>
          <a:xfrm>
            <a:off x="381000" y="1600200"/>
            <a:ext cx="8382000" cy="4525963"/>
          </a:xfrm>
        </p:spPr>
        <p:txBody>
          <a:bodyPr>
            <a:normAutofit/>
          </a:bodyPr>
          <a:lstStyle/>
          <a:p>
            <a:pPr marL="0" indent="0" algn="r">
              <a:buNone/>
            </a:pPr>
            <a:endParaRPr lang="ar-IQ" sz="2400" dirty="0" smtClean="0"/>
          </a:p>
          <a:p>
            <a:pPr marL="0" indent="0" algn="r">
              <a:buNone/>
            </a:pPr>
            <a:r>
              <a:rPr lang="ar-IQ" sz="2800" b="1" dirty="0" smtClean="0"/>
              <a:t>اذا انعدم شرط من شروط النفاذ كان العقد موقوف على اجازة من له حق الاجازة فلا يترتب عليه اي اثر من اثار الزوجية الا اذا لحقته الاجازة فاذا اجازه نفذ العقد واذا لم يجيزه بطل العقد اذا لم يحصل دخول فاذا حصل دخول قبل الاجازة ترتب عليه ما يترتب على العقد الفاسد من اثار </a:t>
            </a:r>
            <a:endParaRPr lang="en-US" sz="2800" b="1" dirty="0"/>
          </a:p>
        </p:txBody>
      </p:sp>
    </p:spTree>
    <p:extLst>
      <p:ext uri="{BB962C8B-B14F-4D97-AF65-F5344CB8AC3E}">
        <p14:creationId xmlns:p14="http://schemas.microsoft.com/office/powerpoint/2010/main" val="30176345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latin typeface="Arial" pitchFamily="34" charset="0"/>
                <a:cs typeface="Arial" pitchFamily="34" charset="0"/>
              </a:rPr>
              <a:t>رابعا : شروط اللزوم </a:t>
            </a:r>
            <a:endParaRPr lang="en-US" sz="32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0" indent="0" algn="r">
              <a:buNone/>
            </a:pPr>
            <a:endParaRPr lang="ar-IQ" sz="2400" b="1" dirty="0" smtClean="0">
              <a:latin typeface="Arial" pitchFamily="34" charset="0"/>
              <a:cs typeface="Arial" pitchFamily="34" charset="0"/>
            </a:endParaRPr>
          </a:p>
          <a:p>
            <a:pPr marL="0" indent="0" algn="r">
              <a:buNone/>
            </a:pPr>
            <a:r>
              <a:rPr lang="ar-IQ" sz="2400" b="1" dirty="0" smtClean="0">
                <a:latin typeface="Arial" pitchFamily="34" charset="0"/>
                <a:cs typeface="Arial" pitchFamily="34" charset="0"/>
              </a:rPr>
              <a:t>1-  تعريف شروط اللزوم</a:t>
            </a:r>
          </a:p>
          <a:p>
            <a:pPr marL="0" indent="0" algn="r">
              <a:buNone/>
            </a:pPr>
            <a:r>
              <a:rPr lang="ar-IQ" sz="2400" b="1" dirty="0" smtClean="0">
                <a:latin typeface="Arial" pitchFamily="34" charset="0"/>
                <a:cs typeface="Arial" pitchFamily="34" charset="0"/>
              </a:rPr>
              <a:t>شروط اللزوم هي الشروط التي إذا توافرت لا يحق لأي من طرفي عقد الزواج فسخه بإرادته المنفردة أو عن طريق القضاء لكن يجوز الفسخ باتفاق الزوجين كما في حالة الطلاق بعوض ( الخلع) .</a:t>
            </a:r>
          </a:p>
          <a:p>
            <a:pPr marL="0" indent="0" algn="r">
              <a:buNone/>
            </a:pPr>
            <a:endParaRPr lang="ar-IQ" sz="2400" b="1" dirty="0" smtClean="0">
              <a:latin typeface="Arial" pitchFamily="34" charset="0"/>
              <a:cs typeface="Arial" pitchFamily="34" charset="0"/>
            </a:endParaRPr>
          </a:p>
          <a:p>
            <a:pPr marL="0" indent="0" algn="r">
              <a:buNone/>
            </a:pPr>
            <a:r>
              <a:rPr lang="ar-IQ" sz="2400" b="1" dirty="0" smtClean="0">
                <a:latin typeface="Arial" pitchFamily="34" charset="0"/>
                <a:cs typeface="Arial" pitchFamily="34" charset="0"/>
              </a:rPr>
              <a:t>2- شروط لزوم عقد الزواج </a:t>
            </a:r>
          </a:p>
          <a:p>
            <a:pPr marL="0" indent="0" algn="r">
              <a:buNone/>
            </a:pPr>
            <a:r>
              <a:rPr lang="ar-IQ" sz="2400" b="1" dirty="0" smtClean="0">
                <a:latin typeface="Arial" pitchFamily="34" charset="0"/>
                <a:cs typeface="Arial" pitchFamily="34" charset="0"/>
              </a:rPr>
              <a:t>لكي يعد عقد الزواج لازما يجب ان تتوافر الشروط الاتية :- </a:t>
            </a:r>
            <a:endParaRPr lang="en-US" sz="2400" b="1" dirty="0">
              <a:latin typeface="Arial" pitchFamily="34" charset="0"/>
              <a:cs typeface="Arial" pitchFamily="34" charset="0"/>
            </a:endParaRPr>
          </a:p>
        </p:txBody>
      </p:sp>
    </p:spTree>
    <p:extLst>
      <p:ext uri="{BB962C8B-B14F-4D97-AF65-F5344CB8AC3E}">
        <p14:creationId xmlns:p14="http://schemas.microsoft.com/office/powerpoint/2010/main" val="1272684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cs typeface="+mn-cs"/>
              </a:rPr>
              <a:t>الشروط الشرعية لعقد الزواج </a:t>
            </a:r>
            <a:endParaRPr lang="en-US" sz="2800" b="1" dirty="0">
              <a:cs typeface="+mn-cs"/>
            </a:endParaRPr>
          </a:p>
        </p:txBody>
      </p:sp>
      <p:sp>
        <p:nvSpPr>
          <p:cNvPr id="3" name="عنصر نائب للمحتوى 2"/>
          <p:cNvSpPr>
            <a:spLocks noGrp="1"/>
          </p:cNvSpPr>
          <p:nvPr>
            <p:ph idx="1"/>
          </p:nvPr>
        </p:nvSpPr>
        <p:spPr/>
        <p:txBody>
          <a:bodyPr/>
          <a:lstStyle/>
          <a:p>
            <a:pPr marL="0" indent="0" algn="r">
              <a:buNone/>
            </a:pPr>
            <a:endParaRPr lang="ar-IQ" sz="2400" b="1" dirty="0" smtClean="0"/>
          </a:p>
          <a:p>
            <a:pPr marL="0" indent="0" algn="r">
              <a:buNone/>
            </a:pPr>
            <a:r>
              <a:rPr lang="ar-IQ" sz="2400" b="1" dirty="0" smtClean="0"/>
              <a:t>تناولت المادة السادسة من قانون الأحوال الشخصية العراقي على الشروط الشرعية لعقد الزواج إلا أنها لم تفصل هذه الشروط بل اجملتها في نص واحد بقولها </a:t>
            </a:r>
          </a:p>
          <a:p>
            <a:pPr marL="0" indent="0" algn="r">
              <a:buNone/>
            </a:pPr>
            <a:r>
              <a:rPr lang="ar-IQ" sz="2400" b="1" dirty="0" smtClean="0"/>
              <a:t>(1- لا ينعقد عقد الزواج إذا فقد شرطاً من شروط  الانعقاد أو الصحة المبينة فيما يلي  أ- اتحاد مجلس الإيجاب والقبول. ب- سماع كل من العاقدين كلام الآخر واستيعابهما بأنه المقصود منه عقد الزواج  ج- موافقة القبول للإيجاب   د- شهادة شاهدين متمتعين بالأهلية القانونية على عقد الزواج هـ- أن يكون العقد غير معلق على شرط أو حادثة غير محققة ) .</a:t>
            </a:r>
            <a:r>
              <a:rPr lang="ar-IQ" dirty="0" smtClean="0"/>
              <a:t> </a:t>
            </a:r>
            <a:endParaRPr lang="en-US" dirty="0"/>
          </a:p>
        </p:txBody>
      </p:sp>
    </p:spTree>
    <p:extLst>
      <p:ext uri="{BB962C8B-B14F-4D97-AF65-F5344CB8AC3E}">
        <p14:creationId xmlns:p14="http://schemas.microsoft.com/office/powerpoint/2010/main" val="21311745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latin typeface="Arial" pitchFamily="34" charset="0"/>
                <a:cs typeface="Arial" pitchFamily="34" charset="0"/>
              </a:rPr>
              <a:t>رابعا : شروط اللزوم </a:t>
            </a:r>
            <a:endParaRPr lang="en-US" sz="32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0" indent="0" algn="r">
              <a:buNone/>
            </a:pPr>
            <a:r>
              <a:rPr lang="ar-IQ" sz="2400" dirty="0" smtClean="0">
                <a:latin typeface="Arial" pitchFamily="34" charset="0"/>
                <a:cs typeface="Arial" pitchFamily="34" charset="0"/>
              </a:rPr>
              <a:t>1 - ان لا يكون الولي الذي زوج فاقد الاهلية أو ناقصها غير الاب أو الجد والابن ، فإذا كان المزوج غيرهم فانه يحق للزوجين عند افاقتهما حق فسخ عقد الزواج ، وان قانون الأحوال الشخصية العراقي قد جاء خاليا من بيان الاحكام المتعلقة بولاية القاصر كما انه لم يبين الشروط المتعلقة بها ولكنه أوجب الرجوع الى احكام الشريعة الاسلامية عند عدم وجود نص تشريعي ، </a:t>
            </a:r>
            <a:r>
              <a:rPr lang="ar-IQ" sz="2400" b="1" dirty="0" smtClean="0">
                <a:solidFill>
                  <a:srgbClr val="FF0000"/>
                </a:solidFill>
                <a:latin typeface="Arial" pitchFamily="34" charset="0"/>
                <a:cs typeface="Arial" pitchFamily="34" charset="0"/>
              </a:rPr>
              <a:t>وهذا يدفعنا الى التساؤل هل يجوز للولي الجبري ان يقدم طلب للمحكمة يطالب فيه بفسخ عقد زواج القاصر زوجا كان أم زوجة للذين هم تحت ولايته ؟</a:t>
            </a:r>
            <a:r>
              <a:rPr lang="ar-IQ" sz="2400" dirty="0" smtClean="0">
                <a:latin typeface="Arial" pitchFamily="34" charset="0"/>
                <a:cs typeface="Arial" pitchFamily="34" charset="0"/>
              </a:rPr>
              <a:t> وللإجابة عن هذا التساؤل نقول ليس للولي الجبري الحق في فسخ عقد زواج القاصر لان هذا الحق مقرر للقاصر رجلا كان أم امرأة عند بلوغهما واذا كانا مصابين بعارض من عوارض الاهلية كالجنون فيجوز لهما فسخ عقد الزواج عند افاقتهما اذا كان الجنون الذي اصابهما جنون غير مطبق .</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35221162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latin typeface="Arial" pitchFamily="34" charset="0"/>
                <a:cs typeface="Arial" pitchFamily="34" charset="0"/>
              </a:rPr>
              <a:t>رابعا : شروط اللزوم </a:t>
            </a:r>
            <a:endParaRPr lang="en-US" sz="32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fontScale="92500" lnSpcReduction="10000"/>
          </a:bodyPr>
          <a:lstStyle/>
          <a:p>
            <a:pPr marL="0" indent="0" algn="r">
              <a:buNone/>
            </a:pPr>
            <a:r>
              <a:rPr lang="ar-IQ" sz="2400" b="1" dirty="0" smtClean="0">
                <a:solidFill>
                  <a:srgbClr val="FF0000"/>
                </a:solidFill>
                <a:latin typeface="Arial" pitchFamily="34" charset="0"/>
                <a:cs typeface="Arial" pitchFamily="34" charset="0"/>
              </a:rPr>
              <a:t>2- ان يكون الزوج كفوا للزوجة </a:t>
            </a:r>
            <a:r>
              <a:rPr lang="ar-IQ" sz="2400" dirty="0" smtClean="0">
                <a:latin typeface="Arial" pitchFamily="34" charset="0"/>
                <a:cs typeface="Arial" pitchFamily="34" charset="0"/>
              </a:rPr>
              <a:t>وهذا الشرط لم يتطرق اليه قانون الأحوال الشخصية العراقي صراحة لكنه يستنتج ضمنا من نص المادة (3) منه الذي اورد تعريف للزواج بانه ( ... ينعقد الزواج بإيجاب من احد العاقدين وقبولا من الآخر ) ، فاذا ما اعلنت المرأة قبولها بالزواج فهذا يدل على انها اسقطت حقها في التمسك بشرط الكفاءة ولا يكون لوليها حق الاعتراض ايضا .</a:t>
            </a:r>
          </a:p>
          <a:p>
            <a:pPr marL="0" indent="0" algn="r">
              <a:buNone/>
            </a:pPr>
            <a:endParaRPr lang="ar-IQ" sz="2400" dirty="0">
              <a:latin typeface="Arial" pitchFamily="34" charset="0"/>
              <a:cs typeface="Arial" pitchFamily="34" charset="0"/>
            </a:endParaRPr>
          </a:p>
          <a:p>
            <a:pPr marL="0" indent="0" algn="r">
              <a:buNone/>
            </a:pPr>
            <a:r>
              <a:rPr lang="ar-IQ" sz="2400" b="1" dirty="0" smtClean="0">
                <a:solidFill>
                  <a:srgbClr val="FF0000"/>
                </a:solidFill>
                <a:latin typeface="Arial" pitchFamily="34" charset="0"/>
                <a:cs typeface="Arial" pitchFamily="34" charset="0"/>
              </a:rPr>
              <a:t>3- ان يكون المهر مهر المثل: </a:t>
            </a:r>
            <a:r>
              <a:rPr lang="ar-IQ" sz="2400" dirty="0" smtClean="0">
                <a:latin typeface="Arial" pitchFamily="34" charset="0"/>
                <a:cs typeface="Arial" pitchFamily="34" charset="0"/>
              </a:rPr>
              <a:t>وهذا الشرط لم ينص عليه المشرع العراقي وهذا يفهم من نص المادة (4) من قانون الاحوال الشخصية العراقي لان قبول الزوجة عقد الزواج دليلا على قبولها بشروطه وبالتالي فمن حق الزوجة في طلب فسخ عقد الزواج لعدم حصولها على مهر المثل   </a:t>
            </a:r>
          </a:p>
          <a:p>
            <a:pPr marL="0" indent="0" algn="r">
              <a:buNone/>
            </a:pPr>
            <a:r>
              <a:rPr lang="ar-IQ" sz="2400" dirty="0" smtClean="0">
                <a:latin typeface="Arial" pitchFamily="34" charset="0"/>
                <a:cs typeface="Arial" pitchFamily="34" charset="0"/>
              </a:rPr>
              <a:t>الا أن موقف الفقه الاسلامي على خلاف ذلك فيشترط فقهاء الشريعة الاسلامية ان يكون المهر الذي يعطيه الرجل للمرأة هو من مهر امثالها من النساء ، فاذا كان أقل منه جاز للمرأة أو لوليها حق الاعتراض وبالتالي طلب فسخ العقد .</a:t>
            </a:r>
          </a:p>
        </p:txBody>
      </p:sp>
    </p:spTree>
    <p:extLst>
      <p:ext uri="{BB962C8B-B14F-4D97-AF65-F5344CB8AC3E}">
        <p14:creationId xmlns:p14="http://schemas.microsoft.com/office/powerpoint/2010/main" val="40471331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cs typeface="+mn-cs"/>
              </a:rPr>
              <a:t>رابعا : شروط اللزوم </a:t>
            </a:r>
            <a:endParaRPr lang="en-US" sz="3200" b="1" dirty="0">
              <a:cs typeface="+mn-cs"/>
            </a:endParaRPr>
          </a:p>
        </p:txBody>
      </p:sp>
      <p:sp>
        <p:nvSpPr>
          <p:cNvPr id="3" name="عنصر نائب للمحتوى 2"/>
          <p:cNvSpPr>
            <a:spLocks noGrp="1"/>
          </p:cNvSpPr>
          <p:nvPr>
            <p:ph idx="1"/>
          </p:nvPr>
        </p:nvSpPr>
        <p:spPr/>
        <p:txBody>
          <a:bodyPr>
            <a:normAutofit/>
          </a:bodyPr>
          <a:lstStyle/>
          <a:p>
            <a:pPr marL="0" indent="0" algn="r">
              <a:buNone/>
            </a:pPr>
            <a:r>
              <a:rPr lang="ar-IQ" sz="2400" b="1" dirty="0" smtClean="0">
                <a:solidFill>
                  <a:srgbClr val="FF0000"/>
                </a:solidFill>
                <a:latin typeface="Arial" pitchFamily="34" charset="0"/>
                <a:cs typeface="Arial" pitchFamily="34" charset="0"/>
              </a:rPr>
              <a:t>4- ان يكون عقد الزواج خاليا من التغرير : </a:t>
            </a:r>
            <a:r>
              <a:rPr lang="ar-IQ" sz="2400" dirty="0" smtClean="0">
                <a:latin typeface="Arial" pitchFamily="34" charset="0"/>
                <a:cs typeface="Arial" pitchFamily="34" charset="0"/>
              </a:rPr>
              <a:t>لم يتعرض المشرع العراقي الى هذا الشرط ضمن عقد الزواج الا انه يمكن الرجوع الى احكام الشريعة الاسلامية بالاستناد الى نص المادة (1/2) من قانون الاحوال الشخصية العراقي</a:t>
            </a:r>
          </a:p>
          <a:p>
            <a:pPr marL="0" indent="0" algn="r">
              <a:buNone/>
            </a:pPr>
            <a:endParaRPr lang="ar-IQ" sz="2400" dirty="0" smtClean="0">
              <a:latin typeface="Arial" pitchFamily="34" charset="0"/>
              <a:cs typeface="Arial" pitchFamily="34" charset="0"/>
            </a:endParaRPr>
          </a:p>
          <a:p>
            <a:pPr marL="0" indent="0" algn="r">
              <a:buNone/>
            </a:pPr>
            <a:r>
              <a:rPr lang="ar-IQ" sz="2400" b="1" dirty="0" smtClean="0">
                <a:solidFill>
                  <a:srgbClr val="FF0000"/>
                </a:solidFill>
                <a:latin typeface="Arial" pitchFamily="34" charset="0"/>
                <a:cs typeface="Arial" pitchFamily="34" charset="0"/>
              </a:rPr>
              <a:t>اثار تخلف شرط من شروط  اللزوم </a:t>
            </a:r>
          </a:p>
          <a:p>
            <a:pPr marL="0" indent="0" algn="r">
              <a:buNone/>
            </a:pPr>
            <a:r>
              <a:rPr lang="ar-IQ" sz="2400" dirty="0" smtClean="0">
                <a:latin typeface="Arial" pitchFamily="34" charset="0"/>
                <a:cs typeface="Arial" pitchFamily="34" charset="0"/>
              </a:rPr>
              <a:t>اذا انعدم شرط من شروط للزوم يعد عقد الزواج نافذ غير لازم وعليه يحق لكل من الزوجين طلب فسخه وبه يثبت كل اثار الزوجية الا اذا فسخ العقد قبل الدخول فلا يستحق المرأة شيئا من المهر  </a:t>
            </a:r>
          </a:p>
          <a:p>
            <a:pPr marL="0" indent="0" algn="r">
              <a:buNone/>
            </a:pPr>
            <a:r>
              <a:rPr lang="ar-IQ" sz="2400" dirty="0" smtClean="0">
                <a:latin typeface="Arial" pitchFamily="34" charset="0"/>
                <a:cs typeface="Arial" pitchFamily="34" charset="0"/>
              </a:rPr>
              <a:t> </a:t>
            </a:r>
          </a:p>
          <a:p>
            <a:pPr marL="0" indent="0" algn="r">
              <a:buNone/>
            </a:pPr>
            <a:endParaRPr lang="ar-IQ" sz="2400" dirty="0">
              <a:latin typeface="Arial" pitchFamily="34" charset="0"/>
              <a:cs typeface="Arial" pitchFamily="34" charset="0"/>
            </a:endParaRPr>
          </a:p>
          <a:p>
            <a:pPr marL="0" indent="0" algn="r">
              <a:buNone/>
            </a:pPr>
            <a:endParaRPr lang="ar-IQ" sz="2400" dirty="0" smtClean="0">
              <a:latin typeface="Arial" pitchFamily="34" charset="0"/>
              <a:cs typeface="Arial" pitchFamily="34" charset="0"/>
            </a:endParaRPr>
          </a:p>
          <a:p>
            <a:pPr marL="0" indent="0" algn="r">
              <a:buNone/>
            </a:pPr>
            <a:endParaRPr lang="ar-IQ" sz="2400" dirty="0">
              <a:latin typeface="Arial" pitchFamily="34" charset="0"/>
              <a:cs typeface="Arial" pitchFamily="34" charset="0"/>
            </a:endParaRPr>
          </a:p>
          <a:p>
            <a:pPr marL="0" indent="0" algn="r">
              <a:buNone/>
            </a:pPr>
            <a:endParaRPr lang="en-US" sz="2400" dirty="0">
              <a:latin typeface="Arial" pitchFamily="34" charset="0"/>
              <a:cs typeface="Arial" pitchFamily="34" charset="0"/>
            </a:endParaRPr>
          </a:p>
        </p:txBody>
      </p:sp>
    </p:spTree>
    <p:extLst>
      <p:ext uri="{BB962C8B-B14F-4D97-AF65-F5344CB8AC3E}">
        <p14:creationId xmlns:p14="http://schemas.microsoft.com/office/powerpoint/2010/main" val="2848034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cs typeface="+mn-cs"/>
              </a:rPr>
              <a:t>الشروط الشرعية لعقد الزواج </a:t>
            </a:r>
            <a:endParaRPr lang="en-US" sz="3200" b="1" dirty="0">
              <a:cs typeface="+mn-cs"/>
            </a:endParaRPr>
          </a:p>
        </p:txBody>
      </p:sp>
      <p:sp>
        <p:nvSpPr>
          <p:cNvPr id="3" name="عنصر نائب للمحتوى 2"/>
          <p:cNvSpPr>
            <a:spLocks noGrp="1"/>
          </p:cNvSpPr>
          <p:nvPr>
            <p:ph idx="1"/>
          </p:nvPr>
        </p:nvSpPr>
        <p:spPr/>
        <p:txBody>
          <a:bodyPr>
            <a:normAutofit/>
          </a:bodyPr>
          <a:lstStyle/>
          <a:p>
            <a:pPr marL="0" indent="0" algn="r">
              <a:buNone/>
            </a:pPr>
            <a:endParaRPr lang="ar-IQ" sz="2400" b="1" dirty="0" smtClean="0"/>
          </a:p>
          <a:p>
            <a:pPr marL="0" indent="0" algn="r">
              <a:buNone/>
            </a:pPr>
            <a:r>
              <a:rPr lang="ar-IQ" sz="2400" b="1" dirty="0" smtClean="0"/>
              <a:t>وعليه فان الشروط الشرعية لعقد الزواج تنقسم الى اربعة أنواع وهي شروط الانعقاد وشروط الصحة وشروط النفاذ وشروط اللزوم وسنتناول كل من هذه الشروط وعلى النحو الاتي :- </a:t>
            </a:r>
          </a:p>
          <a:p>
            <a:pPr marL="0" indent="0" algn="r">
              <a:buNone/>
            </a:pPr>
            <a:endParaRPr lang="ar-IQ" sz="2400" b="1" dirty="0" smtClean="0"/>
          </a:p>
          <a:p>
            <a:pPr marL="0" indent="0" algn="r">
              <a:buNone/>
            </a:pPr>
            <a:r>
              <a:rPr lang="ar-IQ" sz="2400" b="1" dirty="0" smtClean="0"/>
              <a:t>اولا : شروط الانعقاد </a:t>
            </a:r>
          </a:p>
          <a:p>
            <a:pPr marL="0" indent="0" algn="r">
              <a:buNone/>
            </a:pPr>
            <a:r>
              <a:rPr lang="ar-IQ" sz="2400" b="1" dirty="0" smtClean="0"/>
              <a:t>شروط الانعقاد وهي الشروط التي يلزم توافرها في اركان العقد بحيث لو تخلف شرط منها كان العقد باطلا وهذه الشروط تتمثل بالاتي :</a:t>
            </a:r>
            <a:endParaRPr lang="en-US" sz="2400" b="1" dirty="0"/>
          </a:p>
        </p:txBody>
      </p:sp>
    </p:spTree>
    <p:extLst>
      <p:ext uri="{BB962C8B-B14F-4D97-AF65-F5344CB8AC3E}">
        <p14:creationId xmlns:p14="http://schemas.microsoft.com/office/powerpoint/2010/main" val="1596863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t>اولا : شروط الانعقاد </a:t>
            </a:r>
            <a:br>
              <a:rPr lang="ar-IQ" sz="3200" b="1" dirty="0" smtClean="0"/>
            </a:br>
            <a:endParaRPr lang="en-US" sz="3200" b="1" dirty="0"/>
          </a:p>
        </p:txBody>
      </p:sp>
      <p:sp>
        <p:nvSpPr>
          <p:cNvPr id="3" name="عنصر نائب للمحتوى 2"/>
          <p:cNvSpPr>
            <a:spLocks noGrp="1"/>
          </p:cNvSpPr>
          <p:nvPr>
            <p:ph idx="1"/>
          </p:nvPr>
        </p:nvSpPr>
        <p:spPr/>
        <p:txBody>
          <a:bodyPr>
            <a:normAutofit/>
          </a:bodyPr>
          <a:lstStyle/>
          <a:p>
            <a:pPr marL="0" indent="0" algn="justLow">
              <a:buNone/>
            </a:pPr>
            <a:r>
              <a:rPr lang="ar-IQ" sz="2400" b="1" dirty="0" smtClean="0">
                <a:solidFill>
                  <a:srgbClr val="FF0000"/>
                </a:solidFill>
                <a:latin typeface="Arial" pitchFamily="34" charset="0"/>
                <a:cs typeface="Arial" pitchFamily="34" charset="0"/>
              </a:rPr>
              <a:t>1- الاهلية الاصلية لمباشرة العقد : </a:t>
            </a:r>
            <a:r>
              <a:rPr lang="ar-IQ" sz="2400" b="1" dirty="0" smtClean="0">
                <a:latin typeface="Arial" pitchFamily="34" charset="0"/>
                <a:cs typeface="Arial" pitchFamily="34" charset="0"/>
              </a:rPr>
              <a:t>ويقصد به أن يكون العاقد اهلا لمباشرة العقد ويتحقق الاهلية بالعقل والتمييز لان العقد يعتمد على الارادة والقصد والرضا من العاقد ،لذا لا ينعقد زواج المجنون والصبي غير المميز لان كلاهما ليس اهلا للتصرف ، وهذا الشرط نصت عليه المادة (1/7) من قانون الأحوال الشخصية العراقي بقولها (يشترط في تمام أهلية الزواج العقل وإكمال الثامنة عشرة) ،                   </a:t>
            </a:r>
          </a:p>
          <a:p>
            <a:pPr marL="0" indent="0" algn="justLow">
              <a:buNone/>
            </a:pPr>
            <a:r>
              <a:rPr lang="ar-IQ" sz="2400" b="1" dirty="0" smtClean="0">
                <a:latin typeface="Arial" pitchFamily="34" charset="0"/>
                <a:cs typeface="Arial" pitchFamily="34" charset="0"/>
              </a:rPr>
              <a:t>ويتضح من هذا النص أن المشرع العراقي أشترط العقل وإكمال الثامنة عشر لكي تتحقق اهلية الزوج غير أنه أستثنى من هذه القاعدة العامة الصغير الذي أكمل الخامسة عشر من العمر واجيز من قبل القاضي بعد موافقة وليه الشرعي وكذلك المريض عقليا والقاصر الذي بلغ الخامسة عشرة من العمر ولم يكملها للضرورة القصوى </a:t>
            </a:r>
            <a:r>
              <a:rPr lang="ar-IQ" sz="2400" dirty="0" smtClean="0">
                <a:latin typeface="Arial" pitchFamily="34" charset="0"/>
                <a:cs typeface="Arial" pitchFamily="34" charset="0"/>
              </a:rPr>
              <a:t>.                                                                                   </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2509016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latin typeface="Arial" pitchFamily="34" charset="0"/>
                <a:cs typeface="Arial" pitchFamily="34" charset="0"/>
              </a:rPr>
              <a:t>اولا : شروط الانعقاد </a:t>
            </a:r>
            <a:br>
              <a:rPr lang="ar-IQ" sz="3200" b="1" dirty="0" smtClean="0">
                <a:latin typeface="Arial" pitchFamily="34" charset="0"/>
                <a:cs typeface="Arial" pitchFamily="34" charset="0"/>
              </a:rPr>
            </a:br>
            <a:endParaRPr lang="en-US" sz="32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lnSpcReduction="10000"/>
          </a:bodyPr>
          <a:lstStyle/>
          <a:p>
            <a:pPr marL="0" indent="0" algn="r">
              <a:buNone/>
            </a:pPr>
            <a:endParaRPr lang="ar-IQ" sz="2400" dirty="0" smtClean="0">
              <a:latin typeface="Arial" pitchFamily="34" charset="0"/>
              <a:cs typeface="Arial" pitchFamily="34" charset="0"/>
            </a:endParaRPr>
          </a:p>
          <a:p>
            <a:pPr marL="0" indent="0" algn="r">
              <a:buNone/>
            </a:pPr>
            <a:r>
              <a:rPr lang="ar-IQ" sz="2400" b="1" dirty="0" smtClean="0">
                <a:solidFill>
                  <a:srgbClr val="FF0000"/>
                </a:solidFill>
                <a:latin typeface="Arial" pitchFamily="34" charset="0"/>
                <a:cs typeface="Arial" pitchFamily="34" charset="0"/>
              </a:rPr>
              <a:t>2- اتحاد مجلس الايجاب والقبول حقيقة أو حكما </a:t>
            </a:r>
          </a:p>
          <a:p>
            <a:pPr marL="0" indent="0" algn="r">
              <a:buNone/>
            </a:pPr>
            <a:r>
              <a:rPr lang="ar-IQ" sz="2400" b="1" dirty="0" smtClean="0">
                <a:latin typeface="Arial" pitchFamily="34" charset="0"/>
                <a:cs typeface="Arial" pitchFamily="34" charset="0"/>
              </a:rPr>
              <a:t>يقصد باتحاد مجلس الايجاب والقبول أن يكون المجلس الذي صدر منه الايجاب هو بعينه المجلس الذي صدر منه القبول وهذا الشرط نصت عليه المادة (6/أ ) من قانون الأحوال الشخصية العراقي ، والمجلس يعد متحدا إذا لم يخرج الطرف الذي توجه اليه الايجاب عن مجلس العقد أو انصرف إلى موضوع اخر فإذا ما خرج عن موضوع الزواج الى موضوع اخر كالحديث عن الوضع السياسي  فهذه دلالة ضمنية على عدم موافقته حتى لو أعلن قبوله بعد ذلك فلا ينعقد العقد لكونه فقد شرط اتحاد المجلس .                      </a:t>
            </a:r>
          </a:p>
          <a:p>
            <a:pPr marL="0" indent="0" algn="r">
              <a:buNone/>
            </a:pPr>
            <a:r>
              <a:rPr lang="ar-IQ" sz="2400" b="1" dirty="0" smtClean="0">
                <a:latin typeface="Arial" pitchFamily="34" charset="0"/>
                <a:cs typeface="Arial" pitchFamily="34" charset="0"/>
              </a:rPr>
              <a:t>إما إذا كان الموضوع الذي أنصرف اليه متعلقا بالزواج كالحديث عن الخطبة أو مقدار المهر وسائر الامور المتعلقة بالزواج فإذا ما أعلن عن موافقته فيعد العقد منعقدا </a:t>
            </a:r>
            <a:r>
              <a:rPr lang="ar-IQ" sz="2400" dirty="0" smtClean="0">
                <a:latin typeface="Arial" pitchFamily="34" charset="0"/>
                <a:cs typeface="Arial" pitchFamily="34" charset="0"/>
              </a:rPr>
              <a:t>. </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2908102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latin typeface="Arial" pitchFamily="34" charset="0"/>
                <a:cs typeface="Arial" pitchFamily="34" charset="0"/>
              </a:rPr>
              <a:t>اولا : شروط الانعقاد </a:t>
            </a:r>
            <a:br>
              <a:rPr lang="ar-IQ" sz="3200" b="1" dirty="0" smtClean="0">
                <a:latin typeface="Arial" pitchFamily="34" charset="0"/>
                <a:cs typeface="Arial" pitchFamily="34" charset="0"/>
              </a:rPr>
            </a:br>
            <a:endParaRPr lang="en-US" sz="32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0" indent="0" algn="r">
              <a:buNone/>
            </a:pPr>
            <a:endParaRPr lang="ar-IQ" sz="2400" dirty="0" smtClean="0">
              <a:latin typeface="Arial" pitchFamily="34" charset="0"/>
              <a:cs typeface="Arial" pitchFamily="34" charset="0"/>
            </a:endParaRPr>
          </a:p>
          <a:p>
            <a:pPr marL="0" indent="0" algn="r">
              <a:buNone/>
            </a:pPr>
            <a:r>
              <a:rPr lang="ar-IQ" sz="2400" b="1" dirty="0" smtClean="0">
                <a:solidFill>
                  <a:srgbClr val="FF0000"/>
                </a:solidFill>
                <a:latin typeface="Arial" pitchFamily="34" charset="0"/>
                <a:cs typeface="Arial" pitchFamily="34" charset="0"/>
              </a:rPr>
              <a:t>3- سماع كل من العاقدين كلام الاخر واستيعابهما بان المقصود منه عقد الزواج </a:t>
            </a:r>
          </a:p>
          <a:p>
            <a:pPr marL="0" indent="0" algn="r">
              <a:buNone/>
            </a:pPr>
            <a:r>
              <a:rPr lang="ar-IQ" sz="2400" b="1" dirty="0" smtClean="0">
                <a:latin typeface="Arial" pitchFamily="34" charset="0"/>
                <a:cs typeface="Arial" pitchFamily="34" charset="0"/>
              </a:rPr>
              <a:t>نصت على هذا الشرط احكام الفقرة (1/ب) من المادة السادسة من قانون الأحوال الشخصية العراقي فأوجبت هذه الفقرة أن يسمع كل من العاقدين كلام الاخر ويفهم ان المقصود منه أنشاء عقد الزواج ، فإذا كانت العبارات التي استعملها احد العاقدين لا تؤدي الى معنى الزواج لغة ولا عرفا فان العقد لا يعد منعقدا .      </a:t>
            </a:r>
          </a:p>
          <a:p>
            <a:pPr marL="0" indent="0" algn="r">
              <a:buNone/>
            </a:pPr>
            <a:endParaRPr lang="ar-IQ" sz="2400" dirty="0" smtClean="0">
              <a:latin typeface="Arial" pitchFamily="34" charset="0"/>
              <a:cs typeface="Arial" pitchFamily="34" charset="0"/>
            </a:endParaRPr>
          </a:p>
          <a:p>
            <a:pPr marL="0" indent="0" algn="r">
              <a:buNone/>
            </a:pPr>
            <a:r>
              <a:rPr lang="ar-IQ" sz="2400" b="1" dirty="0" smtClean="0">
                <a:solidFill>
                  <a:srgbClr val="FF0000"/>
                </a:solidFill>
                <a:latin typeface="Arial" pitchFamily="34" charset="0"/>
                <a:cs typeface="Arial" pitchFamily="34" charset="0"/>
              </a:rPr>
              <a:t>4- موافقة الايجاب للقبول ومطابقته له في الموضوع</a:t>
            </a:r>
          </a:p>
          <a:p>
            <a:pPr marL="0" indent="0" algn="r">
              <a:buNone/>
            </a:pPr>
            <a:r>
              <a:rPr lang="ar-IQ" sz="2400" b="1" dirty="0" smtClean="0">
                <a:latin typeface="Arial" pitchFamily="34" charset="0"/>
                <a:cs typeface="Arial" pitchFamily="34" charset="0"/>
              </a:rPr>
              <a:t>موافقة الايجاب للقبول تتحقق باتحاد القبول والايجاب ومعنى ذلك أن القبول لابد أن</a:t>
            </a:r>
            <a:endParaRPr lang="ar-IQ" sz="2400" b="1" dirty="0">
              <a:latin typeface="Arial" pitchFamily="34" charset="0"/>
              <a:cs typeface="Arial" pitchFamily="34" charset="0"/>
            </a:endParaRPr>
          </a:p>
        </p:txBody>
      </p:sp>
    </p:spTree>
    <p:extLst>
      <p:ext uri="{BB962C8B-B14F-4D97-AF65-F5344CB8AC3E}">
        <p14:creationId xmlns:p14="http://schemas.microsoft.com/office/powerpoint/2010/main" val="2002058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latin typeface="Arial" pitchFamily="34" charset="0"/>
                <a:cs typeface="Arial" pitchFamily="34" charset="0"/>
              </a:rPr>
              <a:t>اولا : شروط الانعقاد </a:t>
            </a:r>
            <a:br>
              <a:rPr lang="ar-IQ" sz="3200" b="1" dirty="0" smtClean="0">
                <a:latin typeface="Arial" pitchFamily="34" charset="0"/>
                <a:cs typeface="Arial" pitchFamily="34" charset="0"/>
              </a:rPr>
            </a:br>
            <a:endParaRPr lang="en-US" sz="32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0" indent="0" algn="r">
              <a:buNone/>
            </a:pPr>
            <a:r>
              <a:rPr lang="ar-IQ" sz="2400" b="1" dirty="0" smtClean="0">
                <a:latin typeface="Arial" pitchFamily="34" charset="0"/>
                <a:cs typeface="Arial" pitchFamily="34" charset="0"/>
              </a:rPr>
              <a:t>يوافق الايجاب فإذا خالفه لا ينعقد العقد وهذا الشرط نصت عليه الفقرة (ج / ب) من المادة السادسة من قانون الأحوال الشخصية العراقي ، والمخالفة غالبا ما يكون على مقدار المهر كأن يقول رجل لامرأة زوجيني نفسك على مهر مقداره خمسة ملايين دينار فقالت المرأة قبلت تزويجك نفسي على مهر مقداره عشرة ملايين فهنا العقد لا يعد منعقدا على الرغم من اتحاد الايجاب مع القبول الا أنه حصلت مخالفة وعد تطابق في مقدار المهر . </a:t>
            </a:r>
          </a:p>
          <a:p>
            <a:pPr marL="0" indent="0" algn="r">
              <a:buNone/>
            </a:pPr>
            <a:endParaRPr lang="ar-IQ" sz="2400" b="1" dirty="0">
              <a:latin typeface="Arial" pitchFamily="34" charset="0"/>
              <a:cs typeface="Arial" pitchFamily="34" charset="0"/>
            </a:endParaRPr>
          </a:p>
          <a:p>
            <a:pPr marL="0" indent="0" algn="r">
              <a:buNone/>
            </a:pPr>
            <a:r>
              <a:rPr lang="ar-IQ" sz="2400" b="1" dirty="0" smtClean="0">
                <a:solidFill>
                  <a:srgbClr val="FF0000"/>
                </a:solidFill>
                <a:latin typeface="Arial" pitchFamily="34" charset="0"/>
                <a:cs typeface="Arial" pitchFamily="34" charset="0"/>
              </a:rPr>
              <a:t>5- التنجيز</a:t>
            </a:r>
          </a:p>
          <a:p>
            <a:pPr marL="0" indent="0" algn="justLow">
              <a:buNone/>
            </a:pPr>
            <a:r>
              <a:rPr lang="ar-IQ" sz="2400" b="1" dirty="0" smtClean="0">
                <a:latin typeface="Arial" pitchFamily="34" charset="0"/>
                <a:cs typeface="Arial" pitchFamily="34" charset="0"/>
              </a:rPr>
              <a:t>ويراد بالتنجيز بان لا يكون عقد الزواج معلقا على شرط أو مضافا إلى زمن المستقبل وحيث أن عقد الزواج عقد تترتب عليه احكامه فور انشائه ،فإذا كان </a:t>
            </a:r>
            <a:r>
              <a:rPr lang="ar-IQ" sz="2400" b="1" dirty="0" smtClean="0">
                <a:solidFill>
                  <a:srgbClr val="FF0000"/>
                </a:solidFill>
                <a:latin typeface="Arial" pitchFamily="34" charset="0"/>
                <a:cs typeface="Arial" pitchFamily="34" charset="0"/>
              </a:rPr>
              <a:t>     </a:t>
            </a:r>
            <a:endParaRPr lang="en-US" sz="24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786031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t>اولا : شروط الانعقاد </a:t>
            </a:r>
            <a:br>
              <a:rPr lang="ar-IQ" sz="3200" b="1" dirty="0" smtClean="0"/>
            </a:br>
            <a:endParaRPr lang="en-US" sz="3200" b="1" dirty="0"/>
          </a:p>
        </p:txBody>
      </p:sp>
      <p:sp>
        <p:nvSpPr>
          <p:cNvPr id="3" name="عنصر نائب للمحتوى 2"/>
          <p:cNvSpPr>
            <a:spLocks noGrp="1"/>
          </p:cNvSpPr>
          <p:nvPr>
            <p:ph idx="1"/>
          </p:nvPr>
        </p:nvSpPr>
        <p:spPr/>
        <p:txBody>
          <a:bodyPr>
            <a:normAutofit/>
          </a:bodyPr>
          <a:lstStyle/>
          <a:p>
            <a:pPr marL="0" indent="0" algn="r">
              <a:buNone/>
            </a:pPr>
            <a:r>
              <a:rPr lang="ar-IQ" sz="2400" b="1" dirty="0" smtClean="0">
                <a:latin typeface="Arial" pitchFamily="34" charset="0"/>
                <a:cs typeface="Arial" pitchFamily="34" charset="0"/>
              </a:rPr>
              <a:t>،فإذا كان الايجاب معلقا على حصول امر في المستقبل بأداة من ادوات التعليق فان عقد الزواج لا ينعقد وهذا الشرط نص عليه المشرع العراقي في الفقرة (هـ) من المادة السادسة من قانون الأحوال الشخصية العراقي بالقول (ن يكون العقد غير معلق على شرط أو حادثة غير محققة ) ومثال ذلك كأن يقول رجل لامرأة تزوجتك في بداية العام القادم فقالت المرأة قبلت الزواج بك فان عقد الزواج لا لينعقد لأنه مضاف إلى زمن المستقبل كذلك الحال إذ قال رجل لامرأة تزوجتك إذا حصلت على شهادة البكالوريوس أو على وظيفة واعلنت المرأة موافقتها فان عقد الزواج لا ينعقد لأنه معلق على شرط وهو الحصول على وظيفة أو على شهادة البكالوريوس وحكمه باطل لان عقد الزواج من عقود التملكيات التي لا تقبل الاضافة أو التعليق </a:t>
            </a:r>
            <a:endParaRPr lang="en-US" sz="2400" b="1" dirty="0">
              <a:latin typeface="Arial" pitchFamily="34" charset="0"/>
              <a:cs typeface="Arial" pitchFamily="34" charset="0"/>
            </a:endParaRPr>
          </a:p>
        </p:txBody>
      </p:sp>
    </p:spTree>
    <p:extLst>
      <p:ext uri="{BB962C8B-B14F-4D97-AF65-F5344CB8AC3E}">
        <p14:creationId xmlns:p14="http://schemas.microsoft.com/office/powerpoint/2010/main" val="2243142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t>اثار انعدام شرط من شروط الانعقاد </a:t>
            </a:r>
            <a:endParaRPr lang="en-US" sz="3200" b="1" dirty="0"/>
          </a:p>
        </p:txBody>
      </p:sp>
      <p:sp>
        <p:nvSpPr>
          <p:cNvPr id="3" name="عنصر نائب للمحتوى 2"/>
          <p:cNvSpPr>
            <a:spLocks noGrp="1"/>
          </p:cNvSpPr>
          <p:nvPr>
            <p:ph idx="1"/>
          </p:nvPr>
        </p:nvSpPr>
        <p:spPr/>
        <p:txBody>
          <a:bodyPr>
            <a:normAutofit/>
          </a:bodyPr>
          <a:lstStyle/>
          <a:p>
            <a:pPr marL="0" indent="0" algn="r">
              <a:buNone/>
            </a:pPr>
            <a:r>
              <a:rPr lang="ar-IQ" sz="2400" b="1" smtClean="0">
                <a:latin typeface="Arial" pitchFamily="34" charset="0"/>
                <a:cs typeface="Arial" pitchFamily="34" charset="0"/>
              </a:rPr>
              <a:t>إذا </a:t>
            </a:r>
            <a:r>
              <a:rPr lang="ar-IQ" sz="2400" b="1" smtClean="0">
                <a:latin typeface="Arial" pitchFamily="34" charset="0"/>
                <a:cs typeface="Arial" pitchFamily="34" charset="0"/>
              </a:rPr>
              <a:t>انعدم </a:t>
            </a:r>
            <a:r>
              <a:rPr lang="ar-IQ" sz="2400" b="1" dirty="0" smtClean="0">
                <a:latin typeface="Arial" pitchFamily="34" charset="0"/>
                <a:cs typeface="Arial" pitchFamily="34" charset="0"/>
              </a:rPr>
              <a:t>شرط من شروط الانعقاد كان العقد باطلا ولا يترتب عليه اي أثر من اثار عقد الزواج فلا يستحق الزوجة مهر ولا نفقة ولا يرد عليها طلاق ولا عدة ولا توارث بين الزوجين ولا يحل به دخول وإذا حصل دخول بناء على هذا العقد وجب على الطرفين أن يتفرقا في الحال</a:t>
            </a:r>
          </a:p>
          <a:p>
            <a:pPr marL="0" indent="0" algn="r">
              <a:buNone/>
            </a:pPr>
            <a:endParaRPr lang="ar-IQ" sz="2400" b="1" dirty="0">
              <a:latin typeface="Arial" pitchFamily="34" charset="0"/>
              <a:cs typeface="Arial" pitchFamily="34" charset="0"/>
            </a:endParaRPr>
          </a:p>
          <a:p>
            <a:pPr marL="0" indent="0" algn="r">
              <a:buNone/>
            </a:pPr>
            <a:r>
              <a:rPr lang="ar-IQ" sz="2400" b="1" dirty="0" smtClean="0">
                <a:solidFill>
                  <a:srgbClr val="FF0000"/>
                </a:solidFill>
                <a:latin typeface="Arial" pitchFamily="34" charset="0"/>
                <a:cs typeface="Arial" pitchFamily="34" charset="0"/>
              </a:rPr>
              <a:t>ثانيا : شروط الصحة</a:t>
            </a:r>
          </a:p>
          <a:p>
            <a:pPr marL="0" indent="0" algn="r">
              <a:buNone/>
            </a:pPr>
            <a:r>
              <a:rPr lang="ar-IQ" sz="2400" b="1" dirty="0" smtClean="0">
                <a:latin typeface="Arial" pitchFamily="34" charset="0"/>
                <a:cs typeface="Arial" pitchFamily="34" charset="0"/>
              </a:rPr>
              <a:t>شروط الصحة هي الشروط الواجب توافرها في العقد فإذا توافرت كان العقد صالحا لترتيب اثاره الشرعية فإذا تخلف شرط من هذه الشروط كان العقد باطلا وهذه الشروط تتمثل بالاتي : </a:t>
            </a:r>
            <a:endParaRPr lang="en-US" sz="2400" b="1" dirty="0">
              <a:latin typeface="Arial" pitchFamily="34" charset="0"/>
              <a:cs typeface="Arial" pitchFamily="34" charset="0"/>
            </a:endParaRPr>
          </a:p>
        </p:txBody>
      </p:sp>
    </p:spTree>
    <p:extLst>
      <p:ext uri="{BB962C8B-B14F-4D97-AF65-F5344CB8AC3E}">
        <p14:creationId xmlns:p14="http://schemas.microsoft.com/office/powerpoint/2010/main" val="283245880"/>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TotalTime>
  <Words>2259</Words>
  <Application>Microsoft Office PowerPoint</Application>
  <PresentationFormat>عرض على الشاشة (3:4)‏</PresentationFormat>
  <Paragraphs>105</Paragraphs>
  <Slides>22</Slides>
  <Notes>0</Notes>
  <HiddenSlides>0</HiddenSlides>
  <MMClips>0</MMClips>
  <ScaleCrop>false</ScaleCrop>
  <HeadingPairs>
    <vt:vector size="4" baseType="variant">
      <vt:variant>
        <vt:lpstr>نسق</vt:lpstr>
      </vt:variant>
      <vt:variant>
        <vt:i4>1</vt:i4>
      </vt:variant>
      <vt:variant>
        <vt:lpstr>عناوين الشرائح</vt:lpstr>
      </vt:variant>
      <vt:variant>
        <vt:i4>22</vt:i4>
      </vt:variant>
    </vt:vector>
  </HeadingPairs>
  <TitlesOfParts>
    <vt:vector size="23" baseType="lpstr">
      <vt:lpstr>نسق Office</vt:lpstr>
      <vt:lpstr>شروط عقد الزواج </vt:lpstr>
      <vt:lpstr>الشروط الشرعية لعقد الزواج </vt:lpstr>
      <vt:lpstr>الشروط الشرعية لعقد الزواج </vt:lpstr>
      <vt:lpstr>اولا : شروط الانعقاد  </vt:lpstr>
      <vt:lpstr>اولا : شروط الانعقاد  </vt:lpstr>
      <vt:lpstr>اولا : شروط الانعقاد  </vt:lpstr>
      <vt:lpstr>اولا : شروط الانعقاد  </vt:lpstr>
      <vt:lpstr>اولا : شروط الانعقاد  </vt:lpstr>
      <vt:lpstr>اثار انعدام شرط من شروط الانعقاد </vt:lpstr>
      <vt:lpstr>ثانيا : شروط الصحة </vt:lpstr>
      <vt:lpstr>ثانيا : شروط الصحة </vt:lpstr>
      <vt:lpstr>ثانيا : شروط الصحة </vt:lpstr>
      <vt:lpstr>ثانيا : شروط الصحة </vt:lpstr>
      <vt:lpstr>ثانيا : شروط الصحة </vt:lpstr>
      <vt:lpstr>أثار تخلف احد شروط الصحة </vt:lpstr>
      <vt:lpstr>ثالثا : شروط النفاذ </vt:lpstr>
      <vt:lpstr>ثالثا : شروط النفاذ </vt:lpstr>
      <vt:lpstr>اثار انعدام شرط من شروط النفاذ </vt:lpstr>
      <vt:lpstr>رابعا : شروط اللزوم </vt:lpstr>
      <vt:lpstr>رابعا : شروط اللزوم </vt:lpstr>
      <vt:lpstr>رابعا : شروط اللزوم </vt:lpstr>
      <vt:lpstr>رابعا : شروط اللزوم </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شروط عقد الزواج</dc:title>
  <dc:creator>Maher</dc:creator>
  <cp:lastModifiedBy>Maher</cp:lastModifiedBy>
  <cp:revision>26</cp:revision>
  <dcterms:created xsi:type="dcterms:W3CDTF">2024-10-20T11:37:20Z</dcterms:created>
  <dcterms:modified xsi:type="dcterms:W3CDTF">2024-10-22T07:52:39Z</dcterms:modified>
</cp:coreProperties>
</file>