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980728"/>
            <a:ext cx="4752528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ea typeface="Calibri"/>
                <a:cs typeface="+mn-cs"/>
              </a:rPr>
              <a:t>ماهية الشخصية المعنوية </a:t>
            </a:r>
            <a:endParaRPr lang="en-US" sz="2800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560840" cy="396044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>
                <a:solidFill>
                  <a:schemeClr val="tx1"/>
                </a:solidFill>
                <a:ea typeface="Calibri"/>
              </a:rPr>
              <a:t> </a:t>
            </a:r>
            <a:r>
              <a:rPr lang="ar-IQ" sz="1800" dirty="0" smtClean="0">
                <a:solidFill>
                  <a:schemeClr val="tx1"/>
                </a:solidFill>
                <a:ea typeface="Calibri"/>
              </a:rPr>
              <a:t>اولا :</a:t>
            </a:r>
            <a:r>
              <a:rPr lang="ar-IQ" sz="1800" dirty="0" smtClean="0">
                <a:solidFill>
                  <a:schemeClr val="tx1"/>
                </a:solidFill>
                <a:ea typeface="Calibri"/>
              </a:rPr>
              <a:t> </a:t>
            </a:r>
            <a:r>
              <a:rPr lang="ar-IQ" sz="1600" b="1" dirty="0" smtClean="0">
                <a:solidFill>
                  <a:schemeClr val="tx1"/>
                </a:solidFill>
                <a:ea typeface="Calibri"/>
              </a:rPr>
              <a:t>مفهوم الشخصية المعنوية : </a:t>
            </a:r>
            <a:r>
              <a:rPr lang="ar-IQ" sz="1600" dirty="0" smtClean="0">
                <a:solidFill>
                  <a:schemeClr val="tx1"/>
                </a:solidFill>
                <a:ea typeface="Calibri"/>
              </a:rPr>
              <a:t>مجموعة من الاشخاص تستهدف تحقيق غرض مشترك أو مجموعة من الاموال لتحقيق غرض معين, ويعترف القانون لهذه المجموعة بالشخصية القانونية لاكتساب الحقوق والالتزام بالواجبات .</a:t>
            </a:r>
          </a:p>
          <a:p>
            <a:pPr algn="just">
              <a:spcAft>
                <a:spcPts val="1000"/>
              </a:spcAft>
            </a:pPr>
            <a:r>
              <a:rPr lang="ar-IQ" sz="1500" b="1" dirty="0" smtClean="0">
                <a:solidFill>
                  <a:schemeClr val="tx1"/>
                </a:solidFill>
                <a:ea typeface="Calibri"/>
                <a:cs typeface="Simplified Arabic"/>
              </a:rPr>
              <a:t>عناصر الشخص المعنوي :-</a:t>
            </a:r>
          </a:p>
          <a:p>
            <a:pPr algn="just">
              <a:spcAft>
                <a:spcPts val="1000"/>
              </a:spcAft>
            </a:pPr>
            <a:r>
              <a:rPr lang="ar-IQ" sz="1400" dirty="0" smtClean="0">
                <a:solidFill>
                  <a:schemeClr val="tx1"/>
                </a:solidFill>
                <a:ea typeface="Calibri"/>
                <a:cs typeface="Simplified Arabic"/>
              </a:rPr>
              <a:t>1- الاساس الواجب الحماية</a:t>
            </a:r>
          </a:p>
          <a:p>
            <a:pPr algn="just">
              <a:spcAft>
                <a:spcPts val="1000"/>
              </a:spcAft>
            </a:pPr>
            <a:r>
              <a:rPr lang="ar-IQ" sz="1400" dirty="0" smtClean="0">
                <a:solidFill>
                  <a:schemeClr val="tx1"/>
                </a:solidFill>
                <a:ea typeface="Calibri"/>
                <a:cs typeface="Simplified Arabic"/>
              </a:rPr>
              <a:t>2- الاسلوب القضائي لحماية المصالح </a:t>
            </a:r>
          </a:p>
          <a:p>
            <a:pPr algn="just">
              <a:spcAft>
                <a:spcPts val="1000"/>
              </a:spcAft>
            </a:pPr>
            <a:r>
              <a:rPr lang="ar-IQ" sz="1700" b="1" dirty="0" smtClean="0">
                <a:solidFill>
                  <a:schemeClr val="tx1"/>
                </a:solidFill>
                <a:ea typeface="Calibri"/>
                <a:cs typeface="Simplified Arabic"/>
              </a:rPr>
              <a:t>ثانيا : طبيعة الشخصية المعنوية :-</a:t>
            </a:r>
          </a:p>
          <a:p>
            <a:pPr algn="just">
              <a:spcAft>
                <a:spcPts val="1000"/>
              </a:spcAft>
            </a:pPr>
            <a:r>
              <a:rPr lang="ar-IQ" sz="1400" dirty="0" smtClean="0">
                <a:solidFill>
                  <a:schemeClr val="tx1"/>
                </a:solidFill>
                <a:ea typeface="Calibri"/>
                <a:cs typeface="Simplified Arabic"/>
              </a:rPr>
              <a:t>1- نظرية المجاز أو الخيال</a:t>
            </a:r>
          </a:p>
          <a:p>
            <a:pPr algn="just">
              <a:spcAft>
                <a:spcPts val="1000"/>
              </a:spcAft>
            </a:pPr>
            <a:r>
              <a:rPr lang="ar-IQ" sz="1400" dirty="0" smtClean="0">
                <a:solidFill>
                  <a:schemeClr val="tx1"/>
                </a:solidFill>
                <a:ea typeface="Calibri"/>
                <a:cs typeface="Simplified Arabic"/>
              </a:rPr>
              <a:t>2- نظرية المال المرصد لغرض معين </a:t>
            </a:r>
          </a:p>
          <a:p>
            <a:pPr algn="just">
              <a:spcAft>
                <a:spcPts val="1000"/>
              </a:spcAft>
            </a:pPr>
            <a:r>
              <a:rPr lang="ar-IQ" sz="1400" dirty="0" smtClean="0">
                <a:solidFill>
                  <a:schemeClr val="tx1"/>
                </a:solidFill>
                <a:ea typeface="Calibri"/>
                <a:cs typeface="Simplified Arabic"/>
              </a:rPr>
              <a:t>3- نظرية الحقيقة الكائنة </a:t>
            </a: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500" b="1" dirty="0" smtClean="0">
                <a:solidFill>
                  <a:schemeClr val="tx1"/>
                </a:solidFill>
                <a:ea typeface="Calibri"/>
                <a:cs typeface="Simplified Arabic"/>
              </a:rPr>
              <a:t>من </a:t>
            </a:r>
            <a:r>
              <a:rPr lang="ar-IQ" sz="1500" b="1" dirty="0" smtClean="0">
                <a:solidFill>
                  <a:schemeClr val="tx1"/>
                </a:solidFill>
                <a:ea typeface="Calibri"/>
                <a:cs typeface="Simplified Arabic"/>
              </a:rPr>
              <a:t>ص </a:t>
            </a:r>
            <a:r>
              <a:rPr lang="ar-IQ" sz="1500" b="1" dirty="0" smtClean="0">
                <a:solidFill>
                  <a:schemeClr val="tx1"/>
                </a:solidFill>
                <a:ea typeface="Calibri"/>
                <a:cs typeface="Simplified Arabic"/>
              </a:rPr>
              <a:t>81 </a:t>
            </a:r>
            <a:r>
              <a:rPr lang="ar-IQ" sz="1500" b="1" dirty="0" smtClean="0">
                <a:solidFill>
                  <a:schemeClr val="tx1"/>
                </a:solidFill>
                <a:ea typeface="Calibri"/>
                <a:cs typeface="Simplified Arabic"/>
              </a:rPr>
              <a:t>الى ص </a:t>
            </a:r>
            <a:r>
              <a:rPr lang="ar-IQ" sz="1500" b="1" dirty="0" smtClean="0">
                <a:solidFill>
                  <a:schemeClr val="tx1"/>
                </a:solidFill>
                <a:ea typeface="Calibri"/>
                <a:cs typeface="Simplified Arabic"/>
              </a:rPr>
              <a:t>87 </a:t>
            </a:r>
            <a:r>
              <a:rPr lang="ar-IQ" sz="1500" b="1" dirty="0" smtClean="0">
                <a:solidFill>
                  <a:schemeClr val="tx1"/>
                </a:solidFill>
                <a:ea typeface="Calibri"/>
                <a:cs typeface="Simplified Arabic"/>
              </a:rPr>
              <a:t>. </a:t>
            </a: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78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ماهية الشخصية المعنوية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19</cp:revision>
  <dcterms:created xsi:type="dcterms:W3CDTF">2019-03-10T17:06:17Z</dcterms:created>
  <dcterms:modified xsi:type="dcterms:W3CDTF">2020-12-19T19:35:45Z</dcterms:modified>
</cp:coreProperties>
</file>