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13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20EDB95-C1D3-416E-8BCF-EDADE3824308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8DDA03-88EA-415A-BA22-89850270B9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87955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DA03-88EA-415A-BA22-89850270B9FC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9754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588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7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109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113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625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55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555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196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680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712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2397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79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980728"/>
            <a:ext cx="4752528" cy="100811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 smtClean="0">
                <a:ea typeface="Calibri"/>
                <a:cs typeface="+mn-cs"/>
              </a:rPr>
              <a:t>ماهية الشخصية المعنوية </a:t>
            </a:r>
            <a:endParaRPr lang="en-US" sz="2800" dirty="0">
              <a:ea typeface="Calibri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276872"/>
            <a:ext cx="7560840" cy="396044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1800" dirty="0">
                <a:solidFill>
                  <a:schemeClr val="tx1"/>
                </a:solidFill>
                <a:ea typeface="Calibri"/>
              </a:rPr>
              <a:t> </a:t>
            </a:r>
            <a:r>
              <a:rPr lang="ar-IQ" sz="1800" dirty="0" smtClean="0">
                <a:solidFill>
                  <a:schemeClr val="tx1"/>
                </a:solidFill>
                <a:ea typeface="Calibri"/>
              </a:rPr>
              <a:t>اولا :</a:t>
            </a:r>
            <a:r>
              <a:rPr lang="ar-IQ" sz="1800" dirty="0" smtClean="0">
                <a:solidFill>
                  <a:schemeClr val="tx1"/>
                </a:solidFill>
                <a:ea typeface="Calibri"/>
              </a:rPr>
              <a:t> </a:t>
            </a:r>
            <a:r>
              <a:rPr lang="ar-IQ" sz="1600" b="1" dirty="0" smtClean="0">
                <a:solidFill>
                  <a:schemeClr val="tx1"/>
                </a:solidFill>
                <a:ea typeface="Calibri"/>
              </a:rPr>
              <a:t>مفهوم الشخصية المعنوية : </a:t>
            </a:r>
            <a:r>
              <a:rPr lang="ar-IQ" sz="1600" dirty="0" smtClean="0">
                <a:solidFill>
                  <a:schemeClr val="tx1"/>
                </a:solidFill>
                <a:ea typeface="Calibri"/>
              </a:rPr>
              <a:t>مجموعة من الاشخاص تستهدف تحقيق غرض مشترك أو مجموعة من الاموال لتحقيق غرض معين, ويعترف القانون لهذه المجموعة بالشخصية القانونية لاكتساب الحقوق والالتزام بالواجبات .</a:t>
            </a:r>
          </a:p>
          <a:p>
            <a:pPr algn="just">
              <a:spcAft>
                <a:spcPts val="1000"/>
              </a:spcAft>
            </a:pPr>
            <a:r>
              <a:rPr lang="ar-IQ" sz="1500" b="1" dirty="0" smtClean="0">
                <a:solidFill>
                  <a:schemeClr val="tx1"/>
                </a:solidFill>
                <a:ea typeface="Calibri"/>
                <a:cs typeface="Simplified Arabic"/>
              </a:rPr>
              <a:t>عناصر الشخص المعنوي :-</a:t>
            </a:r>
          </a:p>
          <a:p>
            <a:pPr algn="just">
              <a:spcAft>
                <a:spcPts val="1000"/>
              </a:spcAft>
            </a:pPr>
            <a:r>
              <a:rPr lang="ar-IQ" sz="1400" dirty="0" smtClean="0">
                <a:solidFill>
                  <a:schemeClr val="tx1"/>
                </a:solidFill>
                <a:ea typeface="Calibri"/>
                <a:cs typeface="Simplified Arabic"/>
              </a:rPr>
              <a:t>1- الاساس الواجب الحماية</a:t>
            </a:r>
          </a:p>
          <a:p>
            <a:pPr algn="just">
              <a:spcAft>
                <a:spcPts val="1000"/>
              </a:spcAft>
            </a:pPr>
            <a:r>
              <a:rPr lang="ar-IQ" sz="1400" dirty="0" smtClean="0">
                <a:solidFill>
                  <a:schemeClr val="tx1"/>
                </a:solidFill>
                <a:ea typeface="Calibri"/>
                <a:cs typeface="Simplified Arabic"/>
              </a:rPr>
              <a:t>2- الاسلوب القضائي لحماية المصالح </a:t>
            </a:r>
          </a:p>
          <a:p>
            <a:pPr algn="just">
              <a:spcAft>
                <a:spcPts val="1000"/>
              </a:spcAft>
            </a:pPr>
            <a:r>
              <a:rPr lang="ar-IQ" sz="1700" b="1" dirty="0" smtClean="0">
                <a:solidFill>
                  <a:schemeClr val="tx1"/>
                </a:solidFill>
                <a:ea typeface="Calibri"/>
                <a:cs typeface="Simplified Arabic"/>
              </a:rPr>
              <a:t>ثانيا : طبيعة الشخصية المعنوية :-</a:t>
            </a:r>
          </a:p>
          <a:p>
            <a:pPr algn="just">
              <a:spcAft>
                <a:spcPts val="1000"/>
              </a:spcAft>
            </a:pPr>
            <a:r>
              <a:rPr lang="ar-IQ" sz="1400" dirty="0" smtClean="0">
                <a:solidFill>
                  <a:schemeClr val="tx1"/>
                </a:solidFill>
                <a:ea typeface="Calibri"/>
                <a:cs typeface="Simplified Arabic"/>
              </a:rPr>
              <a:t>1- نظرية المجاز أو الخيال</a:t>
            </a:r>
          </a:p>
          <a:p>
            <a:pPr algn="just">
              <a:spcAft>
                <a:spcPts val="1000"/>
              </a:spcAft>
            </a:pPr>
            <a:r>
              <a:rPr lang="ar-IQ" sz="1400" dirty="0" smtClean="0">
                <a:solidFill>
                  <a:schemeClr val="tx1"/>
                </a:solidFill>
                <a:ea typeface="Calibri"/>
                <a:cs typeface="Simplified Arabic"/>
              </a:rPr>
              <a:t>2- نظرية المال المرصد لغرض معين </a:t>
            </a:r>
          </a:p>
          <a:p>
            <a:pPr algn="just">
              <a:spcAft>
                <a:spcPts val="1000"/>
              </a:spcAft>
            </a:pPr>
            <a:r>
              <a:rPr lang="ar-IQ" sz="1400" dirty="0" smtClean="0">
                <a:solidFill>
                  <a:schemeClr val="tx1"/>
                </a:solidFill>
                <a:ea typeface="Calibri"/>
                <a:cs typeface="Simplified Arabic"/>
              </a:rPr>
              <a:t>3- نظرية الحقيقة الكائنة </a:t>
            </a: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1500" b="1" dirty="0" smtClean="0">
                <a:solidFill>
                  <a:schemeClr val="tx1"/>
                </a:solidFill>
                <a:ea typeface="Calibri"/>
                <a:cs typeface="Simplified Arabic"/>
              </a:rPr>
              <a:t>من </a:t>
            </a:r>
            <a:r>
              <a:rPr lang="ar-IQ" sz="1500" b="1" dirty="0" smtClean="0">
                <a:solidFill>
                  <a:schemeClr val="tx1"/>
                </a:solidFill>
                <a:ea typeface="Calibri"/>
                <a:cs typeface="Simplified Arabic"/>
              </a:rPr>
              <a:t>ص </a:t>
            </a:r>
            <a:r>
              <a:rPr lang="ar-IQ" sz="1500" b="1" dirty="0" smtClean="0">
                <a:solidFill>
                  <a:schemeClr val="tx1"/>
                </a:solidFill>
                <a:ea typeface="Calibri"/>
                <a:cs typeface="Simplified Arabic"/>
              </a:rPr>
              <a:t>81 </a:t>
            </a:r>
            <a:r>
              <a:rPr lang="ar-IQ" sz="1500" b="1" dirty="0" smtClean="0">
                <a:solidFill>
                  <a:schemeClr val="tx1"/>
                </a:solidFill>
                <a:ea typeface="Calibri"/>
                <a:cs typeface="Simplified Arabic"/>
              </a:rPr>
              <a:t>الى ص </a:t>
            </a:r>
            <a:r>
              <a:rPr lang="ar-IQ" sz="1500" b="1" dirty="0" smtClean="0">
                <a:solidFill>
                  <a:schemeClr val="tx1"/>
                </a:solidFill>
                <a:ea typeface="Calibri"/>
                <a:cs typeface="Simplified Arabic"/>
              </a:rPr>
              <a:t>87 </a:t>
            </a:r>
            <a:r>
              <a:rPr lang="ar-IQ" sz="1500" b="1" dirty="0" smtClean="0">
                <a:solidFill>
                  <a:schemeClr val="tx1"/>
                </a:solidFill>
                <a:ea typeface="Calibri"/>
                <a:cs typeface="Simplified Arabic"/>
              </a:rPr>
              <a:t>. </a:t>
            </a:r>
            <a:endParaRPr lang="ar-IQ" sz="1500" b="1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n-US" sz="1400" dirty="0">
              <a:solidFill>
                <a:schemeClr val="tx1"/>
              </a:solidFill>
              <a:ea typeface="Calibri"/>
              <a:cs typeface="Arial"/>
            </a:endParaRPr>
          </a:p>
          <a:p>
            <a:pPr algn="just"/>
            <a:endParaRPr lang="ar-IQ" sz="1400" dirty="0"/>
          </a:p>
        </p:txBody>
      </p:sp>
    </p:spTree>
    <p:extLst>
      <p:ext uri="{BB962C8B-B14F-4D97-AF65-F5344CB8AC3E}">
        <p14:creationId xmlns:p14="http://schemas.microsoft.com/office/powerpoint/2010/main" val="182436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78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ماهية الشخصية المعنوية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الـتـعـريـف بـظـاهــرة الـفـسـاد</dc:title>
  <dc:creator>DR.Ahmed Saker 2O11</dc:creator>
  <cp:lastModifiedBy>DR.Ahmed Saker 2O11</cp:lastModifiedBy>
  <cp:revision>19</cp:revision>
  <dcterms:created xsi:type="dcterms:W3CDTF">2019-03-10T17:06:17Z</dcterms:created>
  <dcterms:modified xsi:type="dcterms:W3CDTF">2020-12-19T19:35:45Z</dcterms:modified>
</cp:coreProperties>
</file>