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01-May-25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01-May-25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01-May-25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01-May-25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01-May-25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01-May-25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01-May-25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01-May-25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01-May-25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01-May-25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01-May-25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01-May-25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الإجراءات التمهيدية للانتخابات: إعداد جدول الناخبين والدوائر الانتخابية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dirty="0" err="1"/>
              <a:t>إعداد</a:t>
            </a:r>
            <a:r>
              <a:rPr dirty="0"/>
              <a:t>: </a:t>
            </a:r>
            <a:r>
              <a:rPr dirty="0" err="1"/>
              <a:t>أ.م.د</a:t>
            </a:r>
            <a:r>
              <a:rPr dirty="0"/>
              <a:t>. </a:t>
            </a:r>
            <a:r>
              <a:rPr dirty="0" err="1"/>
              <a:t>أحمد</a:t>
            </a:r>
            <a:r>
              <a:rPr dirty="0"/>
              <a:t> </a:t>
            </a:r>
            <a:r>
              <a:rPr lang="ar-IQ" dirty="0" smtClean="0"/>
              <a:t>صدام/م.د.احمد </a:t>
            </a:r>
            <a:r>
              <a:rPr dirty="0" err="1" smtClean="0"/>
              <a:t>مجيد</a:t>
            </a:r>
            <a:endParaRPr dirty="0"/>
          </a:p>
          <a:p>
            <a:pPr rtl="1"/>
            <a:r>
              <a:rPr dirty="0" err="1"/>
              <a:t>المؤسسة</a:t>
            </a:r>
            <a:r>
              <a:rPr dirty="0"/>
              <a:t>: </a:t>
            </a:r>
            <a:r>
              <a:rPr dirty="0" err="1"/>
              <a:t>كلية</a:t>
            </a:r>
            <a:r>
              <a:rPr dirty="0"/>
              <a:t> </a:t>
            </a:r>
            <a:r>
              <a:rPr dirty="0" err="1"/>
              <a:t>الحقوق</a:t>
            </a:r>
            <a:r>
              <a:rPr dirty="0"/>
              <a:t> - </a:t>
            </a:r>
            <a:r>
              <a:rPr dirty="0" err="1"/>
              <a:t>جامعة</a:t>
            </a:r>
            <a:r>
              <a:rPr dirty="0"/>
              <a:t> </a:t>
            </a:r>
            <a:r>
              <a:rPr dirty="0" err="1"/>
              <a:t>النهرين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خاتمة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تلعب الإجراءات التمهيدية، وعلى رأسها إعداد جدول الناخبين وتقسيم الدوائر، دوراً محورياً في نجاح العملية الانتخابية.</a:t>
            </a:r>
          </a:p>
          <a:p>
            <a:r>
              <a:t>ويتطلب ذلك التزاماً قانونياً وإدارياً لتحقيق انتخابات نزيهة وشفافة.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مقدمة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تشكل الإجراءات التمهيدية للانتخابات الأساس الذي يقوم عليه حسن سير العملية الانتخابية.</a:t>
            </a:r>
          </a:p>
          <a:p>
            <a:r>
              <a:t>وتعد عملية إعداد جدول الناخبين وتحديد الدوائر الانتخابية من أهم هذه الإجراءات.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تعريف الإجراءات التمهيدية للانتخابات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هي مجموعة من الخطوات الإدارية والقانونية التي تسبق عملية الاقتراع.</a:t>
            </a:r>
          </a:p>
          <a:p>
            <a:r>
              <a:t>تهدف إلى ضمان نزاهة الانتخابات وتحقيق مبدأ الشفافية والمساواة بين الناخبين.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أهمية إعداد جدول الناخبين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ضمان حق التصويت لمن تتوافر فيهم الشروط القانونية.</a:t>
            </a:r>
          </a:p>
          <a:p>
            <a:r>
              <a:t>2. منع تكرار التصويت أو تصويت غير المؤهلين.</a:t>
            </a:r>
          </a:p>
          <a:p>
            <a:r>
              <a:t>3. تحقيق الشفافية والثقة في العملية الانتخابية.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كيفية إعداد جدول الناخبين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جمع بيانات المواطنين المؤهلين للانتخاب.</a:t>
            </a:r>
          </a:p>
          <a:p>
            <a:r>
              <a:t>2. تدقيق البيانات لضمان صحتها وحداثتها.</a:t>
            </a:r>
          </a:p>
          <a:p>
            <a:r>
              <a:t>3. فتح باب الاعتراض والتصحيح.</a:t>
            </a:r>
          </a:p>
          <a:p>
            <a:r>
              <a:t>4. نشر الجدول النهائي للناخبين.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تعريف الدوائر الانتخابية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الدوائر الانتخابية هي وحدات جغرافية يتم تقسيم الإقليم إليها لغرض تنظيم الانتخابات.</a:t>
            </a:r>
          </a:p>
          <a:p>
            <a:r>
              <a:t>يتحدد عدد المقاعد المخصصة لكل دائرة بناءً على معايير قانونية محددة.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معايير تقسيم الدوائر الانتخابية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التوازن السكاني بين الدوائر.</a:t>
            </a:r>
          </a:p>
          <a:p>
            <a:r>
              <a:t>2. مراعاة الحدود الجغرافية والإدارية.</a:t>
            </a:r>
          </a:p>
          <a:p>
            <a:r>
              <a:t>3. الحفاظ على وحدة المجتمعات المحلية.</a:t>
            </a:r>
          </a:p>
          <a:p>
            <a:r>
              <a:t>4. تحقيق العدالة والتمثيل العادل.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آثار الإعداد السليم للجدول والدوائر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تعزيز الثقة في نتائج الانتخابات.</a:t>
            </a:r>
          </a:p>
          <a:p>
            <a:r>
              <a:t>2. الحد من النزاعات والطعون الانتخابية.</a:t>
            </a:r>
          </a:p>
          <a:p>
            <a:r>
              <a:t>3. ضمان مشاركة واسعة وعادلة.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تحديات إعداد جدول الناخبين والدوائر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صعوبة الوصول إلى بعض الفئات السكانية.</a:t>
            </a:r>
          </a:p>
          <a:p>
            <a:r>
              <a:t>2. التلاعب بالحدود لتحقيق مكاسب انتخابية (الجيريماندرينغ).</a:t>
            </a:r>
          </a:p>
          <a:p>
            <a:r>
              <a:t>3. نقص الموارد البشرية والتقنية.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295</Words>
  <Application>Microsoft Office PowerPoint</Application>
  <PresentationFormat>عرض على الشاشة (3:4)‏</PresentationFormat>
  <Paragraphs>37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الإجراءات التمهيدية للانتخابات: إعداد جدول الناخبين والدوائر الانتخابية</vt:lpstr>
      <vt:lpstr>مقدمة</vt:lpstr>
      <vt:lpstr>تعريف الإجراءات التمهيدية للانتخابات</vt:lpstr>
      <vt:lpstr>أهمية إعداد جدول الناخبين</vt:lpstr>
      <vt:lpstr>كيفية إعداد جدول الناخبين</vt:lpstr>
      <vt:lpstr>تعريف الدوائر الانتخابية</vt:lpstr>
      <vt:lpstr>معايير تقسيم الدوائر الانتخابية</vt:lpstr>
      <vt:lpstr>آثار الإعداد السليم للجدول والدوائر</vt:lpstr>
      <vt:lpstr>تحديات إعداد جدول الناخبين والدوائر</vt:lpstr>
      <vt:lpstr>خاتمة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الإجراءات التمهيدية للانتخابات: إعداد جدول الناخبين والدوائر الانتخابية</dc:title>
  <dc:subject/>
  <dc:creator/>
  <cp:keywords/>
  <dc:description>generated using python-pptx</dc:description>
  <cp:lastModifiedBy>pc</cp:lastModifiedBy>
  <cp:revision>2</cp:revision>
  <dcterms:created xsi:type="dcterms:W3CDTF">2013-01-27T09:14:16Z</dcterms:created>
  <dcterms:modified xsi:type="dcterms:W3CDTF">2025-05-01T20:47:27Z</dcterms:modified>
  <cp:category/>
</cp:coreProperties>
</file>