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4"/>
  </p:notesMasterIdLst>
  <p:sldIdLst>
    <p:sldId id="256" r:id="rId3"/>
    <p:sldId id="298" r:id="rId5"/>
    <p:sldId id="257" r:id="rId6"/>
    <p:sldId id="294" r:id="rId7"/>
    <p:sldId id="259" r:id="rId8"/>
    <p:sldId id="297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r" rtl="1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المحاضرة الثانية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مادة القانون </a:t>
            </a:r>
            <a:r>
              <a:rPr lang="en-US" sz="3200" b="1" smtClean="0">
                <a:solidFill>
                  <a:schemeClr val="tx1"/>
                </a:solidFill>
              </a:rPr>
              <a:t>الدولي الانساني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cs typeface="+mj-cs"/>
              </a:rPr>
              <a:t>المرحلة الثالثة</a:t>
            </a:r>
            <a:endParaRPr lang="en-US" sz="3200" b="1" dirty="0" smtClean="0">
              <a:solidFill>
                <a:schemeClr val="tx1"/>
              </a:solidFill>
              <a:cs typeface="+mj-cs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" altLang="en-US" b="1" dirty="0" smtClean="0">
                <a:solidFill>
                  <a:schemeClr val="tx1"/>
                </a:solidFill>
              </a:rPr>
              <a:t>أ.م.د فادية حافظ جاسم</a:t>
            </a:r>
            <a:endParaRPr lang="" alt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كلية الحقوق / جامعة النهرين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صلة القانون الدولي الانساني بفروع </a:t>
            </a:r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القانون الدولي العام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1412776"/>
            <a:ext cx="7067128" cy="4453955"/>
          </a:xfrm>
        </p:spPr>
        <p:txBody>
          <a:bodyPr>
            <a:normAutofit/>
          </a:bodyPr>
          <a:lstStyle/>
          <a:p>
            <a:pPr lvl="1" algn="ctr"/>
            <a:r>
              <a:rPr lang="en-US" sz="3600" b="1" dirty="0" smtClean="0">
                <a:solidFill>
                  <a:srgbClr val="FF0000"/>
                </a:solidFill>
              </a:rPr>
              <a:t>العلاقة بين القانون الدولي الانساني والقانوني الدولي العام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أوجه الشبه :- 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أ-</a:t>
            </a:r>
            <a:r>
              <a:rPr lang="en-US" sz="3200" b="1" dirty="0" smtClean="0">
                <a:cs typeface="+mj-cs"/>
              </a:rPr>
              <a:t>كلاهما </a:t>
            </a:r>
            <a:r>
              <a:rPr lang="en-US" sz="3200" b="1" dirty="0" smtClean="0">
                <a:cs typeface="+mj-cs"/>
              </a:rPr>
              <a:t>ينبع من الحاجة الى حماية الاشخاص الذين يقعون في قبضة دولة ليسوا من رعاياها </a:t>
            </a:r>
            <a:r>
              <a:rPr lang="en-US" sz="3200" b="1" dirty="0" smtClean="0">
                <a:cs typeface="+mj-cs"/>
              </a:rPr>
              <a:t>.</a:t>
            </a:r>
            <a:endParaRPr lang="en-US" sz="3200" b="1" dirty="0" smtClean="0">
              <a:cs typeface="+mj-cs"/>
            </a:endParaRPr>
          </a:p>
          <a:p>
            <a:pPr lvl="1"/>
            <a:r>
              <a:rPr lang="en-US" sz="3200" b="1" dirty="0" smtClean="0">
                <a:cs typeface="+mj-cs"/>
              </a:rPr>
              <a:t>ب- من حيث وحدة المصدر .</a:t>
            </a:r>
            <a:endParaRPr lang="en-US" sz="3200" b="1" dirty="0" smtClean="0">
              <a:cs typeface="+mj-cs"/>
            </a:endParaRPr>
          </a:p>
          <a:p>
            <a:pPr lvl="1"/>
            <a:r>
              <a:rPr lang="en-US" sz="3200" b="1" dirty="0" smtClean="0">
                <a:cs typeface="+mj-cs"/>
              </a:rPr>
              <a:t>ج- من حيث وحدة الموضوع</a:t>
            </a:r>
            <a:endParaRPr lang="en-US" sz="3200" b="1" dirty="0" smtClean="0">
              <a:cs typeface="+mj-cs"/>
            </a:endParaRPr>
          </a:p>
          <a:p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075240" cy="3600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2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أوجه الاختلاف مابين القانونين الدولي الانساني وحقوق الانسان 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أولاً : </a:t>
            </a:r>
            <a:r>
              <a:rPr lang="en-US" sz="3600" b="1" dirty="0" smtClean="0">
                <a:solidFill>
                  <a:srgbClr val="002060"/>
                </a:solidFill>
              </a:rPr>
              <a:t>الاختلاف في اصل النشأة 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ثانياً : </a:t>
            </a:r>
            <a:r>
              <a:rPr lang="en-US" sz="3600" b="1" dirty="0" smtClean="0">
                <a:solidFill>
                  <a:srgbClr val="002060"/>
                </a:solidFill>
              </a:rPr>
              <a:t>الاختلاف في الاعتبارات التي تحكم القانونين 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ثالثاً :- الاختلاف في مجال كلا منهما . 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1844824"/>
            <a:ext cx="7272808" cy="3960440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العلاقة مابين القانون الدولي الانساني والقانون الدولي للاجئين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200" b="1" dirty="0" smtClean="0"/>
              <a:t>1-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أوجه الشبه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أوجه الاختلاف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655</Words>
  <Application>WPS Presentation</Application>
  <PresentationFormat>On-screen Show (4:3)</PresentationFormat>
  <Paragraphs>33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Tahoma</vt:lpstr>
      <vt:lpstr>Concourse</vt:lpstr>
      <vt:lpstr>       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PC</cp:lastModifiedBy>
  <cp:revision>102</cp:revision>
  <dcterms:created xsi:type="dcterms:W3CDTF">2017-11-23T10:04:00Z</dcterms:created>
  <dcterms:modified xsi:type="dcterms:W3CDTF">2024-11-07T12:39:56Z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1AEA7D54BC9749AFB990623B62282BC8_12</vt:lpwstr>
  </property>
  <property fmtid="{D5CDD505-2E9C-101B-9397-08002B2CF9AE}" pid="3" name="KSOProductBuildVer">
    <vt:lpwstr>1033-12.2.0.18607</vt:lpwstr>
  </property>
</Properties>
</file>