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EB98B88-8A87-4D64-993A-04067CB6A39E}" type="datetimeFigureOut">
              <a:rPr lang="ar-IQ" smtClean="0"/>
              <a:t>12/09/1446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482903A-2167-40D1-9A32-BD1BBC0410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918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B427-6EB0-4A88-A36E-89E984157288}" type="datetime1">
              <a:rPr lang="ar-SA" smtClean="0"/>
              <a:t>12/09/1446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452-E52B-43CE-A674-1393C728AD5E}" type="datetime1">
              <a:rPr lang="ar-SA" smtClean="0"/>
              <a:t>12/09/1446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98AE-DFAF-4FFD-8C0F-A96A209372C2}" type="datetime1">
              <a:rPr lang="ar-SA" smtClean="0"/>
              <a:t>12/09/1446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92F8D-907B-45A9-88B6-27FA7A4BFCC9}" type="datetime1">
              <a:rPr lang="ar-SA" smtClean="0"/>
              <a:t>12/09/1446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9261-171F-48FF-8AD8-1C64942C19DF}" type="datetime1">
              <a:rPr lang="ar-SA" smtClean="0"/>
              <a:t>12/09/1446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7667-BBCD-463D-BE90-73C501EBCC42}" type="datetime1">
              <a:rPr lang="ar-SA" smtClean="0"/>
              <a:t>12/09/1446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786B-1169-4678-9759-0FC4A1E90B6C}" type="datetime1">
              <a:rPr lang="ar-SA" smtClean="0"/>
              <a:t>12/09/1446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B12D-3DE2-4E85-9CBB-0D9169758AF8}" type="datetime1">
              <a:rPr lang="ar-SA" smtClean="0"/>
              <a:t>12/09/1446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037F-84FE-4F9D-AC39-1989D173C573}" type="datetime1">
              <a:rPr lang="ar-SA" smtClean="0"/>
              <a:t>12/09/1446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C71F3-1856-4F1B-9B88-7CC2DE635671}" type="datetime1">
              <a:rPr lang="ar-SA" smtClean="0"/>
              <a:t>12/09/1446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EAB9-CB84-4557-A524-05C7C3524792}" type="datetime1">
              <a:rPr lang="ar-SA" smtClean="0"/>
              <a:t>12/09/1446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E1CA54E-63AE-4237-A01C-D1FD2B5DB184}" type="datetime1">
              <a:rPr lang="ar-SA" smtClean="0"/>
              <a:t>12/09/1446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88640"/>
            <a:ext cx="8064896" cy="6026224"/>
          </a:xfrm>
        </p:spPr>
        <p:txBody>
          <a:bodyPr>
            <a:normAutofit/>
          </a:bodyPr>
          <a:lstStyle/>
          <a:p>
            <a:endParaRPr lang="ar-IQ" sz="3200" b="1" dirty="0" smtClean="0">
              <a:cs typeface="+mj-cs"/>
            </a:endParaRPr>
          </a:p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( </a:t>
            </a:r>
            <a:r>
              <a:rPr lang="ar-IQ" sz="3200" b="1" dirty="0">
                <a:solidFill>
                  <a:srgbClr val="FF0000"/>
                </a:solidFill>
                <a:cs typeface="+mj-cs"/>
              </a:rPr>
              <a:t>حقوق الامتياز 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)  </a:t>
            </a:r>
            <a:endParaRPr lang="en-US" sz="3200" b="1" dirty="0">
              <a:solidFill>
                <a:srgbClr val="FF0000"/>
              </a:solidFill>
              <a:cs typeface="+mj-cs"/>
            </a:endParaRPr>
          </a:p>
          <a:p>
            <a:endParaRPr lang="ar-IQ" sz="3200" b="1" dirty="0">
              <a:cs typeface="+mj-cs"/>
            </a:endParaRPr>
          </a:p>
          <a:p>
            <a:endParaRPr lang="ar-IQ" sz="3200" b="1" dirty="0" smtClean="0">
              <a:cs typeface="+mj-cs"/>
            </a:endParaRPr>
          </a:p>
          <a:p>
            <a:r>
              <a:rPr lang="ar-IQ" sz="3200" b="1" dirty="0" smtClean="0">
                <a:cs typeface="+mj-cs"/>
              </a:rPr>
              <a:t>م</a:t>
            </a:r>
            <a:r>
              <a:rPr lang="ar-SA" sz="3200" b="1" dirty="0">
                <a:cs typeface="+mj-cs"/>
              </a:rPr>
              <a:t>.</a:t>
            </a:r>
            <a:r>
              <a:rPr lang="ar-IQ" sz="3200" b="1" dirty="0">
                <a:cs typeface="+mj-cs"/>
              </a:rPr>
              <a:t>د</a:t>
            </a:r>
            <a:r>
              <a:rPr lang="ar-SA" sz="3200" b="1" dirty="0">
                <a:cs typeface="+mj-cs"/>
              </a:rPr>
              <a:t>. </a:t>
            </a:r>
            <a:r>
              <a:rPr lang="ar-IQ" sz="3200" b="1" dirty="0">
                <a:cs typeface="+mj-cs"/>
              </a:rPr>
              <a:t>سيف هادي عبدالله </a:t>
            </a:r>
            <a:r>
              <a:rPr lang="ar-IQ" sz="3200" b="1" dirty="0" err="1">
                <a:cs typeface="+mj-cs"/>
              </a:rPr>
              <a:t>الزويني</a:t>
            </a:r>
            <a:r>
              <a:rPr lang="ar-IQ" sz="3200" b="1" dirty="0">
                <a:cs typeface="+mj-cs"/>
              </a:rPr>
              <a:t>  </a:t>
            </a:r>
            <a:endParaRPr lang="en-US" sz="3200" b="1" dirty="0">
              <a:cs typeface="+mj-cs"/>
            </a:endParaRPr>
          </a:p>
          <a:p>
            <a:r>
              <a:rPr lang="ar-IQ" sz="3200" b="1" dirty="0">
                <a:cs typeface="+mj-cs"/>
              </a:rPr>
              <a:t>كلية الحقوق </a:t>
            </a:r>
            <a:r>
              <a:rPr lang="ar-SA" sz="3200" b="1" dirty="0">
                <a:cs typeface="+mj-cs"/>
              </a:rPr>
              <a:t>- </a:t>
            </a:r>
            <a:r>
              <a:rPr lang="ar-IQ" sz="3200" b="1" dirty="0">
                <a:cs typeface="+mj-cs"/>
              </a:rPr>
              <a:t>جامعة النهرين </a:t>
            </a:r>
            <a:endParaRPr lang="en-US" sz="3200" b="1" dirty="0">
              <a:cs typeface="+mj-cs"/>
            </a:endParaRPr>
          </a:p>
          <a:p>
            <a:r>
              <a:rPr lang="ar-IQ" sz="2800" b="1" dirty="0" smtClean="0">
                <a:solidFill>
                  <a:srgbClr val="0070C0"/>
                </a:solidFill>
                <a:cs typeface="+mj-cs"/>
              </a:rPr>
              <a:t>Saif.hadi@nahrainuniv.edu.iq</a:t>
            </a:r>
            <a:endParaRPr lang="en-US" sz="2800" b="1" dirty="0">
              <a:solidFill>
                <a:srgbClr val="0070C0"/>
              </a:solidFill>
              <a:cs typeface="+mj-cs"/>
            </a:endParaRPr>
          </a:p>
          <a:p>
            <a:endParaRPr lang="ar-IQ" sz="32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1967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حقوق </a:t>
            </a:r>
            <a:r>
              <a:rPr lang="ar-IQ" b="1" dirty="0"/>
              <a:t>الامتياز العامة</a:t>
            </a:r>
            <a:r>
              <a:rPr lang="ar-SA" b="1" dirty="0"/>
              <a:t>: </a:t>
            </a:r>
            <a:r>
              <a:rPr lang="ar-IQ" b="1" dirty="0"/>
              <a:t>تشمل جميع أموال المدين، مثل</a:t>
            </a:r>
            <a:r>
              <a:rPr lang="ar-SA" b="1" dirty="0"/>
              <a:t>:</a:t>
            </a:r>
            <a:endParaRPr lang="en-US" b="1" dirty="0"/>
          </a:p>
          <a:p>
            <a:r>
              <a:rPr lang="ar-IQ" b="1" dirty="0" smtClean="0"/>
              <a:t>المصروفات </a:t>
            </a:r>
            <a:r>
              <a:rPr lang="ar-IQ" b="1" dirty="0"/>
              <a:t>القضائية</a:t>
            </a:r>
            <a:endParaRPr lang="en-US" b="1" dirty="0"/>
          </a:p>
          <a:p>
            <a:r>
              <a:rPr lang="ar-IQ" b="1" dirty="0" smtClean="0"/>
              <a:t>الضرائب </a:t>
            </a:r>
            <a:r>
              <a:rPr lang="ar-IQ" b="1" dirty="0"/>
              <a:t>والرسوم</a:t>
            </a:r>
            <a:endParaRPr lang="en-US" b="1" dirty="0"/>
          </a:p>
          <a:p>
            <a:r>
              <a:rPr lang="ar-IQ" b="1" dirty="0" smtClean="0"/>
              <a:t>أجور </a:t>
            </a:r>
            <a:r>
              <a:rPr lang="ar-IQ" b="1" dirty="0"/>
              <a:t>العمال</a:t>
            </a:r>
            <a:endParaRPr lang="en-US" b="1" dirty="0"/>
          </a:p>
          <a:p>
            <a:r>
              <a:rPr lang="ar-IQ" b="1" dirty="0" smtClean="0"/>
              <a:t>حقوق </a:t>
            </a:r>
            <a:r>
              <a:rPr lang="ar-IQ" b="1" dirty="0"/>
              <a:t>الامتياز الخاصة</a:t>
            </a:r>
            <a:r>
              <a:rPr lang="ar-SA" b="1" dirty="0"/>
              <a:t>: </a:t>
            </a:r>
            <a:r>
              <a:rPr lang="ar-IQ" b="1" dirty="0"/>
              <a:t>ترد على أموال معينة، مثل</a:t>
            </a:r>
            <a:r>
              <a:rPr lang="ar-SA" b="1" dirty="0"/>
              <a:t>:</a:t>
            </a:r>
            <a:endParaRPr lang="en-US" b="1" dirty="0"/>
          </a:p>
          <a:p>
            <a:r>
              <a:rPr lang="ar-IQ" b="1" dirty="0" smtClean="0"/>
              <a:t>امتياز </a:t>
            </a:r>
            <a:r>
              <a:rPr lang="ar-IQ" b="1" dirty="0"/>
              <a:t>البائع على المبيع</a:t>
            </a:r>
            <a:endParaRPr lang="en-US" b="1" dirty="0"/>
          </a:p>
          <a:p>
            <a:r>
              <a:rPr lang="ar-IQ" b="1" dirty="0" smtClean="0"/>
              <a:t>امتياز </a:t>
            </a:r>
            <a:r>
              <a:rPr lang="ar-IQ" b="1" dirty="0"/>
              <a:t>المؤجر على المنقولات داخل </a:t>
            </a:r>
            <a:r>
              <a:rPr lang="ar-IQ" b="1" dirty="0" smtClean="0"/>
              <a:t>العقار</a:t>
            </a:r>
            <a:endParaRPr lang="en-US" b="1" dirty="0"/>
          </a:p>
          <a:p>
            <a:pPr marL="0" indent="0">
              <a:buNone/>
            </a:pP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أنواع حقوق الامتياز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83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b="1" dirty="0"/>
          </a:p>
          <a:p>
            <a:pPr marL="0" indent="0">
              <a:buNone/>
            </a:pPr>
            <a:r>
              <a:rPr lang="ar-IQ" b="1" dirty="0"/>
              <a:t> </a:t>
            </a:r>
            <a:r>
              <a:rPr lang="ar-IQ" b="1" dirty="0" smtClean="0"/>
              <a:t>هل </a:t>
            </a:r>
            <a:r>
              <a:rPr lang="ar-IQ" b="1" dirty="0"/>
              <a:t>يتمتع الدائن الممتاز بأولوية مطلقة على جميع الدائنين؟ ولماذا</a:t>
            </a:r>
            <a:endParaRPr lang="en-US" b="1" dirty="0"/>
          </a:p>
          <a:p>
            <a:endParaRPr lang="en-US" b="1" dirty="0"/>
          </a:p>
          <a:p>
            <a:pPr marL="0" indent="0" algn="ctr">
              <a:buNone/>
            </a:pPr>
            <a:r>
              <a:rPr lang="ar-IQ" b="1" dirty="0">
                <a:solidFill>
                  <a:srgbClr val="FF0000"/>
                </a:solidFill>
              </a:rPr>
              <a:t>المدة المحددة للنقاش ١٥ دقائق 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>
                <a:solidFill>
                  <a:srgbClr val="FF0000"/>
                </a:solidFill>
              </a:rPr>
              <a:t>سؤال مفتوح للنقاش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1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b="1" dirty="0" smtClean="0"/>
          </a:p>
          <a:p>
            <a:pPr marL="0" indent="0">
              <a:buNone/>
            </a:pPr>
            <a:r>
              <a:rPr lang="ar-SA" b="1" dirty="0" smtClean="0"/>
              <a:t>•</a:t>
            </a:r>
            <a:r>
              <a:rPr lang="ar-SA" b="1" dirty="0"/>
              <a:t>1. </a:t>
            </a:r>
            <a:r>
              <a:rPr lang="ar-IQ" b="1" dirty="0"/>
              <a:t>تتقدم حقوق الامتياز العامة على الخاصة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•2. </a:t>
            </a:r>
            <a:r>
              <a:rPr lang="ar-IQ" b="1" dirty="0"/>
              <a:t>تتقدم الديون التي تخدم المصلحة العامة، مثل الضرائب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•3. </a:t>
            </a:r>
            <a:r>
              <a:rPr lang="ar-IQ" b="1" dirty="0"/>
              <a:t>عند تساوي الحقوق، تكون الأولوية لمن حصل على حكم أو قام بالتنفيذ أولًا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291264" cy="1650512"/>
          </a:xfrm>
        </p:spPr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الإجابة على السؤال المطروح للنقاش لابد من توضيح  ترتيب الأولوية بين حقوق الامتياز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37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 smtClean="0"/>
              <a:t>•- </a:t>
            </a:r>
            <a:r>
              <a:rPr lang="ar-IQ" b="1" dirty="0"/>
              <a:t>حق الامتياز لا يحتاج إلى تسجيل، بينما الرهن يتطلب ذلك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يمتد الامتياز إلى أموال المدين كلها في بعض الحالات، بخلاف الرهن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لا يتطلب الامتياز اتفاقًا مسبقًا بين الأطراف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الفرق بين الامتياز والحقوق العينية الأخرى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23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 smtClean="0"/>
              <a:t>•- </a:t>
            </a:r>
            <a:r>
              <a:rPr lang="ar-IQ" b="1" dirty="0"/>
              <a:t>وفاء الدين المضمون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التنازل عن الامتياز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هلاك المال المضمون بالامتياز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التقادم وفقًا للقواعد العامة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14384"/>
          </a:xfrm>
        </p:spPr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 انقضاء حق الامتياز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15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pPr algn="justLow"/>
            <a:endParaRPr lang="en-US" b="1" dirty="0"/>
          </a:p>
          <a:p>
            <a:pPr marL="0" indent="0" algn="justLow">
              <a:buNone/>
            </a:pPr>
            <a:r>
              <a:rPr lang="ar-SA" b="1" dirty="0"/>
              <a:t>•</a:t>
            </a:r>
            <a:r>
              <a:rPr lang="ar-IQ" b="1" dirty="0"/>
              <a:t>حق الامتياز أداة قانونية توازن بين مصلحة الدائنين والمدينين، حيث يمنح بعض الدائنين حماية خاصة دون المساس بحقوق الآخرين</a:t>
            </a:r>
            <a:r>
              <a:rPr lang="ar-SA" b="1" dirty="0"/>
              <a:t>. </a:t>
            </a:r>
            <a:r>
              <a:rPr lang="ar-IQ" b="1" dirty="0"/>
              <a:t>يحقق هذا التنظيم العدالة عند تنفيذ الديون</a:t>
            </a:r>
            <a:r>
              <a:rPr lang="ar-SA" b="1" dirty="0"/>
              <a:t>.</a:t>
            </a:r>
            <a:endParaRPr lang="en-US" b="1" dirty="0"/>
          </a:p>
          <a:p>
            <a:pPr algn="justLow"/>
            <a:r>
              <a:rPr lang="ar-IQ" b="1" dirty="0">
                <a:solidFill>
                  <a:srgbClr val="FF0000"/>
                </a:solidFill>
              </a:rPr>
              <a:t>ولا بد من طرح مجموعة من الاسئلة ونجيب عليها 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justLow">
              <a:buNone/>
            </a:pPr>
            <a:r>
              <a:rPr lang="ar-IQ" b="1" dirty="0" smtClean="0"/>
              <a:t>1- ما </a:t>
            </a:r>
            <a:r>
              <a:rPr lang="ar-IQ" b="1" dirty="0"/>
              <a:t>المقصود بحق الامتياز في القانون المدني العراقي؟</a:t>
            </a:r>
            <a:endParaRPr lang="en-US" b="1" dirty="0"/>
          </a:p>
          <a:p>
            <a:pPr marL="0" indent="0" algn="justLow">
              <a:buNone/>
            </a:pPr>
            <a:r>
              <a:rPr lang="ar-IQ" b="1" dirty="0" smtClean="0"/>
              <a:t>2- ما </a:t>
            </a:r>
            <a:r>
              <a:rPr lang="ar-IQ" b="1" dirty="0"/>
              <a:t>الفرق بين حق الامتياز وحق الرهن؟</a:t>
            </a:r>
            <a:endParaRPr lang="en-US" b="1" dirty="0"/>
          </a:p>
          <a:p>
            <a:pPr marL="0" indent="0" algn="justLow">
              <a:buNone/>
            </a:pPr>
            <a:r>
              <a:rPr lang="ar-IQ" b="1" dirty="0" smtClean="0"/>
              <a:t>3- ما </a:t>
            </a:r>
            <a:r>
              <a:rPr lang="ar-IQ" b="1" dirty="0"/>
              <a:t>هي الطبيعة القانونية لحق الامتياز؟</a:t>
            </a:r>
            <a:endParaRPr lang="en-US" b="1" dirty="0"/>
          </a:p>
          <a:p>
            <a:pPr marL="0" indent="0" algn="justLow">
              <a:buNone/>
            </a:pPr>
            <a:r>
              <a:rPr lang="ar-IQ" b="1" dirty="0" smtClean="0"/>
              <a:t>4- كيف </a:t>
            </a:r>
            <a:r>
              <a:rPr lang="ar-IQ" b="1" dirty="0"/>
              <a:t>يؤثر حق الامتياز على حقوق باقي الدائنين؟</a:t>
            </a:r>
            <a:endParaRPr lang="en-US" b="1" dirty="0"/>
          </a:p>
          <a:p>
            <a:pPr marL="0" indent="0" algn="justLow">
              <a:buNone/>
            </a:pPr>
            <a:r>
              <a:rPr lang="ar-IQ" b="1" dirty="0" smtClean="0"/>
              <a:t>5- هل </a:t>
            </a:r>
            <a:r>
              <a:rPr lang="ar-IQ" b="1" dirty="0"/>
              <a:t>يمكن التنازل عن حق الامتياز أو التصرف فيه؟</a:t>
            </a:r>
            <a:endParaRPr lang="en-US" b="1" dirty="0"/>
          </a:p>
          <a:p>
            <a:pPr marL="0" indent="0" algn="justLow">
              <a:buNone/>
            </a:pPr>
            <a:r>
              <a:rPr lang="ar-IQ" b="1" dirty="0" smtClean="0"/>
              <a:t>6- ما </a:t>
            </a:r>
            <a:r>
              <a:rPr lang="ar-IQ" b="1" dirty="0"/>
              <a:t>هو أثر إفلاس المدين على حقوق الدائنين الممتازين</a:t>
            </a:r>
            <a:endParaRPr lang="en-US" b="1" dirty="0"/>
          </a:p>
          <a:p>
            <a:pPr marL="0" indent="0" algn="justLow">
              <a:buNone/>
            </a:pP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1074448"/>
          </a:xfrm>
        </p:spPr>
        <p:txBody>
          <a:bodyPr/>
          <a:lstStyle/>
          <a:p>
            <a:r>
              <a:rPr lang="ar-IQ" dirty="0">
                <a:solidFill>
                  <a:srgbClr val="FF0000"/>
                </a:solidFill>
              </a:rPr>
              <a:t>الخاتمة</a:t>
            </a:r>
          </a:p>
        </p:txBody>
      </p:sp>
    </p:spTree>
    <p:extLst>
      <p:ext uri="{BB962C8B-B14F-4D97-AF65-F5344CB8AC3E}">
        <p14:creationId xmlns:p14="http://schemas.microsoft.com/office/powerpoint/2010/main" val="1185695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ar-IQ" sz="3600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3200" b="1" dirty="0">
                <a:solidFill>
                  <a:schemeClr val="accent2"/>
                </a:solidFill>
              </a:rPr>
              <a:t>https://forms.gle/3REffW82cwfvhLvg6</a:t>
            </a:r>
            <a:endParaRPr lang="ar-IQ" sz="32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ar-IQ" sz="3600" b="1" dirty="0">
                <a:solidFill>
                  <a:srgbClr val="FF0000"/>
                </a:solidFill>
              </a:rPr>
              <a:t> </a:t>
            </a:r>
            <a:r>
              <a:rPr lang="ar-IQ" sz="3600" b="1" dirty="0" smtClean="0">
                <a:solidFill>
                  <a:srgbClr val="FF0000"/>
                </a:solidFill>
              </a:rPr>
              <a:t>  استبانة </a:t>
            </a:r>
            <a:r>
              <a:rPr lang="ar-IQ" sz="3600" b="1" dirty="0">
                <a:solidFill>
                  <a:srgbClr val="FF0000"/>
                </a:solidFill>
              </a:rPr>
              <a:t>نهاية </a:t>
            </a:r>
            <a:r>
              <a:rPr lang="ar-IQ" sz="3600" b="1" dirty="0" smtClean="0">
                <a:solidFill>
                  <a:srgbClr val="FF0000"/>
                </a:solidFill>
              </a:rPr>
              <a:t>المحاضرة </a:t>
            </a:r>
            <a:r>
              <a:rPr lang="ar-SA" sz="3600" b="1" dirty="0" smtClean="0">
                <a:solidFill>
                  <a:srgbClr val="FF0000"/>
                </a:solidFill>
              </a:rPr>
              <a:t>2025/3/1</a:t>
            </a:r>
            <a:r>
              <a:rPr lang="ar-IQ" sz="3600" b="1" dirty="0" smtClean="0">
                <a:solidFill>
                  <a:srgbClr val="FF0000"/>
                </a:solidFill>
              </a:rPr>
              <a:t>3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ar-IQ" sz="3600" b="1" dirty="0">
                <a:solidFill>
                  <a:srgbClr val="FF0000"/>
                </a:solidFill>
              </a:rPr>
              <a:t>يوم </a:t>
            </a:r>
            <a:r>
              <a:rPr lang="ar-IQ" sz="3600" b="1" dirty="0" smtClean="0">
                <a:solidFill>
                  <a:srgbClr val="FF0000"/>
                </a:solidFill>
              </a:rPr>
              <a:t>الخميس</a:t>
            </a:r>
            <a:endParaRPr lang="ar-IQ" sz="36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/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>يرجى </a:t>
            </a:r>
            <a:r>
              <a:rPr lang="ar-IQ" b="1" dirty="0">
                <a:solidFill>
                  <a:srgbClr val="FF0000"/>
                </a:solidFill>
              </a:rPr>
              <a:t>ملئ الاستبانة في الرابط ادناه </a:t>
            </a:r>
            <a:r>
              <a:rPr lang="ar-SA" b="1" dirty="0">
                <a:solidFill>
                  <a:srgbClr val="FF0000"/>
                </a:solidFill>
              </a:rPr>
              <a:t>: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47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b="1" dirty="0"/>
              <a:t> </a:t>
            </a:r>
            <a:endParaRPr lang="en-US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ar-IQ" b="1" dirty="0"/>
              <a:t>سعدون العامري، الوجيز في شرح العقود المسماة، البيع والإيجار، ج </a:t>
            </a:r>
            <a:r>
              <a:rPr lang="ar-SA" b="1" dirty="0"/>
              <a:t>1</a:t>
            </a:r>
            <a:r>
              <a:rPr lang="ar-IQ" b="1" dirty="0"/>
              <a:t>، ط </a:t>
            </a:r>
            <a:r>
              <a:rPr lang="ar-SA" b="1" dirty="0"/>
              <a:t>3</a:t>
            </a:r>
            <a:r>
              <a:rPr lang="ar-IQ" b="1" dirty="0"/>
              <a:t>، مطبعة العاني، بغداد، </a:t>
            </a:r>
            <a:r>
              <a:rPr lang="ar-SA" b="1" dirty="0"/>
              <a:t>1974.</a:t>
            </a:r>
            <a:endParaRPr lang="en-US" b="1" dirty="0"/>
          </a:p>
          <a:p>
            <a:pPr marL="457200" lvl="0" indent="-457200">
              <a:buFont typeface="+mj-lt"/>
              <a:buAutoNum type="arabicPeriod"/>
            </a:pPr>
            <a:r>
              <a:rPr lang="ar-IQ" b="1" dirty="0"/>
              <a:t>عباس حسن الصراف، شرح عقدي البيع والإيجار في القانون المدني العراقي، مطبعة الأهالي، بغداد، </a:t>
            </a:r>
            <a:r>
              <a:rPr lang="ar-SA" b="1" dirty="0"/>
              <a:t>1956.</a:t>
            </a:r>
            <a:endParaRPr lang="en-US" b="1" dirty="0"/>
          </a:p>
          <a:p>
            <a:pPr marL="457200" lvl="0" indent="-457200">
              <a:buFont typeface="+mj-lt"/>
              <a:buAutoNum type="arabicPeriod"/>
            </a:pPr>
            <a:r>
              <a:rPr lang="ar-IQ" b="1" dirty="0"/>
              <a:t>عبد الرزاق أحمد السنهوري، الوسيط في شرح القانون المدني، العقود الواردة على الانتفاع بالشيء، الإيجار والعارية، ج </a:t>
            </a:r>
            <a:r>
              <a:rPr lang="ar-SA" b="1" dirty="0"/>
              <a:t>6</a:t>
            </a:r>
            <a:r>
              <a:rPr lang="ar-IQ" b="1" dirty="0"/>
              <a:t>، المجلد الأول، دار النهضة العربية، القاهرة، </a:t>
            </a:r>
            <a:r>
              <a:rPr lang="ar-SA" b="1" dirty="0"/>
              <a:t>1963.</a:t>
            </a:r>
            <a:endParaRPr lang="en-US" b="1" dirty="0"/>
          </a:p>
          <a:p>
            <a:pPr marL="457200" lvl="0" indent="-457200">
              <a:buFont typeface="+mj-lt"/>
              <a:buAutoNum type="arabicPeriod"/>
            </a:pPr>
            <a:r>
              <a:rPr lang="ar-IQ" b="1" dirty="0"/>
              <a:t>منصور مصطفى منصور، عقد الإيجار، مكتبة سيد عبد الله وهبة، المطبعة العالمية، </a:t>
            </a:r>
            <a:r>
              <a:rPr lang="ar-SA" b="1" dirty="0"/>
              <a:t>16 </a:t>
            </a:r>
            <a:r>
              <a:rPr lang="ar-IQ" b="1" dirty="0"/>
              <a:t>و</a:t>
            </a:r>
            <a:r>
              <a:rPr lang="ar-SA" b="1" dirty="0"/>
              <a:t>17</a:t>
            </a:r>
            <a:r>
              <a:rPr lang="ar-IQ" b="1" dirty="0"/>
              <a:t>، القاهرة، </a:t>
            </a:r>
            <a:r>
              <a:rPr lang="ar-SA" b="1" dirty="0"/>
              <a:t>1970</a:t>
            </a:r>
            <a:r>
              <a:rPr lang="ar-SA" sz="2000" b="1" dirty="0" smtClean="0"/>
              <a:t>.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u="sng" dirty="0">
                <a:solidFill>
                  <a:srgbClr val="FF0000"/>
                </a:solidFill>
              </a:rPr>
              <a:t>المراجع القانونية </a:t>
            </a:r>
            <a:r>
              <a:rPr lang="ar-SA" u="sng" dirty="0">
                <a:solidFill>
                  <a:srgbClr val="FF0000"/>
                </a:solidFill>
              </a:rPr>
              <a:t>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4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Thanks for listening</a:t>
            </a:r>
            <a:endParaRPr lang="ar-IQ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7971511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88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492896"/>
            <a:ext cx="8302696" cy="36061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ar-IQ" dirty="0"/>
              <a:t> </a:t>
            </a:r>
            <a:r>
              <a:rPr lang="ar-IQ" dirty="0" smtClean="0"/>
              <a:t>ضمان </a:t>
            </a:r>
            <a:r>
              <a:rPr lang="ar-IQ" dirty="0"/>
              <a:t>حقوق الدائنين</a:t>
            </a:r>
            <a:r>
              <a:rPr lang="ar-SA" dirty="0" smtClean="0"/>
              <a:t>:</a:t>
            </a:r>
            <a:endParaRPr lang="ar-IQ" dirty="0"/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 </a:t>
            </a:r>
            <a:r>
              <a:rPr lang="ar-IQ" dirty="0" smtClean="0"/>
              <a:t>تحقيق </a:t>
            </a:r>
            <a:r>
              <a:rPr lang="ar-IQ" dirty="0"/>
              <a:t>العدالة بين </a:t>
            </a:r>
            <a:r>
              <a:rPr lang="ar-IQ" dirty="0" smtClean="0"/>
              <a:t>الدائنين 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ar-IQ" dirty="0" smtClean="0"/>
              <a:t>حماية </a:t>
            </a:r>
            <a:r>
              <a:rPr lang="ar-IQ" dirty="0"/>
              <a:t>المصالح العامة والخاصة</a:t>
            </a:r>
            <a:r>
              <a:rPr lang="ar-SA" dirty="0"/>
              <a:t>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ar-IQ" dirty="0" smtClean="0"/>
              <a:t>تشجيع </a:t>
            </a:r>
            <a:r>
              <a:rPr lang="ar-IQ" dirty="0"/>
              <a:t>المعاملات المالية والائتمانية</a:t>
            </a:r>
            <a:r>
              <a:rPr lang="ar-SA" dirty="0"/>
              <a:t>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ar-IQ" dirty="0" smtClean="0"/>
              <a:t>التنظيم </a:t>
            </a:r>
            <a:r>
              <a:rPr lang="ar-IQ" dirty="0"/>
              <a:t>القانوني للأولوية بين الدائنين</a:t>
            </a:r>
            <a:r>
              <a:rPr lang="ar-SA" dirty="0"/>
              <a:t>: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944216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أهداف </a:t>
            </a:r>
            <a:r>
              <a:rPr lang="ar-IQ" dirty="0">
                <a:solidFill>
                  <a:srgbClr val="FF0000"/>
                </a:solidFill>
              </a:rPr>
              <a:t>المحاضرة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حقوق الامتياز في القانون المدني العراقي تهدف إلى تحقيق عدة غايات أساسية، من أبرزها</a:t>
            </a:r>
            <a:r>
              <a:rPr lang="ar-SA" dirty="0">
                <a:solidFill>
                  <a:schemeClr val="tx1"/>
                </a:solidFill>
              </a:rPr>
              <a:t>:</a:t>
            </a:r>
            <a:r>
              <a:rPr lang="en-US" dirty="0"/>
              <a:t/>
            </a:r>
            <a:br>
              <a:rPr lang="en-US" dirty="0"/>
            </a:b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b="1" dirty="0"/>
              <a:t> </a:t>
            </a:r>
            <a:r>
              <a:rPr lang="ar-IQ" b="1" dirty="0" smtClean="0"/>
              <a:t>  1- أن يتعرف </a:t>
            </a:r>
            <a:r>
              <a:rPr lang="ar-IQ" b="1" dirty="0"/>
              <a:t>الطالب معنى حقوق الامتياز</a:t>
            </a:r>
            <a:endParaRPr lang="en-US" b="1" dirty="0"/>
          </a:p>
          <a:p>
            <a:pPr marL="0" indent="0">
              <a:buNone/>
            </a:pPr>
            <a:r>
              <a:rPr lang="ar-IQ" b="1" dirty="0"/>
              <a:t> </a:t>
            </a:r>
            <a:r>
              <a:rPr lang="ar-IQ" b="1" dirty="0" smtClean="0"/>
              <a:t>  2-  </a:t>
            </a:r>
            <a:r>
              <a:rPr lang="ar-IQ" b="1" dirty="0" smtClean="0"/>
              <a:t>أن </a:t>
            </a:r>
            <a:r>
              <a:rPr lang="ar-IQ" b="1" dirty="0" err="1" smtClean="0"/>
              <a:t>يميزالطالب</a:t>
            </a:r>
            <a:r>
              <a:rPr lang="ar-IQ" b="1" dirty="0" smtClean="0"/>
              <a:t> الفرق </a:t>
            </a:r>
            <a:r>
              <a:rPr lang="ar-IQ" b="1" dirty="0"/>
              <a:t>بين حقوق الامتياز والرهن</a:t>
            </a:r>
            <a:endParaRPr lang="en-US" b="1" dirty="0"/>
          </a:p>
          <a:p>
            <a:pPr marL="0" indent="0">
              <a:buNone/>
            </a:pPr>
            <a:r>
              <a:rPr lang="ar-IQ" b="1" dirty="0"/>
              <a:t> </a:t>
            </a:r>
            <a:r>
              <a:rPr lang="ar-IQ" b="1" dirty="0" smtClean="0"/>
              <a:t>  3</a:t>
            </a:r>
            <a:r>
              <a:rPr lang="ar-SA" b="1" dirty="0" smtClean="0"/>
              <a:t>-</a:t>
            </a:r>
            <a:r>
              <a:rPr lang="ar-IQ" b="1" dirty="0" smtClean="0"/>
              <a:t> أن يشخص الطالب الطبيعة القانونية  لحقوق </a:t>
            </a:r>
            <a:r>
              <a:rPr lang="ar-IQ" b="1" dirty="0"/>
              <a:t>الامتياز </a:t>
            </a:r>
            <a:endParaRPr lang="en-US" b="1" dirty="0"/>
          </a:p>
          <a:p>
            <a:pPr marL="0" indent="0">
              <a:buNone/>
            </a:pPr>
            <a:r>
              <a:rPr lang="ar-IQ" b="1" dirty="0"/>
              <a:t> </a:t>
            </a:r>
            <a:r>
              <a:rPr lang="ar-IQ" b="1" dirty="0" smtClean="0"/>
              <a:t>  4</a:t>
            </a:r>
            <a:r>
              <a:rPr lang="ar-SA" b="1" dirty="0" smtClean="0"/>
              <a:t>- </a:t>
            </a:r>
            <a:r>
              <a:rPr lang="ar-IQ" b="1" dirty="0"/>
              <a:t>أن </a:t>
            </a:r>
            <a:r>
              <a:rPr lang="ar-IQ" b="1" dirty="0" smtClean="0"/>
              <a:t>يطبق الطالب </a:t>
            </a:r>
            <a:r>
              <a:rPr lang="ar-IQ" b="1" dirty="0"/>
              <a:t>طرق انقضاء  حقوق الامتياز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الأهداف </a:t>
            </a:r>
            <a:r>
              <a:rPr lang="ar-IQ" b="1" dirty="0" smtClean="0">
                <a:solidFill>
                  <a:srgbClr val="FF0000"/>
                </a:solidFill>
              </a:rPr>
              <a:t>السلوكية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7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طلبة </a:t>
            </a:r>
            <a:r>
              <a:rPr lang="ar-IQ" b="1" dirty="0"/>
              <a:t>المرحلة الرابعة في كلية الحقوق </a:t>
            </a:r>
            <a:endParaRPr lang="en-US" b="1" dirty="0"/>
          </a:p>
          <a:p>
            <a:r>
              <a:rPr lang="ar-IQ" b="1" dirty="0"/>
              <a:t> مكان انعقاد الجلسة </a:t>
            </a:r>
            <a:endParaRPr lang="ar-IQ" b="1" dirty="0" smtClean="0"/>
          </a:p>
          <a:p>
            <a:endParaRPr lang="en-US" b="1" dirty="0"/>
          </a:p>
          <a:p>
            <a:r>
              <a:rPr lang="ar-IQ" b="1" dirty="0"/>
              <a:t>كلية الحقوق </a:t>
            </a:r>
            <a:r>
              <a:rPr lang="ar-SA" b="1" dirty="0"/>
              <a:t>- </a:t>
            </a:r>
            <a:r>
              <a:rPr lang="ar-IQ" b="1" dirty="0"/>
              <a:t>جامعة النهرين </a:t>
            </a:r>
            <a:r>
              <a:rPr lang="ar-SA" b="1" dirty="0"/>
              <a:t>- </a:t>
            </a:r>
            <a:r>
              <a:rPr lang="ar-IQ" b="1" dirty="0"/>
              <a:t>قاعة B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الفئة المستهدفة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12160" y="3501008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1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المحاضرة </a:t>
            </a:r>
            <a:r>
              <a:rPr lang="ar-IQ" b="1" dirty="0"/>
              <a:t>الاولى </a:t>
            </a:r>
            <a:r>
              <a:rPr lang="ar-SA" b="1" dirty="0"/>
              <a:t>: 45 </a:t>
            </a:r>
            <a:r>
              <a:rPr lang="ar-IQ" b="1" dirty="0"/>
              <a:t>دقيقة </a:t>
            </a:r>
            <a:r>
              <a:rPr lang="ar-SA" b="1" dirty="0"/>
              <a:t>(  9:30  - 15 : 10) </a:t>
            </a:r>
            <a:endParaRPr lang="en-US" b="1" dirty="0"/>
          </a:p>
          <a:p>
            <a:r>
              <a:rPr lang="ar-IQ" b="1" dirty="0"/>
              <a:t>استراحة </a:t>
            </a:r>
            <a:r>
              <a:rPr lang="ar-SA" b="1" dirty="0"/>
              <a:t>: 15 </a:t>
            </a:r>
            <a:r>
              <a:rPr lang="ar-IQ" b="1" dirty="0"/>
              <a:t>دقيقة  </a:t>
            </a:r>
            <a:r>
              <a:rPr lang="ar-SA" b="1" dirty="0"/>
              <a:t>( 15 : 10 - 30 : 10 )</a:t>
            </a:r>
            <a:endParaRPr lang="en-US" b="1" dirty="0"/>
          </a:p>
          <a:p>
            <a:r>
              <a:rPr lang="ar-IQ" b="1" dirty="0"/>
              <a:t>المحاضرة الثانية </a:t>
            </a:r>
            <a:r>
              <a:rPr lang="ar-SA" b="1" dirty="0"/>
              <a:t>: 45 </a:t>
            </a:r>
            <a:r>
              <a:rPr lang="ar-IQ" b="1" dirty="0"/>
              <a:t>دقيقة </a:t>
            </a:r>
            <a:r>
              <a:rPr lang="ar-SA" b="1" dirty="0"/>
              <a:t>(   10:30  - 15 : 11 )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435280" cy="1722520"/>
          </a:xfrm>
        </p:spPr>
        <p:txBody>
          <a:bodyPr>
            <a:normAutofit fontScale="90000"/>
          </a:bodyPr>
          <a:lstStyle/>
          <a:p>
            <a:pPr algn="justLow"/>
            <a:r>
              <a:rPr lang="ar-IQ" b="1" dirty="0">
                <a:solidFill>
                  <a:srgbClr val="FF0000"/>
                </a:solidFill>
              </a:rPr>
              <a:t>الفترة المحددة للمحاضرة ساعتين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IQ" b="1" dirty="0">
                <a:solidFill>
                  <a:srgbClr val="FF0000"/>
                </a:solidFill>
              </a:rPr>
              <a:t>موزعة وفق الجدول التالي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3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يرجى </a:t>
            </a:r>
            <a:r>
              <a:rPr lang="ar-IQ" b="1" dirty="0"/>
              <a:t>الانضمام إلى الصف الالكتروني من خلال الكود </a:t>
            </a:r>
            <a:r>
              <a:rPr lang="ar-IQ" b="1" dirty="0" smtClean="0"/>
              <a:t>التالي</a:t>
            </a:r>
          </a:p>
          <a:p>
            <a:r>
              <a:rPr lang="ar-IQ" b="1" dirty="0" smtClean="0">
                <a:solidFill>
                  <a:schemeClr val="accent2"/>
                </a:solidFill>
              </a:rPr>
              <a:t> </a:t>
            </a:r>
            <a:r>
              <a:rPr lang="ar-SA" b="1" dirty="0">
                <a:solidFill>
                  <a:schemeClr val="accent2"/>
                </a:solidFill>
              </a:rPr>
              <a:t>(  </a:t>
            </a:r>
            <a:r>
              <a:rPr lang="ar-IQ" b="1" dirty="0" err="1">
                <a:solidFill>
                  <a:schemeClr val="accent2"/>
                </a:solidFill>
              </a:rPr>
              <a:t>plywvzw</a:t>
            </a:r>
            <a:r>
              <a:rPr lang="ar-SA" b="1" dirty="0">
                <a:solidFill>
                  <a:schemeClr val="accent2"/>
                </a:solidFill>
              </a:rPr>
              <a:t> )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ar-IQ" b="1" dirty="0"/>
              <a:t>او من خلال رابط الدعوة المدرج ادناه </a:t>
            </a:r>
            <a:r>
              <a:rPr lang="ar-SA" b="1" dirty="0"/>
              <a:t>: </a:t>
            </a:r>
            <a:endParaRPr lang="ar-IQ" b="1" dirty="0" smtClean="0"/>
          </a:p>
          <a:p>
            <a:r>
              <a:rPr lang="ar-IQ" b="1" dirty="0"/>
              <a:t>	</a:t>
            </a:r>
            <a:endParaRPr lang="en-US" b="1" dirty="0"/>
          </a:p>
          <a:p>
            <a:pPr algn="l" rtl="0"/>
            <a:r>
              <a:rPr lang="ar-IQ" b="1" dirty="0">
                <a:solidFill>
                  <a:schemeClr val="accent2"/>
                </a:solidFill>
              </a:rPr>
              <a:t>https://</a:t>
            </a:r>
            <a:r>
              <a:rPr lang="ar-IQ" b="1" dirty="0" smtClean="0">
                <a:solidFill>
                  <a:schemeClr val="accent2"/>
                </a:solidFill>
              </a:rPr>
              <a:t>classroom.google.com/c/NjQ</a:t>
            </a:r>
            <a:r>
              <a:rPr lang="en-US" b="1" dirty="0" smtClean="0">
                <a:solidFill>
                  <a:schemeClr val="accent2"/>
                </a:solidFill>
              </a:rPr>
              <a:t>2</a:t>
            </a:r>
            <a:r>
              <a:rPr lang="ar-IQ" b="1" dirty="0" err="1" smtClean="0">
                <a:solidFill>
                  <a:schemeClr val="accent2"/>
                </a:solidFill>
              </a:rPr>
              <a:t>OTg</a:t>
            </a:r>
            <a:r>
              <a:rPr lang="en-US" b="1" dirty="0" smtClean="0">
                <a:solidFill>
                  <a:schemeClr val="accent2"/>
                </a:solidFill>
              </a:rPr>
              <a:t>3</a:t>
            </a:r>
            <a:r>
              <a:rPr lang="ar-IQ" b="1" dirty="0" err="1" smtClean="0">
                <a:solidFill>
                  <a:schemeClr val="accent2"/>
                </a:solidFill>
              </a:rPr>
              <a:t>MzA</a:t>
            </a:r>
            <a:r>
              <a:rPr lang="en-US" b="1" dirty="0" smtClean="0">
                <a:solidFill>
                  <a:schemeClr val="accent2"/>
                </a:solidFill>
              </a:rPr>
              <a:t>2</a:t>
            </a:r>
            <a:r>
              <a:rPr lang="ar-IQ" b="1" dirty="0" err="1" smtClean="0">
                <a:solidFill>
                  <a:schemeClr val="accent2"/>
                </a:solidFill>
              </a:rPr>
              <a:t>OTJa?cjc</a:t>
            </a:r>
            <a:r>
              <a:rPr lang="ar-IQ" b="1" dirty="0" smtClean="0">
                <a:solidFill>
                  <a:schemeClr val="accent2"/>
                </a:solidFill>
              </a:rPr>
              <a:t>=</a:t>
            </a:r>
            <a:r>
              <a:rPr lang="ar-IQ" b="1" dirty="0" err="1" smtClean="0">
                <a:solidFill>
                  <a:schemeClr val="accent2"/>
                </a:solidFill>
              </a:rPr>
              <a:t>plywvzw</a:t>
            </a:r>
            <a:endParaRPr lang="ar-IQ" b="1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ملاحظة هامة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8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/>
          <a:lstStyle/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r>
              <a:rPr lang="ar-IQ" b="1" dirty="0" smtClean="0"/>
              <a:t>https</a:t>
            </a:r>
            <a:r>
              <a:rPr lang="ar-IQ" b="1" dirty="0"/>
              <a:t>://</a:t>
            </a:r>
            <a:r>
              <a:rPr lang="ar-IQ" b="1" dirty="0" smtClean="0"/>
              <a:t>m.youtube.com/watch?v=feyi</a:t>
            </a:r>
            <a:r>
              <a:rPr lang="en-US" b="1" dirty="0" smtClean="0"/>
              <a:t>2</a:t>
            </a:r>
            <a:r>
              <a:rPr lang="ar-IQ" b="1" dirty="0" err="1" smtClean="0"/>
              <a:t>Ffuk</a:t>
            </a:r>
            <a:r>
              <a:rPr lang="en-US" b="1" dirty="0" smtClean="0"/>
              <a:t>3</a:t>
            </a:r>
            <a:r>
              <a:rPr lang="ar-IQ" b="1" dirty="0" err="1" smtClean="0"/>
              <a:t>c&amp;pp</a:t>
            </a:r>
            <a:r>
              <a:rPr lang="ar-IQ" b="1" dirty="0" smtClean="0"/>
              <a:t>=</a:t>
            </a:r>
            <a:r>
              <a:rPr lang="ar-IQ" b="1" dirty="0" err="1" smtClean="0"/>
              <a:t>yg</a:t>
            </a:r>
            <a:endParaRPr lang="en-US" b="1" dirty="0" smtClean="0"/>
          </a:p>
          <a:p>
            <a:pPr marL="0" indent="0" algn="l" rtl="0">
              <a:buNone/>
            </a:pPr>
            <a:r>
              <a:rPr lang="ar-IQ" b="1" dirty="0" smtClean="0"/>
              <a:t>UZ</a:t>
            </a:r>
            <a:r>
              <a:rPr lang="en-US" b="1" dirty="0" smtClean="0"/>
              <a:t>2</a:t>
            </a:r>
            <a:r>
              <a:rPr lang="ar-IQ" b="1" dirty="0" smtClean="0"/>
              <a:t>K</a:t>
            </a:r>
            <a:r>
              <a:rPr lang="en-US" b="1" dirty="0" smtClean="0"/>
              <a:t>3</a:t>
            </a:r>
            <a:r>
              <a:rPr lang="ar-IQ" b="1" dirty="0" err="1" smtClean="0"/>
              <a:t>ZgtmI</a:t>
            </a:r>
            <a:r>
              <a:rPr lang="en-US" b="1" dirty="0" smtClean="0"/>
              <a:t>2</a:t>
            </a:r>
            <a:r>
              <a:rPr lang="ar-IQ" b="1" dirty="0" err="1" smtClean="0"/>
              <a:t>YIg</a:t>
            </a:r>
            <a:r>
              <a:rPr lang="en-US" b="1" dirty="0" smtClean="0"/>
              <a:t>2</a:t>
            </a:r>
            <a:r>
              <a:rPr lang="ar-IQ" b="1" dirty="0" err="1" smtClean="0"/>
              <a:t>KfZhNin</a:t>
            </a:r>
            <a:r>
              <a:rPr lang="en-US" b="1" dirty="0" smtClean="0"/>
              <a:t>2</a:t>
            </a:r>
            <a:r>
              <a:rPr lang="ar-IQ" b="1" dirty="0" err="1" smtClean="0"/>
              <a:t>YXYqtmK</a:t>
            </a:r>
            <a:r>
              <a:rPr lang="en-US" b="1" dirty="0" smtClean="0"/>
              <a:t>2</a:t>
            </a:r>
            <a:r>
              <a:rPr lang="ar-IQ" b="1" dirty="0" smtClean="0"/>
              <a:t>KfYsg%3D%3D</a:t>
            </a:r>
            <a:endParaRPr lang="en-US" b="1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اطلع على الفيديو القصير التالي </a:t>
            </a:r>
            <a:r>
              <a:rPr lang="ar-SA" b="1" dirty="0">
                <a:solidFill>
                  <a:srgbClr val="FF0000"/>
                </a:solidFill>
              </a:rPr>
              <a:t>: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 marL="0" indent="0" algn="justLow">
              <a:buNone/>
            </a:pPr>
            <a:r>
              <a:rPr lang="ar-IQ" b="1" dirty="0"/>
              <a:t>يُعد حق الامتياز أحد الحقوق العينية التبعية التي تمنح الدائن أولوية في استيفاء دينه عند تزاحم الدائنين</a:t>
            </a:r>
            <a:r>
              <a:rPr lang="ar-SA" b="1" dirty="0"/>
              <a:t>. </a:t>
            </a:r>
            <a:r>
              <a:rPr lang="ar-IQ" b="1" dirty="0"/>
              <a:t>ينشأ الامتياز بنص القانون ولا يحتاج إلى تسجيل، مما يجعله أداة قانونية مهمة لحماية بعض الحقوق</a:t>
            </a:r>
            <a:r>
              <a:rPr lang="ar-SA" b="1" dirty="0"/>
              <a:t>.</a:t>
            </a:r>
            <a:endParaRPr lang="en-US" b="1" dirty="0"/>
          </a:p>
          <a:p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>
                <a:solidFill>
                  <a:srgbClr val="FF0000"/>
                </a:solidFill>
              </a:rPr>
              <a:t>المقدمة</a:t>
            </a:r>
          </a:p>
        </p:txBody>
      </p:sp>
    </p:spTree>
    <p:extLst>
      <p:ext uri="{BB962C8B-B14F-4D97-AF65-F5344CB8AC3E}">
        <p14:creationId xmlns:p14="http://schemas.microsoft.com/office/powerpoint/2010/main" val="370701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 smtClean="0"/>
              <a:t>•- </a:t>
            </a:r>
            <a:r>
              <a:rPr lang="ar-IQ" b="1" dirty="0"/>
              <a:t>تعريف</a:t>
            </a:r>
            <a:r>
              <a:rPr lang="ar-SA" b="1" dirty="0"/>
              <a:t>: </a:t>
            </a:r>
            <a:r>
              <a:rPr lang="ar-IQ" b="1" dirty="0"/>
              <a:t>وفقًا للمادة </a:t>
            </a:r>
            <a:r>
              <a:rPr lang="ar-SA" b="1" dirty="0"/>
              <a:t>1360 </a:t>
            </a:r>
            <a:r>
              <a:rPr lang="ar-IQ" b="1" dirty="0"/>
              <a:t>من القانون المدني العراقي، الامتياز هو حق أولوية يقرره القانون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حق عيني تبعي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يمنح الدائن أولوية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مقرر بنص القانون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ar-SA" b="1" dirty="0"/>
              <a:t>•- </a:t>
            </a:r>
            <a:r>
              <a:rPr lang="ar-IQ" b="1" dirty="0"/>
              <a:t>لا يحتاج إلى إجراءات شكلية</a:t>
            </a:r>
            <a:r>
              <a:rPr lang="ar-SA" b="1" dirty="0"/>
              <a:t>.</a:t>
            </a:r>
            <a:endParaRPr lang="en-US" b="1" dirty="0"/>
          </a:p>
          <a:p>
            <a:pPr marL="0" indent="0">
              <a:buNone/>
            </a:pP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تعريف وخصائص حق الامتياز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80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573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PowerPoint Presentation</vt:lpstr>
      <vt:lpstr> أهداف المحاضرة  حقوق الامتياز في القانون المدني العراقي تهدف إلى تحقيق عدة غايات أساسية، من أبرزها: </vt:lpstr>
      <vt:lpstr>الأهداف السلوكية</vt:lpstr>
      <vt:lpstr>الفئة المستهدفة  </vt:lpstr>
      <vt:lpstr>الفترة المحددة للمحاضرة ساعتين  موزعة وفق الجدول التالي  </vt:lpstr>
      <vt:lpstr>ملاحظة هامة  </vt:lpstr>
      <vt:lpstr>اطلع على الفيديو القصير التالي :  </vt:lpstr>
      <vt:lpstr>المقدمة</vt:lpstr>
      <vt:lpstr>تعريف وخصائص حق الامتياز </vt:lpstr>
      <vt:lpstr>أنواع حقوق الامتياز </vt:lpstr>
      <vt:lpstr>سؤال مفتوح للنقاش  </vt:lpstr>
      <vt:lpstr>الإجابة على السؤال المطروح للنقاش لابد من توضيح  ترتيب الأولوية بين حقوق الامتياز </vt:lpstr>
      <vt:lpstr>الفرق بين الامتياز والحقوق العينية الأخرى </vt:lpstr>
      <vt:lpstr> انقضاء حق الامتياز </vt:lpstr>
      <vt:lpstr>الخاتمة</vt:lpstr>
      <vt:lpstr> يرجى ملئ الاستبانة في الرابط ادناه :  </vt:lpstr>
      <vt:lpstr>المراجع القانونية : </vt:lpstr>
      <vt:lpstr>Thanks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Digital Net</dc:creator>
  <cp:lastModifiedBy>Maher</cp:lastModifiedBy>
  <cp:revision>8</cp:revision>
  <dcterms:created xsi:type="dcterms:W3CDTF">2025-03-11T18:44:14Z</dcterms:created>
  <dcterms:modified xsi:type="dcterms:W3CDTF">2025-03-11T20:06:55Z</dcterms:modified>
</cp:coreProperties>
</file>