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مبادئ الأمم المتحدة</a:t>
            </a:r>
          </a:p>
        </p:txBody>
      </p:sp>
      <p:sp>
        <p:nvSpPr>
          <p:cNvPr id="3" name="Subtitle 2"/>
          <p:cNvSpPr>
            <a:spLocks noGrp="1"/>
          </p:cNvSpPr>
          <p:nvPr>
            <p:ph type="subTitle" idx="1"/>
          </p:nvPr>
        </p:nvSpPr>
        <p:spPr/>
        <p:txBody>
          <a:bodyPr/>
          <a:lstStyle/>
          <a:p>
            <a:r>
              <a:t>إعداد: أ.م.د. أحمد مجيد عبدالله</a:t>
            </a:r>
          </a:p>
          <a:p>
            <a:r>
              <a:t>كلية الحقوق - جامعة النهرين</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مقدمة عن مبادئ الأمم المتحدة</a:t>
            </a:r>
          </a:p>
        </p:txBody>
      </p:sp>
      <p:sp>
        <p:nvSpPr>
          <p:cNvPr id="3" name="Content Placeholder 2"/>
          <p:cNvSpPr>
            <a:spLocks noGrp="1"/>
          </p:cNvSpPr>
          <p:nvPr>
            <p:ph idx="1"/>
          </p:nvPr>
        </p:nvSpPr>
        <p:spPr/>
        <p:txBody>
          <a:bodyPr/>
          <a:lstStyle/>
          <a:p>
            <a:r>
              <a:t>تُعد مبادئ الأمم المتحدة الركائز الأساسية التي تقوم عليها المنظمة، وهي مستمدة من ميثاقها التأسيسي الذي تم توقيعه عام 1945. تهدف هذه المبادئ إلى تنظيم العلاقات الدولية على أساس القانون الدولي وضمان الأمن والسلم العالميين.</a:t>
            </a:r>
          </a:p>
          <a:p/>
          <a:p>
            <a:r>
              <a:t>إعداد: أ.م.د. أحمد مجيد عبدالله - كلية الحقوق - جامعة النهرين</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مبدأ المساواة في السيادة</a:t>
            </a:r>
          </a:p>
        </p:txBody>
      </p:sp>
      <p:sp>
        <p:nvSpPr>
          <p:cNvPr id="3" name="Content Placeholder 2"/>
          <p:cNvSpPr>
            <a:spLocks noGrp="1"/>
          </p:cNvSpPr>
          <p:nvPr>
            <p:ph idx="1"/>
          </p:nvPr>
        </p:nvSpPr>
        <p:spPr/>
        <p:txBody>
          <a:bodyPr/>
          <a:lstStyle/>
          <a:p>
            <a:r>
              <a:t>جميع الدول، كبيرة كانت أم صغيرة، متساوية في السيادة ولا يجوز التدخل في شؤونها الداخلية.</a:t>
            </a:r>
          </a:p>
          <a:p/>
          <a:p>
            <a:r>
              <a:t>إعداد: أ.م.د. أحمد مجيد عبدالله - كلية الحقوق - جامعة النهرين</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مبدأ حل النزاعات بالوسائل السلمية</a:t>
            </a:r>
          </a:p>
        </p:txBody>
      </p:sp>
      <p:sp>
        <p:nvSpPr>
          <p:cNvPr id="3" name="Content Placeholder 2"/>
          <p:cNvSpPr>
            <a:spLocks noGrp="1"/>
          </p:cNvSpPr>
          <p:nvPr>
            <p:ph idx="1"/>
          </p:nvPr>
        </p:nvSpPr>
        <p:spPr/>
        <p:txBody>
          <a:bodyPr/>
          <a:lstStyle/>
          <a:p>
            <a:r>
              <a:t>تلتزم الدول بحل نزاعاتها الدولية عبر الطرق السلمية مثل التفاوض، الوساطة، التحكيم، والتسوية القضائية.</a:t>
            </a:r>
          </a:p>
          <a:p/>
          <a:p>
            <a:r>
              <a:t>إعداد: أ.م.د. أحمد مجيد عبدالله - كلية الحقوق - جامعة النهرين</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مبدأ الامتناع عن استخدام القوة</a:t>
            </a:r>
          </a:p>
        </p:txBody>
      </p:sp>
      <p:sp>
        <p:nvSpPr>
          <p:cNvPr id="3" name="Content Placeholder 2"/>
          <p:cNvSpPr>
            <a:spLocks noGrp="1"/>
          </p:cNvSpPr>
          <p:nvPr>
            <p:ph idx="1"/>
          </p:nvPr>
        </p:nvSpPr>
        <p:spPr/>
        <p:txBody>
          <a:bodyPr/>
          <a:lstStyle/>
          <a:p>
            <a:r>
              <a:t>يجب على الدول الامتناع عن التهديد باستخدام القوة أو استخدامها في العلاقات الدولية، إلا في حالات الدفاع المشروع.</a:t>
            </a:r>
          </a:p>
          <a:p/>
          <a:p>
            <a:r>
              <a:t>إعداد: أ.م.د. أحمد مجيد عبدالله - كلية الحقوق - جامعة النهرين</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مبدأ التعاون الدولي</a:t>
            </a:r>
          </a:p>
        </p:txBody>
      </p:sp>
      <p:sp>
        <p:nvSpPr>
          <p:cNvPr id="3" name="Content Placeholder 2"/>
          <p:cNvSpPr>
            <a:spLocks noGrp="1"/>
          </p:cNvSpPr>
          <p:nvPr>
            <p:ph idx="1"/>
          </p:nvPr>
        </p:nvSpPr>
        <p:spPr/>
        <p:txBody>
          <a:bodyPr/>
          <a:lstStyle/>
          <a:p>
            <a:r>
              <a:t>تحث الأمم المتحدة الدول على التعاون في المجالات الاقتصادية، الاجتماعية، الثقافية، والإنسانية لتحقيق التنمية الدولية.</a:t>
            </a:r>
          </a:p>
          <a:p/>
          <a:p>
            <a:r>
              <a:t>إعداد: أ.م.د. أحمد مجيد عبدالله - كلية الحقوق - جامعة النهرين</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مبدأ احترام حقوق الإنسان</a:t>
            </a:r>
          </a:p>
        </p:txBody>
      </p:sp>
      <p:sp>
        <p:nvSpPr>
          <p:cNvPr id="3" name="Content Placeholder 2"/>
          <p:cNvSpPr>
            <a:spLocks noGrp="1"/>
          </p:cNvSpPr>
          <p:nvPr>
            <p:ph idx="1"/>
          </p:nvPr>
        </p:nvSpPr>
        <p:spPr/>
        <p:txBody>
          <a:bodyPr/>
          <a:lstStyle/>
          <a:p>
            <a:r>
              <a:t>تشجع الأمم المتحدة على احترام حقوق الإنسان والحريات الأساسية للجميع دون تمييز.</a:t>
            </a:r>
          </a:p>
          <a:p/>
          <a:p>
            <a:r>
              <a:t>إعداد: أ.م.د. أحمد مجيد عبدالله - كلية الحقوق - جامعة النهرين</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مبدأ عدم التدخل</a:t>
            </a:r>
          </a:p>
        </p:txBody>
      </p:sp>
      <p:sp>
        <p:nvSpPr>
          <p:cNvPr id="3" name="Content Placeholder 2"/>
          <p:cNvSpPr>
            <a:spLocks noGrp="1"/>
          </p:cNvSpPr>
          <p:nvPr>
            <p:ph idx="1"/>
          </p:nvPr>
        </p:nvSpPr>
        <p:spPr/>
        <p:txBody>
          <a:bodyPr/>
          <a:lstStyle/>
          <a:p>
            <a:r>
              <a:t>لا يجوز للأمم المتحدة أو الدول الأعضاء التدخل في الشؤون الداخلية لأي دولة.</a:t>
            </a:r>
          </a:p>
          <a:p/>
          <a:p>
            <a:r>
              <a:t>إعداد: أ.م.د. أحمد مجيد عبدالله - كلية الحقوق - جامعة النهرين</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مبدأ تنفيذ الالتزامات الدولية</a:t>
            </a:r>
          </a:p>
        </p:txBody>
      </p:sp>
      <p:sp>
        <p:nvSpPr>
          <p:cNvPr id="3" name="Content Placeholder 2"/>
          <p:cNvSpPr>
            <a:spLocks noGrp="1"/>
          </p:cNvSpPr>
          <p:nvPr>
            <p:ph idx="1"/>
          </p:nvPr>
        </p:nvSpPr>
        <p:spPr/>
        <p:txBody>
          <a:bodyPr/>
          <a:lstStyle/>
          <a:p>
            <a:r>
              <a:t>على الدول الالتزام بالمعاهدات والاتفاقيات التي توقعها وتنفيذ التزاماتها الدولية بنزاهة.</a:t>
            </a:r>
          </a:p>
          <a:p/>
          <a:p>
            <a:r>
              <a:t>إعداد: أ.م.د. أحمد مجيد عبدالله - كلية الحقوق - جامعة النهرين</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