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956" r:id="rId1"/>
  </p:sldMasterIdLst>
  <p:notesMasterIdLst>
    <p:notesMasterId r:id="rId9"/>
  </p:notesMasterIdLst>
  <p:sldIdLst>
    <p:sldId id="256" r:id="rId2"/>
    <p:sldId id="257" r:id="rId3"/>
    <p:sldId id="294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41" autoAdjust="0"/>
    <p:restoredTop sz="86415" autoAdjust="0"/>
  </p:normalViewPr>
  <p:slideViewPr>
    <p:cSldViewPr>
      <p:cViewPr>
        <p:scale>
          <a:sx n="50" d="100"/>
          <a:sy n="50" d="100"/>
        </p:scale>
        <p:origin x="-113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34B214B-5324-4E3F-AAA9-4AF0C035F17C}" type="datetimeFigureOut">
              <a:rPr lang="ar-IQ" smtClean="0"/>
              <a:pPr/>
              <a:t>11/07/1440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101CD1-3F74-41B4-A5E7-682678AE826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403926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ar-IQ" smtClean="0"/>
              <a:pPr/>
              <a:t>3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7" r:id="rId1"/>
    <p:sldLayoutId id="2147484958" r:id="rId2"/>
    <p:sldLayoutId id="2147484959" r:id="rId3"/>
    <p:sldLayoutId id="2147484960" r:id="rId4"/>
    <p:sldLayoutId id="2147484961" r:id="rId5"/>
    <p:sldLayoutId id="2147484962" r:id="rId6"/>
    <p:sldLayoutId id="2147484963" r:id="rId7"/>
    <p:sldLayoutId id="2147484964" r:id="rId8"/>
    <p:sldLayoutId id="2147484965" r:id="rId9"/>
    <p:sldLayoutId id="2147484966" r:id="rId10"/>
    <p:sldLayoutId id="2147484967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920880" cy="3744416"/>
          </a:xfrm>
        </p:spPr>
        <p:txBody>
          <a:bodyPr>
            <a:normAutofit fontScale="90000"/>
          </a:bodyPr>
          <a:lstStyle/>
          <a:p>
            <a:pPr algn="ctr"/>
            <a:r>
              <a:rPr lang="ar-IQ" sz="3200" b="1" dirty="0" smtClean="0">
                <a:solidFill>
                  <a:schemeClr val="bg2"/>
                </a:solidFill>
              </a:rPr>
              <a:t/>
            </a:r>
            <a:br>
              <a:rPr lang="ar-IQ" sz="3200" b="1" dirty="0" smtClean="0">
                <a:solidFill>
                  <a:schemeClr val="bg2"/>
                </a:solidFill>
              </a:rPr>
            </a:br>
            <a:r>
              <a:rPr lang="ar-IQ" sz="3200" dirty="0" smtClean="0">
                <a:solidFill>
                  <a:schemeClr val="bg2"/>
                </a:solidFill>
              </a:rPr>
              <a:t/>
            </a:r>
            <a:br>
              <a:rPr lang="ar-IQ" sz="3200" dirty="0" smtClean="0">
                <a:solidFill>
                  <a:schemeClr val="bg2"/>
                </a:solidFill>
              </a:rPr>
            </a:br>
            <a:r>
              <a:rPr lang="ar-IQ" sz="3200" dirty="0" smtClean="0">
                <a:solidFill>
                  <a:schemeClr val="bg2"/>
                </a:solidFill>
              </a:rPr>
              <a:t/>
            </a:r>
            <a:br>
              <a:rPr lang="ar-IQ" sz="3200" dirty="0" smtClean="0">
                <a:solidFill>
                  <a:schemeClr val="bg2"/>
                </a:solidFill>
              </a:rPr>
            </a:br>
            <a:r>
              <a:rPr lang="ar-IQ" sz="3200" dirty="0" smtClean="0">
                <a:solidFill>
                  <a:schemeClr val="bg2"/>
                </a:solidFill>
              </a:rPr>
              <a:t/>
            </a:r>
            <a:br>
              <a:rPr lang="ar-IQ" sz="3200" dirty="0" smtClean="0">
                <a:solidFill>
                  <a:schemeClr val="bg2"/>
                </a:solidFill>
              </a:rPr>
            </a:br>
            <a:r>
              <a:rPr lang="ar-IQ" sz="3200" dirty="0" smtClean="0">
                <a:solidFill>
                  <a:schemeClr val="bg2"/>
                </a:solidFill>
              </a:rPr>
              <a:t/>
            </a:r>
            <a:br>
              <a:rPr lang="ar-IQ" sz="3200" dirty="0" smtClean="0">
                <a:solidFill>
                  <a:schemeClr val="bg2"/>
                </a:solidFill>
              </a:rPr>
            </a:br>
            <a:r>
              <a:rPr lang="ar-IQ" sz="3200" b="1" dirty="0" smtClean="0">
                <a:solidFill>
                  <a:srgbClr val="C00000"/>
                </a:solidFill>
              </a:rPr>
              <a:t/>
            </a:r>
            <a:br>
              <a:rPr lang="ar-IQ" sz="3200" b="1" dirty="0" smtClean="0">
                <a:solidFill>
                  <a:srgbClr val="C00000"/>
                </a:solidFill>
              </a:rPr>
            </a:br>
            <a:r>
              <a:rPr lang="ar-IQ" sz="3200" b="1" dirty="0" smtClean="0">
                <a:solidFill>
                  <a:srgbClr val="C00000"/>
                </a:solidFill>
              </a:rPr>
              <a:t/>
            </a:r>
            <a:br>
              <a:rPr lang="ar-IQ" sz="3200" b="1" dirty="0" smtClean="0">
                <a:solidFill>
                  <a:srgbClr val="C0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58200" cy="4824536"/>
          </a:xfrm>
        </p:spPr>
        <p:txBody>
          <a:bodyPr>
            <a:noAutofit/>
          </a:bodyPr>
          <a:lstStyle/>
          <a:p>
            <a:pPr algn="ctr"/>
            <a:endParaRPr lang="ar-IQ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ar-IQ" sz="3200" b="1" dirty="0" smtClean="0">
                <a:solidFill>
                  <a:schemeClr val="tx1"/>
                </a:solidFill>
              </a:rPr>
              <a:t>محاضرات </a:t>
            </a:r>
            <a:r>
              <a:rPr lang="en-US" sz="3200" b="1" dirty="0" smtClean="0">
                <a:solidFill>
                  <a:schemeClr val="tx1"/>
                </a:solidFill>
              </a:rPr>
              <a:t/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ar-IQ" sz="3200" b="1" dirty="0" smtClean="0">
                <a:solidFill>
                  <a:schemeClr val="tx1"/>
                </a:solidFill>
              </a:rPr>
              <a:t>لمادة النظم </a:t>
            </a:r>
            <a:r>
              <a:rPr lang="ar-IQ" sz="3200" b="1" dirty="0" smtClean="0">
                <a:solidFill>
                  <a:schemeClr val="tx1"/>
                </a:solidFill>
              </a:rPr>
              <a:t>السياسية </a:t>
            </a:r>
            <a:r>
              <a:rPr lang="ar-IQ" sz="3200" b="1" dirty="0" smtClean="0">
                <a:solidFill>
                  <a:schemeClr val="tx1"/>
                </a:solidFill>
              </a:rPr>
              <a:t>/ الفصل الثاني </a:t>
            </a:r>
          </a:p>
          <a:p>
            <a:pPr algn="ctr"/>
            <a:r>
              <a:rPr lang="ar-IQ" sz="3200" b="1" dirty="0" smtClean="0">
                <a:solidFill>
                  <a:schemeClr val="tx1"/>
                </a:solidFill>
              </a:rPr>
              <a:t>المرحلة </a:t>
            </a:r>
            <a:r>
              <a:rPr lang="ar-IQ" sz="3200" b="1" dirty="0" smtClean="0">
                <a:solidFill>
                  <a:schemeClr val="tx1"/>
                </a:solidFill>
              </a:rPr>
              <a:t>الثانية </a:t>
            </a:r>
            <a:endParaRPr lang="ar-IQ" sz="3200" b="1" dirty="0" smtClean="0">
              <a:solidFill>
                <a:schemeClr val="tx1"/>
              </a:solidFill>
              <a:cs typeface="+mj-cs"/>
            </a:endParaRPr>
          </a:p>
          <a:p>
            <a:pPr algn="ctr"/>
            <a:endParaRPr lang="ar-IQ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ar-IQ" b="1" dirty="0" smtClean="0">
                <a:solidFill>
                  <a:schemeClr val="tx1"/>
                </a:solidFill>
                <a:cs typeface="+mj-cs"/>
              </a:rPr>
              <a:t>م.د احمد صدام ايدام </a:t>
            </a:r>
          </a:p>
          <a:p>
            <a:pPr algn="ctr"/>
            <a:r>
              <a:rPr lang="ar-IQ" b="1" dirty="0" smtClean="0">
                <a:solidFill>
                  <a:schemeClr val="tx1"/>
                </a:solidFill>
                <a:cs typeface="+mj-cs"/>
              </a:rPr>
              <a:t>كلية الحقوق / جامعة النهرين  </a:t>
            </a:r>
            <a:endParaRPr lang="ar-IQ" b="1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1412776"/>
            <a:ext cx="7067128" cy="4453955"/>
          </a:xfrm>
        </p:spPr>
        <p:txBody>
          <a:bodyPr/>
          <a:lstStyle/>
          <a:p>
            <a:pPr lvl="1" algn="ctr"/>
            <a:r>
              <a:rPr lang="ar-IQ" sz="3600" b="1" dirty="0" smtClean="0">
                <a:solidFill>
                  <a:srgbClr val="FF0000"/>
                </a:solidFill>
              </a:rPr>
              <a:t>ما المقصود بالنظام السياسي البرلماني </a:t>
            </a:r>
          </a:p>
          <a:p>
            <a:pPr>
              <a:buNone/>
            </a:pPr>
            <a:endParaRPr lang="en-US" sz="2800" dirty="0" smtClean="0"/>
          </a:p>
          <a:p>
            <a:r>
              <a:rPr lang="ar-IQ" sz="2200" b="1" dirty="0" smtClean="0">
                <a:cs typeface="+mj-cs"/>
              </a:rPr>
              <a:t>مفهوم النظام البرلماني : هو نوع من انواع النظم النيابية نشأ وترعرع وتحددت خصائصه ومميزاته في انكلترا على مدى عدة قرون من تاريخها </a:t>
            </a:r>
          </a:p>
          <a:p>
            <a:r>
              <a:rPr lang="ar-IQ" sz="2200" b="1" dirty="0" smtClean="0">
                <a:cs typeface="+mj-cs"/>
              </a:rPr>
              <a:t>جاءت تسمية هذا النظام من اصطلاح برلمان الذي يطلق على المجلس التشريعي المنتخب , الذي انتقلت اليه السلطات تدريجياً بعد ان كانت بين ايدي الملوك .</a:t>
            </a:r>
          </a:p>
          <a:p>
            <a:endParaRPr lang="en-US" sz="2800" b="1" dirty="0" smtClean="0">
              <a:solidFill>
                <a:schemeClr val="tx2">
                  <a:lumMod val="75000"/>
                </a:schemeClr>
              </a:solidFill>
              <a:cs typeface="+mj-cs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916832"/>
            <a:ext cx="8075240" cy="36004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ar-IQ" sz="32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ar-IQ" sz="3600" b="1" dirty="0" smtClean="0">
                <a:solidFill>
                  <a:srgbClr val="FF0000"/>
                </a:solidFill>
              </a:rPr>
              <a:t>خصائص النظام البرلماني </a:t>
            </a:r>
            <a:endParaRPr lang="ar-IQ" sz="3600" b="1" dirty="0" smtClean="0"/>
          </a:p>
          <a:p>
            <a:r>
              <a:rPr lang="ar-IQ" sz="2200" b="1" dirty="0" smtClean="0">
                <a:solidFill>
                  <a:srgbClr val="FF0000"/>
                </a:solidFill>
              </a:rPr>
              <a:t>اولاً : ثنائية الجهاز التنفيذي </a:t>
            </a:r>
            <a:r>
              <a:rPr lang="ar-IQ" sz="2200" b="1" dirty="0" smtClean="0"/>
              <a:t>: تتكون السلطة التنفيذية في النظام البرلماني من رئيس دولة غير مسؤول سياسياً , ومن هيئة جماعية تسمى مجلس الوزراء تكون مسؤولة أمام البرلمان .</a:t>
            </a:r>
          </a:p>
          <a:p>
            <a:r>
              <a:rPr lang="ar-IQ" sz="2200" b="1" dirty="0" smtClean="0"/>
              <a:t>1- رئيس الدولة غير مسؤول سياسياً : رئيس الدولة يمكن ان يكون ملكاً تبوأ منصبه بالوراثة او رئيس جمهورية تولى منصبه بالانتخاب , وفي كلتا الحالتين يسود ولايحكم .</a:t>
            </a:r>
          </a:p>
          <a:p>
            <a:endParaRPr lang="ar-IQ" sz="2200" b="1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1988840"/>
            <a:ext cx="7272808" cy="3600400"/>
          </a:xfrm>
        </p:spPr>
        <p:txBody>
          <a:bodyPr/>
          <a:lstStyle/>
          <a:p>
            <a:pPr algn="ctr"/>
            <a:endParaRPr lang="ar-IQ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صلاحيات رئيس الدولة في النظام البرلماني </a:t>
            </a:r>
            <a:endParaRPr lang="ar-IQ" sz="3200" dirty="0" smtClean="0">
              <a:solidFill>
                <a:srgbClr val="FF0000"/>
              </a:solidFill>
            </a:endParaRPr>
          </a:p>
          <a:p>
            <a:r>
              <a:rPr lang="ar-IQ" sz="3200" dirty="0" smtClean="0">
                <a:solidFill>
                  <a:srgbClr val="FF0000"/>
                </a:solidFill>
              </a:rPr>
              <a:t>أ- </a:t>
            </a:r>
            <a:r>
              <a:rPr lang="ar-IQ" sz="2200" dirty="0" smtClean="0"/>
              <a:t>حق تعيين رئيس الوزراء : فبموجب الدستور يتولى رئيس الدولة تعيين رئيس الوزراء , إلا ان هذه الصلاحية تبقى أسمية لان الاول ملزم بأختيار مرشح الحزب الفائز بالاغلبية .</a:t>
            </a:r>
          </a:p>
          <a:p>
            <a:r>
              <a:rPr lang="ar-IQ" sz="2200" dirty="0" smtClean="0">
                <a:solidFill>
                  <a:srgbClr val="FF0000"/>
                </a:solidFill>
              </a:rPr>
              <a:t>ب- </a:t>
            </a:r>
            <a:r>
              <a:rPr lang="ar-IQ" sz="2200" dirty="0" smtClean="0"/>
              <a:t>حق حل المجلس النيابي :- رئيس الدولة ليس قادراً على المغامرة بمحل المجلس النيابي خارج رغبة الوزارة , خشية ان تاتي الانتخابات الجديدة بذات الاغلبية , بما يسيئ الى مركزه الادبي .</a:t>
            </a:r>
            <a:endParaRPr lang="en-US" sz="2200" dirty="0" smtClean="0"/>
          </a:p>
          <a:p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2011680"/>
            <a:ext cx="7560840" cy="3505552"/>
          </a:xfrm>
        </p:spPr>
        <p:txBody>
          <a:bodyPr/>
          <a:lstStyle/>
          <a:p>
            <a:pPr lvl="1" algn="just"/>
            <a:r>
              <a:rPr lang="ar-IQ" sz="2800" b="1" dirty="0" smtClean="0">
                <a:solidFill>
                  <a:srgbClr val="FF0000"/>
                </a:solidFill>
              </a:rPr>
              <a:t>ثانياً : الوزارة :- </a:t>
            </a:r>
            <a:r>
              <a:rPr lang="ar-IQ" sz="2200" b="1" dirty="0" smtClean="0"/>
              <a:t>هي الطرف الثاني الذي يشترك في تكوين السلطة التنفيذية, وتتكون من عدة وزراء, يراسها رئيس الوزراء أو الوزير الاول . </a:t>
            </a:r>
          </a:p>
          <a:p>
            <a:pPr lvl="1" algn="just">
              <a:buNone/>
            </a:pPr>
            <a:r>
              <a:rPr lang="ar-IQ" sz="2200" b="1" dirty="0" smtClean="0"/>
              <a:t>وتعد الوزارة محور النظام البرلماني , لانها المهيمنة على تصريف كل شؤون الدولة والمسؤولة عنها امام البرلمان . </a:t>
            </a:r>
          </a:p>
          <a:p>
            <a:pPr lvl="1" algn="just">
              <a:buNone/>
            </a:pPr>
            <a:r>
              <a:rPr lang="ar-IQ" sz="2800" b="1" dirty="0" smtClean="0">
                <a:solidFill>
                  <a:srgbClr val="FF0000"/>
                </a:solidFill>
              </a:rPr>
              <a:t>خصائص الوزارة البرلمانية :- </a:t>
            </a:r>
          </a:p>
          <a:p>
            <a:pPr marL="907542" lvl="1" indent="-514350" algn="just">
              <a:buAutoNum type="arabic1Minus"/>
            </a:pPr>
            <a:r>
              <a:rPr lang="ar-IQ" sz="2200" b="1" dirty="0" smtClean="0"/>
              <a:t>الوحدة والتضامن بين اعضائها </a:t>
            </a:r>
          </a:p>
          <a:p>
            <a:pPr marL="907542" lvl="1" indent="-514350" algn="just">
              <a:buAutoNum type="arabic1Minus"/>
            </a:pPr>
            <a:r>
              <a:rPr lang="ar-IQ" sz="2200" b="1" dirty="0" smtClean="0"/>
              <a:t> التجانس والانسجام في اهدافها وبرامجها 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363272" cy="1012974"/>
          </a:xfrm>
        </p:spPr>
        <p:txBody>
          <a:bodyPr/>
          <a:lstStyle/>
          <a:p>
            <a:endParaRPr lang="ar-IQ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700808"/>
            <a:ext cx="7416824" cy="453890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ar-IQ" sz="3600" b="1" dirty="0" smtClean="0"/>
          </a:p>
          <a:p>
            <a:pPr algn="ctr"/>
            <a:r>
              <a:rPr lang="ar-IQ" sz="2800" b="1" dirty="0" smtClean="0">
                <a:solidFill>
                  <a:srgbClr val="FF0000"/>
                </a:solidFill>
              </a:rPr>
              <a:t>ثانياً :- مظاهر التعاون بين السلطتين التشريعية والتنفيذية في النظام البرلماني </a:t>
            </a:r>
            <a:endParaRPr lang="en-US" dirty="0" smtClean="0"/>
          </a:p>
          <a:p>
            <a:r>
              <a:rPr lang="ar-IQ" dirty="0" smtClean="0"/>
              <a:t>1- </a:t>
            </a:r>
            <a:r>
              <a:rPr lang="ar-IQ" sz="2200" dirty="0" smtClean="0"/>
              <a:t>تنهض السلطة التنفيذية بدور اساس في التهيئة لاختيار اعضاء البرلمان </a:t>
            </a:r>
          </a:p>
          <a:p>
            <a:r>
              <a:rPr lang="ar-IQ" sz="2200" dirty="0" smtClean="0"/>
              <a:t>2- جواز الجمع بين عضوية البرلمان وشغل المنصب الوزاري </a:t>
            </a:r>
          </a:p>
          <a:p>
            <a:r>
              <a:rPr lang="ar-IQ" sz="2200" dirty="0" smtClean="0"/>
              <a:t>3- حق الوزراء دخول البرلمان , والاشتراك في جلساته , والمناقشة فيه وشرح سياسة الحكومة والدفاع </a:t>
            </a:r>
            <a:r>
              <a:rPr lang="ar-IQ" dirty="0" smtClean="0"/>
              <a:t>عنها .</a:t>
            </a:r>
          </a:p>
          <a:p>
            <a:r>
              <a:rPr lang="ar-IQ" sz="2200" dirty="0" smtClean="0"/>
              <a:t>4- حق السلطة التنفيذية بأقتراح القوانيين .</a:t>
            </a:r>
          </a:p>
          <a:p>
            <a:r>
              <a:rPr lang="ar-IQ" sz="2200" dirty="0" smtClean="0"/>
              <a:t>5- يمكن اعتبار قانون الموازنة صورة من صور التعاون بين السلطتين التشريعية والتنفيذية . </a:t>
            </a:r>
            <a:endParaRPr lang="ar-IQ" sz="2200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فادية الدباغ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136904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817</TotalTime>
  <Words>316</Words>
  <Application>Microsoft Office PowerPoint</Application>
  <PresentationFormat>On-screen Show (4:3)</PresentationFormat>
  <Paragraphs>33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       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المحاضرة القانون الدولي الانساني واليآت تطبيقه في النزاعات المسلحة </dc:title>
  <dc:creator>الاءء</dc:creator>
  <cp:lastModifiedBy>فادية الدباغ</cp:lastModifiedBy>
  <cp:revision>91</cp:revision>
  <dcterms:created xsi:type="dcterms:W3CDTF">2017-11-23T10:04:52Z</dcterms:created>
  <dcterms:modified xsi:type="dcterms:W3CDTF">2019-03-17T19:43:49Z</dcterms:modified>
</cp:coreProperties>
</file>