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6" r:id="rId2"/>
    <p:sldId id="267" r:id="rId3"/>
    <p:sldId id="268" r:id="rId4"/>
    <p:sldId id="278" r:id="rId5"/>
    <p:sldId id="277"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D82E3F6-007B-4008-9EC8-8E581855BAAF}" type="datetimeFigureOut">
              <a:rPr lang="en-US" smtClean="0"/>
              <a:pPr/>
              <a:t>4/21/2025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22E76FD-720A-4998-97D3-DE47BDAF3A6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82E3F6-007B-4008-9EC8-8E581855BAAF}" type="datetimeFigureOut">
              <a:rPr lang="en-US" smtClean="0"/>
              <a:pPr/>
              <a:t>4/21/2025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2E76FD-720A-4998-97D3-DE47BDAF3A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82E3F6-007B-4008-9EC8-8E581855BAAF}" type="datetimeFigureOut">
              <a:rPr lang="en-US" smtClean="0"/>
              <a:pPr/>
              <a:t>4/21/2025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2E76FD-720A-4998-97D3-DE47BDAF3A6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82E3F6-007B-4008-9EC8-8E581855BAAF}" type="datetimeFigureOut">
              <a:rPr lang="en-US" smtClean="0"/>
              <a:pPr/>
              <a:t>4/21/2025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2E76FD-720A-4998-97D3-DE47BDAF3A6D}"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D82E3F6-007B-4008-9EC8-8E581855BAAF}" type="datetimeFigureOut">
              <a:rPr lang="en-US" smtClean="0"/>
              <a:pPr/>
              <a:t>4/21/2025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22E76FD-720A-4998-97D3-DE47BDAF3A6D}"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D82E3F6-007B-4008-9EC8-8E581855BAAF}" type="datetimeFigureOut">
              <a:rPr lang="en-US" smtClean="0"/>
              <a:pPr/>
              <a:t>4/21/2025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22E76FD-720A-4998-97D3-DE47BDAF3A6D}"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D82E3F6-007B-4008-9EC8-8E581855BAAF}" type="datetimeFigureOut">
              <a:rPr lang="en-US" smtClean="0"/>
              <a:pPr/>
              <a:t>4/21/2025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22E76FD-720A-4998-97D3-DE47BDAF3A6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D82E3F6-007B-4008-9EC8-8E581855BAAF}" type="datetimeFigureOut">
              <a:rPr lang="en-US" smtClean="0"/>
              <a:pPr/>
              <a:t>4/21/2025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22E76FD-720A-4998-97D3-DE47BDAF3A6D}"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D82E3F6-007B-4008-9EC8-8E581855BAAF}" type="datetimeFigureOut">
              <a:rPr lang="en-US" smtClean="0"/>
              <a:pPr/>
              <a:t>4/21/2025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22E76FD-720A-4998-97D3-DE47BDAF3A6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0D82E3F6-007B-4008-9EC8-8E581855BAAF}" type="datetimeFigureOut">
              <a:rPr lang="en-US" smtClean="0"/>
              <a:pPr/>
              <a:t>4/21/2025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22E76FD-720A-4998-97D3-DE47BDAF3A6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D82E3F6-007B-4008-9EC8-8E581855BAAF}" type="datetimeFigureOut">
              <a:rPr lang="en-US" smtClean="0"/>
              <a:pPr/>
              <a:t>4/21/2025</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22E76FD-720A-4998-97D3-DE47BDAF3A6D}" type="slidenum">
              <a:rPr lang="en-US" smtClean="0"/>
              <a:pPr/>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0D82E3F6-007B-4008-9EC8-8E581855BAAF}" type="datetimeFigureOut">
              <a:rPr lang="en-US" smtClean="0"/>
              <a:pPr/>
              <a:t>4/21/2025</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622E76FD-720A-4998-97D3-DE47BDAF3A6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3776870" y="1159322"/>
            <a:ext cx="5475855" cy="689932"/>
          </a:xfrm>
          <a:prstGeom prst="rect">
            <a:avLst/>
          </a:prstGeom>
        </p:spPr>
        <p:txBody>
          <a:bodyPr vert="horz" wrap="square" lIns="0" tIns="12700" rIns="0" bIns="0" rtlCol="0">
            <a:spAutoFit/>
          </a:bodyPr>
          <a:lstStyle/>
          <a:p>
            <a:pPr marR="5080" indent="-198120" algn="ctr">
              <a:lnSpc>
                <a:spcPct val="100000"/>
              </a:lnSpc>
              <a:spcBef>
                <a:spcPts val="2165"/>
              </a:spcBef>
            </a:pPr>
            <a:r>
              <a:rPr lang="ar-IQ" sz="4400" b="1" spc="-20" dirty="0">
                <a:latin typeface="Times New Roman"/>
                <a:ea typeface="+mn-ea"/>
                <a:cs typeface="Times New Roman"/>
              </a:rPr>
              <a:t>جامعة النهرين</a:t>
            </a:r>
            <a:endParaRPr sz="4400" b="1" spc="-20" dirty="0">
              <a:latin typeface="Times New Roman"/>
              <a:ea typeface="+mn-ea"/>
              <a:cs typeface="Times New Roman"/>
            </a:endParaRPr>
          </a:p>
        </p:txBody>
      </p:sp>
      <p:sp>
        <p:nvSpPr>
          <p:cNvPr id="6" name="object 6"/>
          <p:cNvSpPr txBox="1"/>
          <p:nvPr/>
        </p:nvSpPr>
        <p:spPr>
          <a:xfrm>
            <a:off x="1905000" y="2116287"/>
            <a:ext cx="8382000" cy="3865802"/>
          </a:xfrm>
          <a:prstGeom prst="rect">
            <a:avLst/>
          </a:prstGeom>
        </p:spPr>
        <p:txBody>
          <a:bodyPr vert="horz" wrap="square" lIns="0" tIns="274955" rIns="0" bIns="0" rtlCol="0">
            <a:spAutoFit/>
          </a:bodyPr>
          <a:lstStyle/>
          <a:p>
            <a:pPr algn="ctr">
              <a:lnSpc>
                <a:spcPct val="100000"/>
              </a:lnSpc>
              <a:spcBef>
                <a:spcPts val="2165"/>
              </a:spcBef>
            </a:pPr>
            <a:r>
              <a:rPr lang="ar-IQ" sz="3600" b="1" dirty="0">
                <a:latin typeface="Times New Roman"/>
                <a:cs typeface="Times New Roman"/>
              </a:rPr>
              <a:t>كلية الحــــــــقوق</a:t>
            </a:r>
          </a:p>
          <a:p>
            <a:pPr algn="ctr">
              <a:lnSpc>
                <a:spcPct val="100000"/>
              </a:lnSpc>
              <a:spcBef>
                <a:spcPts val="2165"/>
              </a:spcBef>
            </a:pPr>
            <a:r>
              <a:rPr lang="ar-IQ" sz="3600" b="1" spc="-105" dirty="0" smtClean="0">
                <a:latin typeface="Calibri Light"/>
                <a:cs typeface="Calibri Light"/>
              </a:rPr>
              <a:t>المحاضرة الاولى </a:t>
            </a:r>
          </a:p>
          <a:p>
            <a:pPr algn="ctr">
              <a:lnSpc>
                <a:spcPct val="100000"/>
              </a:lnSpc>
              <a:spcBef>
                <a:spcPts val="2165"/>
              </a:spcBef>
            </a:pPr>
            <a:r>
              <a:rPr lang="ar-IQ" sz="4400" spc="-105" dirty="0" smtClean="0">
                <a:latin typeface="Calibri Light"/>
                <a:cs typeface="Calibri Light"/>
              </a:rPr>
              <a:t>الحقوق </a:t>
            </a:r>
            <a:r>
              <a:rPr lang="ar-IQ" sz="4400" spc="-105" dirty="0" smtClean="0">
                <a:latin typeface="Calibri Light"/>
                <a:cs typeface="Calibri Light"/>
              </a:rPr>
              <a:t>المالية</a:t>
            </a:r>
            <a:endParaRPr lang="en-US" sz="4400" spc="-105" dirty="0">
              <a:latin typeface="Calibri Light"/>
              <a:cs typeface="Calibri Light"/>
            </a:endParaRPr>
          </a:p>
          <a:p>
            <a:pPr algn="ctr">
              <a:lnSpc>
                <a:spcPct val="100000"/>
              </a:lnSpc>
              <a:spcBef>
                <a:spcPts val="3105"/>
              </a:spcBef>
            </a:pPr>
            <a:r>
              <a:rPr lang="ar-IQ" sz="2400" b="1" spc="-25" dirty="0" smtClean="0">
                <a:latin typeface="Calibri"/>
                <a:cs typeface="Calibri"/>
              </a:rPr>
              <a:t>م.د </a:t>
            </a:r>
            <a:r>
              <a:rPr lang="ar-IQ" sz="2400" b="1" spc="-25" dirty="0">
                <a:latin typeface="Calibri"/>
                <a:cs typeface="Calibri"/>
              </a:rPr>
              <a:t>مريم عبد </a:t>
            </a:r>
            <a:r>
              <a:rPr lang="ar-IQ" sz="2400" b="1" spc="-25" dirty="0" smtClean="0">
                <a:latin typeface="Calibri"/>
                <a:cs typeface="Calibri"/>
              </a:rPr>
              <a:t>طارش</a:t>
            </a:r>
            <a:endParaRPr lang="ar-IQ" sz="2400" b="1" spc="-10" dirty="0">
              <a:latin typeface="Calibri"/>
              <a:cs typeface="Calibri"/>
            </a:endParaRPr>
          </a:p>
          <a:p>
            <a:pPr algn="ctr" rtl="1">
              <a:lnSpc>
                <a:spcPct val="100000"/>
              </a:lnSpc>
              <a:spcBef>
                <a:spcPts val="750"/>
              </a:spcBef>
            </a:pPr>
            <a:r>
              <a:rPr lang="en-US" sz="2400" b="1" spc="-10" dirty="0" smtClean="0">
                <a:latin typeface="Times New Roman"/>
                <a:cs typeface="Times New Roman"/>
              </a:rPr>
              <a:t>2024-2023</a:t>
            </a:r>
            <a:endParaRPr sz="2400" dirty="0">
              <a:latin typeface="Times New Roman"/>
              <a:cs typeface="Times New Roman"/>
            </a:endParaRPr>
          </a:p>
        </p:txBody>
      </p:sp>
      <p:pic>
        <p:nvPicPr>
          <p:cNvPr id="1026" name="Picture 2">
            <a:extLst>
              <a:ext uri="{FF2B5EF4-FFF2-40B4-BE49-F238E27FC236}">
                <a16:creationId xmlns:a16="http://schemas.microsoft.com/office/drawing/2014/main" xmlns="" id="{0D9601CC-7B8A-AE8D-4F0B-E9247F4F02F6}"/>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75862" y="327991"/>
            <a:ext cx="3101009" cy="3101009"/>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2BFF20C-C6A0-C8E8-F34F-59134B38757C}"/>
              </a:ext>
            </a:extLst>
          </p:cNvPr>
          <p:cNvSpPr>
            <a:spLocks noGrp="1"/>
          </p:cNvSpPr>
          <p:nvPr>
            <p:ph idx="1"/>
          </p:nvPr>
        </p:nvSpPr>
        <p:spPr/>
        <p:txBody>
          <a:bodyPr/>
          <a:lstStyle/>
          <a:p>
            <a:pPr marL="0" marR="0">
              <a:spcBef>
                <a:spcPts val="0"/>
              </a:spcBef>
              <a:buNone/>
            </a:pPr>
            <a:endParaRPr lang="en-US" sz="1800" dirty="0">
              <a:effectLst/>
              <a:latin typeface="Times New Roman" panose="02020603050405020304" pitchFamily="18" charset="0"/>
              <a:ea typeface="Times New Roman" panose="02020603050405020304" pitchFamily="18" charset="0"/>
            </a:endParaRPr>
          </a:p>
          <a:p>
            <a:pPr marL="0" marR="0" algn="r" rtl="1">
              <a:spcBef>
                <a:spcPts val="0"/>
              </a:spcBef>
            </a:pPr>
            <a:r>
              <a:rPr lang="ar-SA" sz="1800" dirty="0">
                <a:solidFill>
                  <a:srgbClr val="000000"/>
                </a:solidFill>
                <a:effectLst/>
                <a:latin typeface="Times New Roman" panose="02020603050405020304" pitchFamily="18" charset="0"/>
                <a:ea typeface="Times New Roman" panose="02020603050405020304" pitchFamily="18" charset="0"/>
              </a:rPr>
              <a:t>تقسم الحقوق المالية في القانون المدني العراقي الى حقوق شخصية و حقوق </a:t>
            </a:r>
            <a:r>
              <a:rPr lang="ar-SA" sz="1800" dirty="0" smtClean="0">
                <a:solidFill>
                  <a:srgbClr val="000000"/>
                </a:solidFill>
                <a:effectLst/>
                <a:latin typeface="Times New Roman" panose="02020603050405020304" pitchFamily="18" charset="0"/>
                <a:ea typeface="Times New Roman" panose="02020603050405020304" pitchFamily="18" charset="0"/>
              </a:rPr>
              <a:t>عينية</a:t>
            </a:r>
            <a:endParaRPr lang="ar-IQ" sz="1800" dirty="0" smtClean="0">
              <a:solidFill>
                <a:srgbClr val="000000"/>
              </a:solidFill>
              <a:effectLst/>
              <a:latin typeface="Times New Roman" panose="02020603050405020304" pitchFamily="18" charset="0"/>
              <a:ea typeface="Times New Roman" panose="02020603050405020304" pitchFamily="18" charset="0"/>
            </a:endParaRPr>
          </a:p>
          <a:p>
            <a:pPr marL="0" marR="0" algn="r" rtl="1">
              <a:spcBef>
                <a:spcPts val="0"/>
              </a:spcBef>
            </a:pPr>
            <a:r>
              <a:rPr lang="ar-IQ" sz="1800" dirty="0" smtClean="0">
                <a:solidFill>
                  <a:srgbClr val="000000"/>
                </a:solidFill>
                <a:effectLst/>
                <a:latin typeface="Times New Roman" panose="02020603050405020304" pitchFamily="18" charset="0"/>
                <a:ea typeface="Times New Roman" panose="02020603050405020304" pitchFamily="18" charset="0"/>
              </a:rPr>
              <a:t>يعرف الحق </a:t>
            </a:r>
            <a:r>
              <a:rPr lang="ar-SA" sz="1800" dirty="0" smtClean="0">
                <a:solidFill>
                  <a:srgbClr val="000000"/>
                </a:solidFill>
                <a:effectLst/>
                <a:latin typeface="Times New Roman" panose="02020603050405020304" pitchFamily="18" charset="0"/>
                <a:ea typeface="Times New Roman" panose="02020603050405020304" pitchFamily="18" charset="0"/>
              </a:rPr>
              <a:t>الشخصي</a:t>
            </a:r>
            <a:r>
              <a:rPr lang="ar-IQ" sz="1800" dirty="0" smtClean="0">
                <a:solidFill>
                  <a:srgbClr val="000000"/>
                </a:solidFill>
                <a:effectLst/>
                <a:latin typeface="Times New Roman" panose="02020603050405020304" pitchFamily="18" charset="0"/>
                <a:ea typeface="Times New Roman" panose="02020603050405020304" pitchFamily="18" charset="0"/>
              </a:rPr>
              <a:t> </a:t>
            </a:r>
            <a:r>
              <a:rPr lang="ar-IQ" sz="1800" dirty="0" smtClean="0">
                <a:solidFill>
                  <a:srgbClr val="000000"/>
                </a:solidFill>
                <a:effectLst/>
                <a:latin typeface="Times New Roman" panose="02020603050405020304" pitchFamily="18" charset="0"/>
                <a:ea typeface="Times New Roman" panose="02020603050405020304" pitchFamily="18" charset="0"/>
              </a:rPr>
              <a:t>على </a:t>
            </a:r>
            <a:r>
              <a:rPr lang="ar-SA" sz="1800" dirty="0" smtClean="0">
                <a:solidFill>
                  <a:srgbClr val="000000"/>
                </a:solidFill>
                <a:effectLst/>
                <a:latin typeface="Times New Roman" panose="02020603050405020304" pitchFamily="18" charset="0"/>
                <a:ea typeface="Times New Roman" panose="02020603050405020304" pitchFamily="18" charset="0"/>
              </a:rPr>
              <a:t>رابطة </a:t>
            </a:r>
            <a:r>
              <a:rPr lang="ar-SA" sz="1800" dirty="0">
                <a:solidFill>
                  <a:srgbClr val="000000"/>
                </a:solidFill>
                <a:effectLst/>
                <a:latin typeface="Times New Roman" panose="02020603050405020304" pitchFamily="18" charset="0"/>
                <a:ea typeface="Times New Roman" panose="02020603050405020304" pitchFamily="18" charset="0"/>
              </a:rPr>
              <a:t>قانونية ما بين شخصين دائن او مدين يطالب بمقتضاها الدائن المدين بأن ينقل حقاً عينياً أو أن يقوم بعمل أو أن يمتنع عن عمل ) ( م ٦٩ مدني ) .</a:t>
            </a:r>
            <a:endParaRPr lang="en-US" sz="1800" dirty="0">
              <a:effectLst/>
              <a:latin typeface="Times New Roman" panose="02020603050405020304" pitchFamily="18" charset="0"/>
              <a:ea typeface="Times New Roman" panose="02020603050405020304" pitchFamily="18" charset="0"/>
            </a:endParaRPr>
          </a:p>
          <a:p>
            <a:pPr marL="0" marR="0" algn="r" rtl="1">
              <a:spcBef>
                <a:spcPts val="0"/>
              </a:spcBef>
            </a:pPr>
            <a:r>
              <a:rPr lang="ar-SA" sz="1800" dirty="0">
                <a:solidFill>
                  <a:srgbClr val="000000"/>
                </a:solidFill>
                <a:effectLst/>
                <a:latin typeface="Times New Roman" panose="02020603050405020304" pitchFamily="18" charset="0"/>
                <a:ea typeface="Times New Roman" panose="02020603050405020304" pitchFamily="18" charset="0"/>
              </a:rPr>
              <a:t>أما القسم الثاني من الحقوق المالية و هو الحقوق العينية ) و هو موضوع دراستنا في المرحلة الرابعة ) يُقصد به ( سلطة مباشرة على شيء معين يعطيها القانون لشخص معين ) ، فالحق العيني سلطة يقررها القانون لشخص معين على شيء مادي تمكنه من استعمال هذا الشيء و الانتفاع به ، مثلاً حق الملكية الذي يوصف بأنه حق عيني يمنح صاحبه حق استعمال الشيء و استغلاله و التصرف به ، فمن يملك دار معين يعتبر صاحب حق عيني على هذا الدار ، و من ثم يملك كافة السلطات من استعمال استغلال و </a:t>
            </a:r>
            <a:r>
              <a:rPr lang="ar-SA" sz="1800" dirty="0" err="1">
                <a:solidFill>
                  <a:srgbClr val="000000"/>
                </a:solidFill>
                <a:effectLst/>
                <a:latin typeface="Times New Roman" panose="02020603050405020304" pitchFamily="18" charset="0"/>
                <a:ea typeface="Times New Roman" panose="02020603050405020304" pitchFamily="18" charset="0"/>
              </a:rPr>
              <a:t>و</a:t>
            </a:r>
            <a:r>
              <a:rPr lang="ar-SA" sz="1800" dirty="0">
                <a:solidFill>
                  <a:srgbClr val="000000"/>
                </a:solidFill>
                <a:effectLst/>
                <a:latin typeface="Times New Roman" panose="02020603050405020304" pitchFamily="18" charset="0"/>
                <a:ea typeface="Times New Roman" panose="02020603050405020304" pitchFamily="18" charset="0"/>
              </a:rPr>
              <a:t> تصرف ، فالقانون هنا أعطى سلطة مباشرة على شيء معين ( الدار ) لشخص</a:t>
            </a:r>
            <a:endParaRPr lang="en-US" sz="1800" dirty="0">
              <a:effectLst/>
              <a:latin typeface="Times New Roman" panose="02020603050405020304" pitchFamily="18" charset="0"/>
              <a:ea typeface="Times New Roman" panose="02020603050405020304" pitchFamily="18" charset="0"/>
            </a:endParaRPr>
          </a:p>
          <a:p>
            <a:pPr marL="0" marR="0" algn="r" rtl="1">
              <a:spcBef>
                <a:spcPts val="0"/>
              </a:spcBef>
            </a:pPr>
            <a:r>
              <a:rPr lang="ar-SA" sz="1800" dirty="0">
                <a:solidFill>
                  <a:srgbClr val="0F0F00"/>
                </a:solidFill>
                <a:effectLst/>
                <a:latin typeface="Times New Roman" panose="02020603050405020304" pitchFamily="18" charset="0"/>
                <a:ea typeface="Times New Roman" panose="02020603050405020304" pitchFamily="18" charset="0"/>
              </a:rPr>
              <a:t>معين ( صاحب الدار ) ، و تتمثل هذه السلطة في الاستعمال و الاستغلال و التصرف</a:t>
            </a:r>
            <a:endParaRPr lang="en-US" sz="1800" dirty="0">
              <a:effectLst/>
              <a:latin typeface="Times New Roman" panose="02020603050405020304" pitchFamily="18" charset="0"/>
              <a:ea typeface="Times New Roman" panose="02020603050405020304" pitchFamily="18" charset="0"/>
            </a:endParaRPr>
          </a:p>
          <a:p>
            <a:pPr marL="0" marR="0" algn="r" rtl="1">
              <a:spcBef>
                <a:spcPts val="0"/>
              </a:spcBef>
            </a:pPr>
            <a:r>
              <a:rPr lang="ar-SA" sz="1800" dirty="0">
                <a:solidFill>
                  <a:srgbClr val="121200"/>
                </a:solidFill>
                <a:effectLst/>
                <a:latin typeface="Times New Roman" panose="02020603050405020304" pitchFamily="18" charset="0"/>
                <a:ea typeface="Times New Roman" panose="02020603050405020304" pitchFamily="18" charset="0"/>
              </a:rPr>
              <a:t>أما الحق الشخصي فهو رابطة قانونية ما بين شخصين ، بالتالي لكي نكون أمام حق شخصي يجب أن يكون لدينا شخصين ( دائن و مدين ) يطالب بمقتضاها الدائن المدين بأن ينقل حقاً عينياً أو أن يقوم بعمل أو أن يمتنع عن عمل ، كما هو الحال في امتناع المدين عن تسليم المبيع فيطالبه الدائن بتسليمه ، فهنا لدينا شخصين و من ثم نكون أمام حق شخصي ، بخلاف الحق العيني الذي يتطلب وجود شخص واحد فضلاً عن شيء معين و من ثم البحث في سلطة هذا الشخص </a:t>
            </a:r>
            <a:r>
              <a:rPr lang="ar-SA" sz="1800" dirty="0" smtClean="0">
                <a:solidFill>
                  <a:srgbClr val="121200"/>
                </a:solidFill>
                <a:effectLst/>
                <a:latin typeface="Times New Roman" panose="02020603050405020304" pitchFamily="18" charset="0"/>
                <a:ea typeface="Times New Roman" panose="02020603050405020304" pitchFamily="18" charset="0"/>
              </a:rPr>
              <a:t>على</a:t>
            </a:r>
            <a:r>
              <a:rPr lang="ar-IQ" sz="1800" dirty="0" smtClean="0">
                <a:solidFill>
                  <a:srgbClr val="121200"/>
                </a:solidFill>
                <a:latin typeface="Times New Roman" panose="02020603050405020304" pitchFamily="18" charset="0"/>
                <a:ea typeface="Times New Roman" panose="02020603050405020304" pitchFamily="18" charset="0"/>
              </a:rPr>
              <a:t> ذ</a:t>
            </a:r>
            <a:r>
              <a:rPr lang="ar-SA" sz="1800" dirty="0" smtClean="0">
                <a:solidFill>
                  <a:srgbClr val="000000"/>
                </a:solidFill>
                <a:effectLst/>
                <a:latin typeface="Times New Roman" panose="02020603050405020304" pitchFamily="18" charset="0"/>
                <a:ea typeface="Times New Roman" panose="02020603050405020304" pitchFamily="18" charset="0"/>
              </a:rPr>
              <a:t>لك </a:t>
            </a:r>
            <a:r>
              <a:rPr lang="ar-SA" sz="1800" dirty="0">
                <a:solidFill>
                  <a:srgbClr val="000000"/>
                </a:solidFill>
                <a:effectLst/>
                <a:latin typeface="Times New Roman" panose="02020603050405020304" pitchFamily="18" charset="0"/>
                <a:ea typeface="Times New Roman" panose="02020603050405020304" pitchFamily="18" charset="0"/>
              </a:rPr>
              <a:t>الشيء</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2" name="Title 1">
            <a:extLst>
              <a:ext uri="{FF2B5EF4-FFF2-40B4-BE49-F238E27FC236}">
                <a16:creationId xmlns:a16="http://schemas.microsoft.com/office/drawing/2014/main" xmlns="" id="{62FC2AFB-61D0-8009-EB68-1C66E3D73D10}"/>
              </a:ext>
            </a:extLst>
          </p:cNvPr>
          <p:cNvSpPr>
            <a:spLocks noGrp="1"/>
          </p:cNvSpPr>
          <p:nvPr>
            <p:ph type="title"/>
          </p:nvPr>
        </p:nvSpPr>
        <p:spPr/>
        <p:txBody>
          <a:bodyPr/>
          <a:lstStyle/>
          <a:p>
            <a:pPr algn="r" rtl="1"/>
            <a:r>
              <a:rPr lang="ar-IQ" dirty="0" smtClean="0"/>
              <a:t>تعريف الحق العيني</a:t>
            </a:r>
            <a:endParaRPr lang="en-US" dirty="0"/>
          </a:p>
        </p:txBody>
      </p:sp>
    </p:spTree>
    <p:extLst>
      <p:ext uri="{BB962C8B-B14F-4D97-AF65-F5344CB8AC3E}">
        <p14:creationId xmlns:p14="http://schemas.microsoft.com/office/powerpoint/2010/main" xmlns="" val="1464641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AAFD2A7-1D21-9BE9-FFF9-52EB6C90054C}"/>
              </a:ext>
            </a:extLst>
          </p:cNvPr>
          <p:cNvSpPr>
            <a:spLocks noGrp="1"/>
          </p:cNvSpPr>
          <p:nvPr>
            <p:ph idx="1"/>
          </p:nvPr>
        </p:nvSpPr>
        <p:spPr>
          <a:xfrm>
            <a:off x="352698" y="1254034"/>
            <a:ext cx="11207932" cy="4467498"/>
          </a:xfrm>
        </p:spPr>
        <p:txBody>
          <a:bodyPr/>
          <a:lstStyle/>
          <a:p>
            <a:pPr marL="0" marR="0">
              <a:spcBef>
                <a:spcPts val="0"/>
              </a:spcBef>
            </a:pPr>
            <a:r>
              <a:rPr lang="ar-SA"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r" rtl="1">
              <a:spcBef>
                <a:spcPts val="0"/>
              </a:spcBef>
            </a:pPr>
            <a:r>
              <a:rPr lang="ar-SA" sz="2400" dirty="0">
                <a:solidFill>
                  <a:srgbClr val="000000"/>
                </a:solidFill>
                <a:effectLst/>
                <a:latin typeface="Times New Roman" panose="02020603050405020304" pitchFamily="18" charset="0"/>
                <a:ea typeface="Times New Roman" panose="02020603050405020304" pitchFamily="18" charset="0"/>
              </a:rPr>
              <a:t>و ينقسم الحق العيني إلى نوعين أصلي و تبعي ( م ٦٧ / ٢ مدني ) و عدد الحقوق العينية مجتمعة ( </a:t>
            </a:r>
            <a:r>
              <a:rPr lang="fa-IR" sz="2400" dirty="0">
                <a:solidFill>
                  <a:srgbClr val="000000"/>
                </a:solidFill>
                <a:effectLst/>
                <a:latin typeface="Times New Roman" panose="02020603050405020304" pitchFamily="18" charset="0"/>
                <a:ea typeface="Times New Roman" panose="02020603050405020304" pitchFamily="18" charset="0"/>
              </a:rPr>
              <a:t>۱۳ ) </a:t>
            </a:r>
            <a:r>
              <a:rPr lang="ar-SA" sz="2400" dirty="0">
                <a:solidFill>
                  <a:srgbClr val="000000"/>
                </a:solidFill>
                <a:effectLst/>
                <a:latin typeface="Times New Roman" panose="02020603050405020304" pitchFamily="18" charset="0"/>
                <a:ea typeface="Times New Roman" panose="02020603050405020304" pitchFamily="18" charset="0"/>
              </a:rPr>
              <a:t>حق ، عشرة منها أصلية ، و هذه الحقوق مذكورة على سبيل الحصر فلا يُمكن إضافة حق آخر إليها ، أما الحقوق ثلاثة تبعية. و العينية الأصلية فهي ( حق الملكية و حق التصرف و حق العقر و حقوق المنفعة و الاستعمال و السكنى و المساطحة </a:t>
            </a:r>
            <a:r>
              <a:rPr lang="ar-SA" sz="2400" dirty="0" smtClean="0">
                <a:solidFill>
                  <a:srgbClr val="000000"/>
                </a:solidFill>
                <a:effectLst/>
                <a:latin typeface="Times New Roman" panose="02020603050405020304" pitchFamily="18" charset="0"/>
                <a:ea typeface="Times New Roman" panose="02020603050405020304" pitchFamily="18" charset="0"/>
              </a:rPr>
              <a:t>وحقوق </a:t>
            </a:r>
            <a:r>
              <a:rPr lang="ar-SA" sz="2400" dirty="0">
                <a:solidFill>
                  <a:srgbClr val="000000"/>
                </a:solidFill>
                <a:effectLst/>
                <a:latin typeface="Times New Roman" panose="02020603050405020304" pitchFamily="18" charset="0"/>
                <a:ea typeface="Times New Roman" panose="02020603050405020304" pitchFamily="18" charset="0"/>
              </a:rPr>
              <a:t>الارتفاق وحق الوقف و حق الاجارة الطويلة ) ، و الحقوق العينية التبعية هي ( حق الرهن التاميني و حق </a:t>
            </a:r>
            <a:r>
              <a:rPr lang="ar-SA" sz="2400" dirty="0" smtClean="0">
                <a:solidFill>
                  <a:srgbClr val="000000"/>
                </a:solidFill>
                <a:effectLst/>
                <a:latin typeface="Times New Roman" panose="02020603050405020304" pitchFamily="18" charset="0"/>
                <a:ea typeface="Times New Roman" panose="02020603050405020304" pitchFamily="18" charset="0"/>
              </a:rPr>
              <a:t>الرهن</a:t>
            </a:r>
            <a:r>
              <a:rPr lang="ar-IQ" sz="2400" dirty="0" smtClean="0">
                <a:solidFill>
                  <a:srgbClr val="000000"/>
                </a:solidFill>
                <a:latin typeface="Times New Roman" panose="02020603050405020304" pitchFamily="18" charset="0"/>
                <a:ea typeface="Times New Roman" panose="02020603050405020304" pitchFamily="18" charset="0"/>
              </a:rPr>
              <a:t> </a:t>
            </a:r>
            <a:r>
              <a:rPr lang="ar-SA" sz="2400" dirty="0" smtClean="0">
                <a:solidFill>
                  <a:srgbClr val="000000"/>
                </a:solidFill>
                <a:effectLst/>
                <a:latin typeface="Times New Roman" panose="02020603050405020304" pitchFamily="18" charset="0"/>
                <a:ea typeface="Times New Roman" panose="02020603050405020304" pitchFamily="18" charset="0"/>
              </a:rPr>
              <a:t>لحيازي </a:t>
            </a:r>
            <a:r>
              <a:rPr lang="ar-SA" sz="2400" dirty="0">
                <a:solidFill>
                  <a:srgbClr val="000000"/>
                </a:solidFill>
                <a:effectLst/>
                <a:latin typeface="Times New Roman" panose="02020603050405020304" pitchFamily="18" charset="0"/>
                <a:ea typeface="Times New Roman" panose="02020603050405020304" pitchFamily="18" charset="0"/>
              </a:rPr>
              <a:t>و حقوق الامتياز ) ( م ٦٨ مدني </a:t>
            </a:r>
            <a:r>
              <a:rPr lang="ar-SA" sz="2400" dirty="0" smtClean="0">
                <a:solidFill>
                  <a:srgbClr val="000000"/>
                </a:solidFill>
                <a:effectLst/>
                <a:latin typeface="Times New Roman" panose="02020603050405020304" pitchFamily="18" charset="0"/>
                <a:ea typeface="Times New Roman" panose="02020603050405020304" pitchFamily="18" charset="0"/>
              </a:rPr>
              <a:t>)</a:t>
            </a:r>
            <a:r>
              <a:rPr lang="ar-SA" sz="24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ar-IQ" sz="24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rtl="1">
              <a:spcBef>
                <a:spcPts val="0"/>
              </a:spcBef>
            </a:pPr>
            <a:endParaRPr lang="ar-IQ" sz="24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r" rtl="1">
              <a:spcBef>
                <a:spcPts val="0"/>
              </a:spcBef>
            </a:pPr>
            <a:endParaRPr lang="en-US" sz="2400" dirty="0">
              <a:effectLst/>
              <a:latin typeface="Calibri" panose="020F0502020204030204" pitchFamily="34" charset="0"/>
              <a:ea typeface="Calibri" panose="020F0502020204030204" pitchFamily="34" charset="0"/>
              <a:cs typeface="Arial" panose="020B0604020202020204" pitchFamily="34" charset="0"/>
            </a:endParaRPr>
          </a:p>
          <a:p>
            <a:endParaRPr lang="en-US" sz="3200" dirty="0"/>
          </a:p>
        </p:txBody>
      </p:sp>
      <p:sp>
        <p:nvSpPr>
          <p:cNvPr id="2" name="Title 1">
            <a:extLst>
              <a:ext uri="{FF2B5EF4-FFF2-40B4-BE49-F238E27FC236}">
                <a16:creationId xmlns:a16="http://schemas.microsoft.com/office/drawing/2014/main" xmlns="" id="{E621B5E3-6B26-8F7B-A70A-6A8775FA38B8}"/>
              </a:ext>
            </a:extLst>
          </p:cNvPr>
          <p:cNvSpPr>
            <a:spLocks noGrp="1"/>
          </p:cNvSpPr>
          <p:nvPr>
            <p:ph type="title"/>
          </p:nvPr>
        </p:nvSpPr>
        <p:spPr/>
        <p:txBody>
          <a:bodyPr/>
          <a:lstStyle/>
          <a:p>
            <a:pPr algn="r" rtl="1"/>
            <a:r>
              <a:rPr lang="ar-IQ" dirty="0" smtClean="0"/>
              <a:t>انواع الحقوق العينية</a:t>
            </a:r>
            <a:endParaRPr lang="en-US" dirty="0"/>
          </a:p>
        </p:txBody>
      </p:sp>
    </p:spTree>
    <p:extLst>
      <p:ext uri="{BB962C8B-B14F-4D97-AF65-F5344CB8AC3E}">
        <p14:creationId xmlns:p14="http://schemas.microsoft.com/office/powerpoint/2010/main" xmlns="" val="233569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BC49192-DAAA-0F67-F4C1-0B2088B3171F}"/>
              </a:ext>
            </a:extLst>
          </p:cNvPr>
          <p:cNvSpPr>
            <a:spLocks noGrp="1"/>
          </p:cNvSpPr>
          <p:nvPr>
            <p:ph idx="1"/>
          </p:nvPr>
        </p:nvSpPr>
        <p:spPr/>
        <p:txBody>
          <a:bodyPr>
            <a:noAutofit/>
          </a:bodyPr>
          <a:lstStyle/>
          <a:p>
            <a:pPr marL="0" marR="0" algn="r" rtl="1">
              <a:lnSpc>
                <a:spcPct val="107000"/>
              </a:lnSpc>
              <a:spcBef>
                <a:spcPts val="0"/>
              </a:spcBef>
              <a:spcAft>
                <a:spcPts val="500"/>
              </a:spcAft>
            </a:pPr>
            <a:r>
              <a:rPr lang="ar-SA" sz="1800" dirty="0" smtClean="0">
                <a:solidFill>
                  <a:srgbClr val="3F3F00"/>
                </a:solidFill>
                <a:effectLst/>
                <a:latin typeface="Calibri" panose="020F0502020204030204" pitchFamily="34" charset="0"/>
                <a:ea typeface="Times New Roman" panose="02020603050405020304" pitchFamily="18" charset="0"/>
                <a:cs typeface="+mj-cs"/>
              </a:rPr>
              <a:t>يتميز </a:t>
            </a:r>
            <a:r>
              <a:rPr lang="ar-SA" sz="1800" dirty="0">
                <a:solidFill>
                  <a:srgbClr val="3F3F00"/>
                </a:solidFill>
                <a:effectLst/>
                <a:latin typeface="Calibri" panose="020F0502020204030204" pitchFamily="34" charset="0"/>
                <a:ea typeface="Times New Roman" panose="02020603050405020304" pitchFamily="18" charset="0"/>
                <a:cs typeface="+mj-cs"/>
              </a:rPr>
              <a:t>الحق العيني بخصائص تُباعد بينه و بين الحق الشخصي بحيث يترتب على ذلك آثار متعددة أهمها ما يأتي</a:t>
            </a:r>
            <a:endParaRPr lang="en-US" sz="1800" dirty="0">
              <a:effectLst/>
              <a:latin typeface="Calibri" panose="020F0502020204030204" pitchFamily="34" charset="0"/>
              <a:ea typeface="Calibri" panose="020F0502020204030204" pitchFamily="34" charset="0"/>
              <a:cs typeface="+mj-cs"/>
            </a:endParaRPr>
          </a:p>
          <a:p>
            <a:pPr marL="0" marR="0">
              <a:lnSpc>
                <a:spcPct val="107000"/>
              </a:lnSpc>
              <a:spcBef>
                <a:spcPts val="0"/>
              </a:spcBef>
              <a:spcAft>
                <a:spcPts val="500"/>
              </a:spcAft>
            </a:pPr>
            <a:r>
              <a:rPr lang="en-US" sz="1400" dirty="0">
                <a:solidFill>
                  <a:srgbClr val="494900"/>
                </a:solidFill>
                <a:effectLst/>
                <a:latin typeface="Arial" panose="020B0604020202020204" pitchFamily="34" charset="0"/>
                <a:ea typeface="Times New Roman" panose="02020603050405020304" pitchFamily="18" charset="0"/>
                <a:cs typeface="+mj-cs"/>
              </a:rPr>
              <a:t>:</a:t>
            </a:r>
            <a:endParaRPr lang="en-US" sz="1400" dirty="0">
              <a:effectLst/>
              <a:latin typeface="Calibri" panose="020F0502020204030204" pitchFamily="34" charset="0"/>
              <a:ea typeface="Calibri" panose="020F0502020204030204" pitchFamily="34" charset="0"/>
              <a:cs typeface="+mj-cs"/>
            </a:endParaRPr>
          </a:p>
          <a:p>
            <a:pPr marL="0" marR="0" algn="just" rtl="1">
              <a:lnSpc>
                <a:spcPct val="107000"/>
              </a:lnSpc>
              <a:spcBef>
                <a:spcPts val="0"/>
              </a:spcBef>
              <a:spcAft>
                <a:spcPts val="500"/>
              </a:spcAft>
            </a:pPr>
            <a:r>
              <a:rPr lang="fa-IR" sz="2400" dirty="0" smtClean="0">
                <a:solidFill>
                  <a:srgbClr val="000000"/>
                </a:solidFill>
                <a:effectLst/>
                <a:latin typeface="Calibri" panose="020F0502020204030204" pitchFamily="34" charset="0"/>
                <a:ea typeface="Times New Roman" panose="02020603050405020304" pitchFamily="18" charset="0"/>
                <a:cs typeface="+mj-cs"/>
              </a:rPr>
              <a:t>۱ – </a:t>
            </a:r>
            <a:r>
              <a:rPr lang="ar-SA" sz="2400" dirty="0" smtClean="0">
                <a:solidFill>
                  <a:srgbClr val="000000"/>
                </a:solidFill>
                <a:effectLst/>
                <a:latin typeface="Calibri" panose="020F0502020204030204" pitchFamily="34" charset="0"/>
                <a:ea typeface="Times New Roman" panose="02020603050405020304" pitchFamily="18" charset="0"/>
                <a:cs typeface="+mj-cs"/>
              </a:rPr>
              <a:t>حق التتبع ، فالحق العيني سلطة تنصب مباشرة على شيء معين ، لذلك كان لصاحب الحق العيني حق تتبع الشيء محل الحق في أي يد يكون ، فالمالك الذي يخرج الشيء المملوك من يده يمكنه أن يتتبعه و يحتج بحقه ضد أي حائز له ، أما الحق الشخصي فلا يخول صاحبه مثل هذا الحق ، بل يخول الدائن مطالبة مدينه بالقيام بعمل أو الامتناع عن عمل ، فلا يكون لمشتري العقار قبل تسجيل عقد البيع في دائرة التسجيل العقاري أن يتتبع هذا العقار تحت يد مشتري جديد إذ ليس له قبل التسجيل في دائرة التسجيل العقاري إلا مجرد حق شخصي تجاه البائع ، لأنه لا يعتبر مالك لان الملكية لا تنتقل إلا</a:t>
            </a:r>
            <a:r>
              <a:rPr lang="ar-IQ" sz="2400" dirty="0" smtClean="0">
                <a:solidFill>
                  <a:srgbClr val="000000"/>
                </a:solidFill>
                <a:latin typeface="Calibri" panose="020F0502020204030204" pitchFamily="34" charset="0"/>
                <a:ea typeface="Times New Roman" panose="02020603050405020304" pitchFamily="18" charset="0"/>
                <a:cs typeface="+mj-cs"/>
              </a:rPr>
              <a:t> </a:t>
            </a:r>
            <a:r>
              <a:rPr lang="ar-SA" sz="2400" dirty="0" smtClean="0">
                <a:solidFill>
                  <a:srgbClr val="000000"/>
                </a:solidFill>
                <a:effectLst/>
                <a:latin typeface="Calibri" panose="020F0502020204030204" pitchFamily="34" charset="0"/>
                <a:ea typeface="Times New Roman" panose="02020603050405020304" pitchFamily="18" charset="0"/>
                <a:cs typeface="+mj-cs"/>
              </a:rPr>
              <a:t>بالتسجي</a:t>
            </a:r>
            <a:r>
              <a:rPr lang="ar-IQ" sz="2400" dirty="0" smtClean="0">
                <a:solidFill>
                  <a:srgbClr val="000000"/>
                </a:solidFill>
                <a:effectLst/>
                <a:latin typeface="Calibri" panose="020F0502020204030204" pitchFamily="34" charset="0"/>
                <a:ea typeface="Times New Roman" panose="02020603050405020304" pitchFamily="18" charset="0"/>
                <a:cs typeface="+mj-cs"/>
              </a:rPr>
              <a:t>ل</a:t>
            </a:r>
            <a:endParaRPr lang="en-US" sz="2400" dirty="0">
              <a:effectLst/>
              <a:latin typeface="Calibri" panose="020F0502020204030204" pitchFamily="34" charset="0"/>
              <a:ea typeface="Calibri" panose="020F0502020204030204" pitchFamily="34" charset="0"/>
              <a:cs typeface="+mj-cs"/>
            </a:endParaRPr>
          </a:p>
        </p:txBody>
      </p:sp>
      <p:sp>
        <p:nvSpPr>
          <p:cNvPr id="2" name="Title 1">
            <a:extLst>
              <a:ext uri="{FF2B5EF4-FFF2-40B4-BE49-F238E27FC236}">
                <a16:creationId xmlns:a16="http://schemas.microsoft.com/office/drawing/2014/main" xmlns="" id="{50B8DC4A-DEDB-57E3-65BF-86928DCF893A}"/>
              </a:ext>
            </a:extLst>
          </p:cNvPr>
          <p:cNvSpPr>
            <a:spLocks noGrp="1"/>
          </p:cNvSpPr>
          <p:nvPr>
            <p:ph type="title"/>
          </p:nvPr>
        </p:nvSpPr>
        <p:spPr/>
        <p:txBody>
          <a:bodyPr>
            <a:normAutofit fontScale="90000"/>
          </a:bodyPr>
          <a:lstStyle/>
          <a:p>
            <a:pPr algn="r" rtl="1"/>
            <a:r>
              <a:rPr lang="ar-SA" sz="40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أهمية التمييز بين الحق العيني والحق الشخصي</a:t>
            </a:r>
            <a:r>
              <a:rPr lang="en-US" sz="4000" dirty="0" smtClean="0">
                <a:effectLst/>
                <a:latin typeface="Calibri" panose="020F0502020204030204" pitchFamily="34" charset="0"/>
                <a:ea typeface="Calibri" panose="020F0502020204030204" pitchFamily="34" charset="0"/>
                <a:cs typeface="Arial" panose="020B0604020202020204" pitchFamily="34" charset="0"/>
              </a:rPr>
              <a:t/>
            </a:r>
            <a:br>
              <a:rPr lang="en-US" sz="4000" dirty="0" smtClean="0">
                <a:effectLst/>
                <a:latin typeface="Calibri" panose="020F0502020204030204" pitchFamily="34" charset="0"/>
                <a:ea typeface="Calibri" panose="020F0502020204030204" pitchFamily="34" charset="0"/>
                <a:cs typeface="Arial" panose="020B0604020202020204" pitchFamily="34" charset="0"/>
              </a:rPr>
            </a:br>
            <a:endParaRPr lang="en-US" dirty="0"/>
          </a:p>
        </p:txBody>
      </p:sp>
    </p:spTree>
    <p:extLst>
      <p:ext uri="{BB962C8B-B14F-4D97-AF65-F5344CB8AC3E}">
        <p14:creationId xmlns:p14="http://schemas.microsoft.com/office/powerpoint/2010/main" xmlns="" val="2630454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marR="0" algn="r" rtl="1">
              <a:lnSpc>
                <a:spcPct val="107000"/>
              </a:lnSpc>
              <a:spcBef>
                <a:spcPts val="0"/>
              </a:spcBef>
              <a:spcAft>
                <a:spcPts val="500"/>
              </a:spcAft>
            </a:pPr>
            <a:r>
              <a:rPr lang="fa-IR" sz="2800" dirty="0" smtClean="0">
                <a:solidFill>
                  <a:srgbClr val="515100"/>
                </a:solidFill>
                <a:latin typeface="Calibri" panose="020F0502020204030204" pitchFamily="34" charset="0"/>
                <a:ea typeface="Times New Roman" panose="02020603050405020304" pitchFamily="18" charset="0"/>
              </a:rPr>
              <a:t>۲ – </a:t>
            </a:r>
            <a:r>
              <a:rPr lang="ar-SA" sz="2800" dirty="0" smtClean="0">
                <a:solidFill>
                  <a:srgbClr val="515100"/>
                </a:solidFill>
                <a:latin typeface="Calibri" panose="020F0502020204030204" pitchFamily="34" charset="0"/>
                <a:ea typeface="Times New Roman" panose="02020603050405020304" pitchFamily="18" charset="0"/>
              </a:rPr>
              <a:t>حق الأفضلية ، فالحق العيني يمنح صاحبه حق الأفضلية دون الحق الشخصي ، فلصاحب الحق العيني أن يتقدم على جميع الدائنين الشخصيين في استيفاء حقه من الشيء الذي أنصب عليه حقه كما في الرهن .</a:t>
            </a:r>
            <a:endParaRPr lang="en-US" sz="2800" dirty="0" smtClean="0">
              <a:latin typeface="Calibri" panose="020F0502020204030204" pitchFamily="34" charset="0"/>
              <a:ea typeface="Calibri" panose="020F0502020204030204" pitchFamily="34" charset="0"/>
            </a:endParaRPr>
          </a:p>
          <a:p>
            <a:pPr marL="0" marR="0" algn="r" rtl="1">
              <a:lnSpc>
                <a:spcPct val="107000"/>
              </a:lnSpc>
              <a:spcBef>
                <a:spcPts val="0"/>
              </a:spcBef>
              <a:spcAft>
                <a:spcPts val="500"/>
              </a:spcAft>
            </a:pPr>
            <a:r>
              <a:rPr lang="ar-SA" sz="2800" dirty="0" smtClean="0">
                <a:solidFill>
                  <a:srgbClr val="595900"/>
                </a:solidFill>
                <a:latin typeface="Calibri" panose="020F0502020204030204" pitchFamily="34" charset="0"/>
                <a:ea typeface="Times New Roman" panose="02020603050405020304" pitchFamily="18" charset="0"/>
              </a:rPr>
              <a:t>3 – الحق العيني حق مؤبد لأنه يرد على شيء معين ، فيدوم الحق ما بقي الشيء محل الحق قائماً . لكن نوعاً من هذه </a:t>
            </a:r>
            <a:r>
              <a:rPr lang="ar-IQ" sz="2800" dirty="0" smtClean="0">
                <a:solidFill>
                  <a:srgbClr val="595900"/>
                </a:solidFill>
                <a:latin typeface="Calibri" panose="020F0502020204030204" pitchFamily="34" charset="0"/>
                <a:ea typeface="Times New Roman" panose="02020603050405020304" pitchFamily="18" charset="0"/>
              </a:rPr>
              <a:t> </a:t>
            </a:r>
            <a:r>
              <a:rPr lang="ar-IQ" sz="2800" dirty="0" smtClean="0">
                <a:solidFill>
                  <a:srgbClr val="595900"/>
                </a:solidFill>
                <a:latin typeface="Calibri" panose="020F0502020204030204" pitchFamily="34" charset="0"/>
                <a:ea typeface="Times New Roman" panose="02020603050405020304" pitchFamily="18" charset="0"/>
              </a:rPr>
              <a:t>الحقوق</a:t>
            </a:r>
            <a:r>
              <a:rPr lang="ar-SA" sz="2800" dirty="0" smtClean="0">
                <a:solidFill>
                  <a:srgbClr val="000000"/>
                </a:solidFill>
                <a:latin typeface="Calibri" panose="020F0502020204030204" pitchFamily="34" charset="0"/>
                <a:ea typeface="Times New Roman" panose="02020603050405020304" pitchFamily="18" charset="0"/>
              </a:rPr>
              <a:t> و هي </a:t>
            </a:r>
            <a:r>
              <a:rPr lang="ar-IQ" sz="2800" dirty="0" smtClean="0">
                <a:solidFill>
                  <a:srgbClr val="000000"/>
                </a:solidFill>
                <a:latin typeface="Calibri" panose="020F0502020204030204" pitchFamily="34" charset="0"/>
                <a:ea typeface="Times New Roman" panose="02020603050405020304" pitchFamily="18" charset="0"/>
              </a:rPr>
              <a:t>الحقوق العينية التبعية</a:t>
            </a:r>
            <a:r>
              <a:rPr lang="ar-IQ" sz="2800" dirty="0" smtClean="0">
                <a:solidFill>
                  <a:srgbClr val="595900"/>
                </a:solidFill>
                <a:latin typeface="Calibri" panose="020F0502020204030204" pitchFamily="34" charset="0"/>
                <a:ea typeface="Times New Roman" panose="02020603050405020304" pitchFamily="18" charset="0"/>
              </a:rPr>
              <a:t> يرد مؤقتا</a:t>
            </a:r>
            <a:r>
              <a:rPr lang="ar-SA" sz="2800" dirty="0" smtClean="0">
                <a:solidFill>
                  <a:srgbClr val="595900"/>
                </a:solidFill>
                <a:latin typeface="Calibri" panose="020F0502020204030204" pitchFamily="34" charset="0"/>
                <a:ea typeface="Times New Roman" panose="02020603050405020304" pitchFamily="18" charset="0"/>
              </a:rPr>
              <a:t>، </a:t>
            </a:r>
            <a:r>
              <a:rPr lang="ar-SA" sz="2800" dirty="0" smtClean="0">
                <a:solidFill>
                  <a:srgbClr val="595900"/>
                </a:solidFill>
                <a:latin typeface="Calibri" panose="020F0502020204030204" pitchFamily="34" charset="0"/>
                <a:ea typeface="Times New Roman" panose="02020603050405020304" pitchFamily="18" charset="0"/>
              </a:rPr>
              <a:t>أما الحق الشخصي فهو حق مؤقت لأن محله عمل أو امتناع عن عمل و</a:t>
            </a:r>
            <a:r>
              <a:rPr lang="ar-IQ" sz="2800" dirty="0" smtClean="0">
                <a:solidFill>
                  <a:srgbClr val="595900"/>
                </a:solidFill>
                <a:latin typeface="Calibri" panose="020F0502020204030204" pitchFamily="34" charset="0"/>
                <a:ea typeface="Times New Roman" panose="02020603050405020304" pitchFamily="18" charset="0"/>
              </a:rPr>
              <a:t>ا</a:t>
            </a:r>
            <a:r>
              <a:rPr lang="ar-SA" sz="2800" dirty="0" smtClean="0">
                <a:solidFill>
                  <a:srgbClr val="000000"/>
                </a:solidFill>
                <a:latin typeface="Calibri" panose="020F0502020204030204" pitchFamily="34" charset="0"/>
                <a:ea typeface="Times New Roman" panose="02020603050405020304" pitchFamily="18" charset="0"/>
              </a:rPr>
              <a:t>لحقوق يرد </a:t>
            </a:r>
            <a:r>
              <a:rPr lang="ar-SA" sz="2800" dirty="0" smtClean="0">
                <a:solidFill>
                  <a:srgbClr val="000000"/>
                </a:solidFill>
                <a:latin typeface="Calibri" panose="020F0502020204030204" pitchFamily="34" charset="0"/>
                <a:ea typeface="Times New Roman" panose="02020603050405020304" pitchFamily="18" charset="0"/>
              </a:rPr>
              <a:t>مؤقتا</a:t>
            </a:r>
            <a:r>
              <a:rPr lang="ar-IQ" sz="2800" dirty="0" smtClean="0">
                <a:solidFill>
                  <a:srgbClr val="000000"/>
                </a:solidFill>
                <a:latin typeface="Calibri" panose="020F0502020204030204" pitchFamily="34" charset="0"/>
                <a:ea typeface="Times New Roman" panose="02020603050405020304" pitchFamily="18" charset="0"/>
              </a:rPr>
              <a:t> </a:t>
            </a:r>
            <a:r>
              <a:rPr lang="ar-SA" sz="2800" dirty="0" smtClean="0">
                <a:solidFill>
                  <a:srgbClr val="000000"/>
                </a:solidFill>
                <a:latin typeface="Calibri" panose="020F0502020204030204" pitchFamily="34" charset="0"/>
                <a:ea typeface="Times New Roman" panose="02020603050405020304" pitchFamily="18" charset="0"/>
              </a:rPr>
              <a:t>لا </a:t>
            </a:r>
            <a:r>
              <a:rPr lang="ar-SA" sz="2800" dirty="0" smtClean="0">
                <a:solidFill>
                  <a:srgbClr val="000000"/>
                </a:solidFill>
                <a:latin typeface="Calibri" panose="020F0502020204030204" pitchFamily="34" charset="0"/>
                <a:ea typeface="Times New Roman" panose="02020603050405020304" pitchFamily="18" charset="0"/>
              </a:rPr>
              <a:t>يسمح القانون بالحد من حرية الاشخاص الى الابد</a:t>
            </a:r>
            <a:endParaRPr lang="en-US" sz="2800" dirty="0" smtClean="0">
              <a:latin typeface="Calibri" panose="020F0502020204030204" pitchFamily="34" charset="0"/>
              <a:ea typeface="Calibri" panose="020F0502020204030204" pitchFamily="34" charset="0"/>
            </a:endParaRPr>
          </a:p>
          <a:p>
            <a:pPr marL="0" marR="0" algn="r" rtl="1">
              <a:lnSpc>
                <a:spcPct val="107000"/>
              </a:lnSpc>
              <a:spcBef>
                <a:spcPts val="0"/>
              </a:spcBef>
              <a:spcAft>
                <a:spcPts val="500"/>
              </a:spcAft>
            </a:pPr>
            <a:r>
              <a:rPr lang="ar-SA" sz="2800" dirty="0" smtClean="0">
                <a:solidFill>
                  <a:srgbClr val="353500"/>
                </a:solidFill>
                <a:latin typeface="Calibri" panose="020F0502020204030204" pitchFamily="34" charset="0"/>
                <a:ea typeface="Times New Roman" panose="02020603050405020304" pitchFamily="18" charset="0"/>
              </a:rPr>
              <a:t>٤ – الحق العيني يُكتسب بالتقادم خلافاً للحق الشخصي ، فلما كان محل الحق العيني شيئاً مادياً فإن من الممكن أن يضع شخص يده عليه و يتملكه بمرور الزمن ، أما الحق الشخصي فمحله عمل أو امتناع عن عمل و لا يمكن تصور </a:t>
            </a:r>
            <a:r>
              <a:rPr lang="ar-SA" sz="2800" dirty="0" smtClean="0">
                <a:solidFill>
                  <a:srgbClr val="353500"/>
                </a:solidFill>
                <a:latin typeface="Calibri" panose="020F0502020204030204" pitchFamily="34" charset="0"/>
                <a:ea typeface="Times New Roman" panose="02020603050405020304" pitchFamily="18" charset="0"/>
              </a:rPr>
              <a:t>حيازة</a:t>
            </a:r>
            <a:r>
              <a:rPr lang="ar-IQ" sz="2800" dirty="0" smtClean="0">
                <a:solidFill>
                  <a:srgbClr val="353500"/>
                </a:solidFill>
                <a:latin typeface="Calibri" panose="020F0502020204030204" pitchFamily="34" charset="0"/>
                <a:ea typeface="Times New Roman" panose="02020603050405020304" pitchFamily="18" charset="0"/>
              </a:rPr>
              <a:t> ا</a:t>
            </a:r>
            <a:r>
              <a:rPr lang="ar-SA" sz="2800" dirty="0" smtClean="0">
                <a:solidFill>
                  <a:srgbClr val="010100"/>
                </a:solidFill>
                <a:latin typeface="Calibri" panose="020F0502020204030204" pitchFamily="34" charset="0"/>
                <a:ea typeface="Times New Roman" panose="02020603050405020304" pitchFamily="18" charset="0"/>
              </a:rPr>
              <a:t>لعمل </a:t>
            </a:r>
            <a:r>
              <a:rPr lang="ar-SA" sz="2800" dirty="0" smtClean="0">
                <a:solidFill>
                  <a:srgbClr val="010100"/>
                </a:solidFill>
                <a:latin typeface="Calibri" panose="020F0502020204030204" pitchFamily="34" charset="0"/>
                <a:ea typeface="Times New Roman" panose="02020603050405020304" pitchFamily="18" charset="0"/>
              </a:rPr>
              <a:t>أو الامتناع عن عمل.</a:t>
            </a:r>
            <a:endParaRPr lang="en-US" sz="2800" dirty="0" smtClean="0">
              <a:latin typeface="Calibri" panose="020F0502020204030204" pitchFamily="34" charset="0"/>
              <a:ea typeface="Calibri" panose="020F0502020204030204" pitchFamily="34" charset="0"/>
            </a:endParaRPr>
          </a:p>
          <a:p>
            <a:pPr algn="r" rtl="1"/>
            <a:endParaRPr lang="en-US" dirty="0"/>
          </a:p>
        </p:txBody>
      </p:sp>
      <p:sp>
        <p:nvSpPr>
          <p:cNvPr id="3" name="Title 2"/>
          <p:cNvSpPr>
            <a:spLocks noGrp="1"/>
          </p:cNvSpPr>
          <p:nvPr>
            <p:ph type="title"/>
          </p:nvPr>
        </p:nvSpPr>
        <p:spPr/>
        <p:txBody>
          <a:bodyPr>
            <a:normAutofit fontScale="90000"/>
          </a:bodyPr>
          <a:lstStyle/>
          <a:p>
            <a:pPr algn="r" rtl="1"/>
            <a:r>
              <a:rPr lang="ar-SA" sz="44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أهمية التمييز بين الحق العيني </a:t>
            </a:r>
            <a:r>
              <a:rPr lang="ar-SA" sz="44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والحق </a:t>
            </a:r>
            <a:r>
              <a:rPr lang="ar-SA" sz="44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الشخصي</a:t>
            </a:r>
            <a:r>
              <a:rPr lang="en-US" sz="4400" dirty="0" smtClean="0">
                <a:effectLst/>
                <a:latin typeface="Calibri" panose="020F0502020204030204" pitchFamily="34" charset="0"/>
                <a:ea typeface="Calibri" panose="020F0502020204030204" pitchFamily="34" charset="0"/>
                <a:cs typeface="Arial" panose="020B0604020202020204" pitchFamily="34" charset="0"/>
              </a:rPr>
              <a:t/>
            </a:r>
            <a:br>
              <a:rPr lang="en-US" sz="4400" dirty="0" smtClean="0">
                <a:effectLst/>
                <a:latin typeface="Calibri" panose="020F0502020204030204" pitchFamily="34" charset="0"/>
                <a:ea typeface="Calibri" panose="020F0502020204030204" pitchFamily="34" charset="0"/>
                <a:cs typeface="Arial" panose="020B0604020202020204" pitchFamily="34" charset="0"/>
              </a:rPr>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84CD99-F0EC-1B66-CBC5-09AB4E9CEA45}"/>
              </a:ext>
            </a:extLst>
          </p:cNvPr>
          <p:cNvSpPr>
            <a:spLocks noGrp="1"/>
          </p:cNvSpPr>
          <p:nvPr>
            <p:ph type="title"/>
          </p:nvPr>
        </p:nvSpPr>
        <p:spPr>
          <a:xfrm>
            <a:off x="626165" y="1736037"/>
            <a:ext cx="10515600" cy="1692965"/>
          </a:xfrm>
        </p:spPr>
        <p:txBody>
          <a:bodyPr>
            <a:normAutofit/>
          </a:bodyPr>
          <a:lstStyle/>
          <a:p>
            <a:pPr algn="ctr"/>
            <a:r>
              <a:rPr lang="en-US" sz="9600" dirty="0"/>
              <a:t>The End </a:t>
            </a:r>
          </a:p>
        </p:txBody>
      </p:sp>
    </p:spTree>
    <p:extLst>
      <p:ext uri="{BB962C8B-B14F-4D97-AF65-F5344CB8AC3E}">
        <p14:creationId xmlns:p14="http://schemas.microsoft.com/office/powerpoint/2010/main" xmlns="" val="18399832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TotalTime>
  <Words>585</Words>
  <Application>Microsoft Office PowerPoint</Application>
  <PresentationFormat>Custom</PresentationFormat>
  <Paragraphs>26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جامعة النهرين</vt:lpstr>
      <vt:lpstr>تعريف الحق العيني</vt:lpstr>
      <vt:lpstr>انواع الحقوق العينية</vt:lpstr>
      <vt:lpstr>أهمية التمييز بين الحق العيني والحق الشخصي </vt:lpstr>
      <vt:lpstr>أهمية التمييز بين الحق العيني والحق الشخصي </vt:lpstr>
      <vt:lpstr>The End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Al-Amal University College</dc:title>
  <dc:creator>abraham</dc:creator>
  <cp:lastModifiedBy>gama</cp:lastModifiedBy>
  <cp:revision>27</cp:revision>
  <dcterms:created xsi:type="dcterms:W3CDTF">2025-03-13T18:55:52Z</dcterms:created>
  <dcterms:modified xsi:type="dcterms:W3CDTF">2025-04-21T17:35:28Z</dcterms:modified>
</cp:coreProperties>
</file>