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ar-IQ" sz="3600" b="1" spc="-20" dirty="0">
                <a:latin typeface="Times New Roman"/>
                <a:ea typeface="+mn-ea"/>
                <a:cs typeface="Times New Roman"/>
              </a:rPr>
              <a:t>جامعة النهرين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4296689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ar-IQ" sz="3600" b="1" dirty="0">
                <a:latin typeface="Times New Roman"/>
                <a:cs typeface="Times New Roman"/>
              </a:rPr>
              <a:t>كلية الحــــــــقوق</a:t>
            </a: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ar-IQ" sz="5400" spc="-105" dirty="0" smtClean="0">
                <a:latin typeface="Calibri Light"/>
                <a:cs typeface="Calibri Light"/>
              </a:rPr>
              <a:t>المحاضرة الثانية</a:t>
            </a: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ar-IQ" sz="4400" b="1" dirty="0" smtClean="0">
                <a:solidFill>
                  <a:srgbClr val="404040"/>
                </a:solidFill>
                <a:latin typeface="DeepSeek-CJK-patch"/>
              </a:rPr>
              <a:t>تقسيمات الأشياء </a:t>
            </a:r>
            <a:r>
              <a:rPr lang="ar-IQ" sz="4400" b="1" dirty="0" smtClean="0">
                <a:solidFill>
                  <a:srgbClr val="404040"/>
                </a:solidFill>
                <a:latin typeface="DeepSeek-CJK-patch"/>
              </a:rPr>
              <a:t>والأموال</a:t>
            </a:r>
            <a:endParaRPr lang="en-US" sz="4400" spc="-105" dirty="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lang="ar-IQ" sz="2400" spc="-25" dirty="0" smtClean="0">
                <a:latin typeface="Calibri"/>
                <a:cs typeface="Calibri"/>
              </a:rPr>
              <a:t>م.د مريم عبد طارش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 smtClean="0">
                <a:latin typeface="Times New Roman"/>
                <a:cs typeface="Times New Roman"/>
              </a:rPr>
              <a:t>2023-2024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F42A2-DA9F-37F8-DA1C-B83C6C8F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الأشياء و الأموال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3FE2C3-9615-D55C-824F-373C9753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solidFill>
                  <a:srgbClr val="090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96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sz="1800" dirty="0">
                <a:solidFill>
                  <a:srgbClr val="131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أن لكل من الاصطلاحين ( الاشياء ) و ( الاموال ( مدلولاً خاصاً به ، لذلك يجب عدم الخلط بينهما ، و من المسلم به أن القانون لا يهتم </a:t>
            </a:r>
            <a:r>
              <a:rPr lang="ar-SA" sz="1800" dirty="0" err="1">
                <a:solidFill>
                  <a:srgbClr val="131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بالاشياء</a:t>
            </a:r>
            <a:r>
              <a:rPr lang="ar-SA" sz="1800" dirty="0">
                <a:solidFill>
                  <a:srgbClr val="1313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الا باعتبارها محلاً للحقوق ، و ان الحقوق التي يُعنى بها القانون المدني هي الحقوق ذات القيمة المالية ، فهذه الحقوق هي الاموال ، أما الاشياء فهي محال هذه الحقوق قد فطن المشرع العراقي لها التمييز بين الاشياء و الاموال في المادة ( ٦٥ ) منه التي تقرر بأن ( كل شيء لا يخرج عن التعامل بطبيعته أو بحكم القانون يصح أن يكون محلاً للحقوق المالية ) ، كما عرف المال بأنه كل حق له قيمة مادية ( م ٦٥ مدني ) ، فمن خلال هذه النصوص يُفهم أن المشرع العراقي قد ميّز بين الاشياء و الاموال 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تقسيم الاشياء و الاموال 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sz="1800" dirty="0">
                <a:solidFill>
                  <a:srgbClr val="595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ينبغي علينا قبل الخوض في تقسيمات الاشياء و الاموال ، معرفة أن الموجودات لكي تعتبر أشياء بالمعنى القانوني ألا تكون خارجة عن التعامل بحكم طبيعتها أو بحكم القانون و هو ما نصت عليه المادة ( ٦١ ) من القانون المدني العراقي التي تقرر بأن ( </a:t>
            </a:r>
            <a:r>
              <a:rPr lang="fa-IR" sz="1800" dirty="0">
                <a:solidFill>
                  <a:srgbClr val="595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۱ – </a:t>
            </a:r>
            <a:r>
              <a:rPr lang="ar-SA" sz="1800" dirty="0">
                <a:solidFill>
                  <a:srgbClr val="5959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كل شيء لا يخرج عن التعامل بطبيعته او بحكم القانون يصح ان يكون محلا للحقوق المالية 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1800" dirty="0">
                <a:solidFill>
                  <a:srgbClr val="0202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۲ – </a:t>
            </a:r>
            <a:r>
              <a:rPr lang="ar-SA" sz="1800" dirty="0">
                <a:solidFill>
                  <a:srgbClr val="0202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الاشياء التي تخرج عن التعامل بطبيعتها هي التي لا يستطيع احد ان يستأثر بحيازتها ، و الاشياء التي تخرج عن التعامل بحكم القانون هي التي لا يجيز القانون ان تكون محلا للحقوق المالية 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87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تقسيمات </a:t>
            </a:r>
            <a:r>
              <a:rPr lang="ar-IQ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لاشياء والامو</a:t>
            </a:r>
            <a:r>
              <a:rPr lang="ar-IQ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هنالك عدة تقسيمات للاشياء و الاموال ، و من أهم هذه التقسيمات هي :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۱ - </a:t>
            </a:r>
            <a:r>
              <a:rPr lang="ar-SA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العقارات و المنقولات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تقسم الاشياء من حيث ثباتها وحركتها الى عقارات و منقولات ، و العقار هو كل شيء له مستقر ثابت بحيث لا يمكن نقله او تحويله دون تلف فيشمل الارض و البناء و الغراس و الجسور و السدود والمناجم وغير ذلك من الاشياء العقارية ، أما المنقول فهو كل شيء يمكن نقله و تحويله دون تلف فيشمل النقود و العروض و الحيوانات و المكيلات و الموزونات و ذلك من الاشياء المنقولة ( م ٦٢ مدني ) </a:t>
            </a:r>
            <a:r>
              <a:rPr lang="ar-SA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spcBef>
                <a:spcPts val="0"/>
              </a:spcBef>
            </a:pPr>
            <a:r>
              <a:rPr lang="ar-S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نصت المادة ( ٣٢ ) من القانون المدني العراقي على ( يعتبر عقاراً بالتخصيص المنقول الذي يضعه مالكه في عقار مملوك له رصداً على خدمة هذا العقار أو استغلاله ) .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spcBef>
                <a:spcPts val="0"/>
              </a:spcBef>
            </a:pPr>
            <a:r>
              <a:rPr lang="ar-SA" sz="2000" dirty="0" smtClean="0">
                <a:solidFill>
                  <a:srgbClr val="0202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فالعقار بالتخصيص منقول بطبيعته لحقت به الصفة العقارية ضماناً لإستمرار استغلال العقار بطبيعته الذي رصد هذا المنقول لخدمته ، كالآلات والحيوانات التي يرصدها صاحبها لخدمة مزرعته أو وسائط النقل التي يخصصها صاحبها لنقل منتجات مصنعه .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تقسيمات </a:t>
            </a:r>
            <a:r>
              <a:rPr lang="ar-IQ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لاشياء والامو</a:t>
            </a:r>
            <a:r>
              <a:rPr lang="ar-IQ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algn="r" rtl="1">
              <a:spcBef>
                <a:spcPts val="0"/>
              </a:spcBef>
            </a:pP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 يشترط لإعتبار المنقول عقاراً بالتخصيص تحقق شرطين :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spcBef>
                <a:spcPts val="0"/>
              </a:spcBef>
            </a:pPr>
            <a:r>
              <a:rPr lang="fa-I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۱ – 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تخصيص منقول بطبيعته لخدمة عقار أو لإستغلاله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spcBef>
                <a:spcPts val="0"/>
              </a:spcBef>
            </a:pPr>
            <a:r>
              <a:rPr lang="fa-IR" dirty="0" smtClean="0">
                <a:solidFill>
                  <a:srgbClr val="595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۲ – </a:t>
            </a:r>
            <a:r>
              <a:rPr lang="ar-SA" dirty="0" smtClean="0">
                <a:solidFill>
                  <a:srgbClr val="595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وحدة المالك ، أي أن يكون مالك العقار و المنقول المخصص لخدمة ذلك العقار واحداً ، و من ثم لا تعتبر المنقولات التي يملكها المستأجر و يضعها لخدمة العقار الذي قام بتأجيره عقاراً بالتخصيص .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spcBef>
                <a:spcPts val="0"/>
              </a:spcBef>
            </a:pP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أما عن زوال صفة العقار بالتخصيص ، فتزول بإنقطاع علاقة التخصيص التي تربط بين العقار و المنقول الذي رصد لخدمته أو استغلاله ، كما لو باع المالك المنقولات دون العقار أو العقار دون المنقولات أو كما لو نقلها من العقار لإستخدامها في اغراض أخرى ، و قد تفقد العقارات بالتخصيص صفتها العقارية بسبب خارج عن ارادة المالك كما لو انفصلت</a:t>
            </a:r>
            <a:r>
              <a:rPr lang="ar-IQ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عن العقار بسبب انهياره 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ar-IQ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spcBef>
                <a:spcPts val="0"/>
              </a:spcBef>
              <a:buNone/>
            </a:pPr>
            <a:endParaRPr lang="ar-IQ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spcBef>
                <a:spcPts val="0"/>
              </a:spcBef>
              <a:buNone/>
            </a:pPr>
            <a:r>
              <a:rPr lang="ar-IQ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</a:t>
            </a:r>
            <a:r>
              <a:rPr lang="ar-S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لمنقول </a:t>
            </a:r>
            <a:r>
              <a:rPr lang="ar-S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بحسب المآل :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 rtl="1">
              <a:spcBef>
                <a:spcPts val="0"/>
              </a:spcBef>
            </a:pPr>
            <a:r>
              <a:rPr lang="ar-SA" sz="2400" dirty="0" smtClean="0">
                <a:solidFill>
                  <a:srgbClr val="5151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عقار بطبيعته يكون معداً ليصبح منقولاً بإرادة الطرفين المتعاقدين ، كما لو بيع بناء معد للهدم أو المحصولات و </a:t>
            </a:r>
            <a:r>
              <a:rPr lang="ar-SA" sz="2400" dirty="0" smtClean="0">
                <a:solidFill>
                  <a:srgbClr val="5151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الثما</a:t>
            </a:r>
            <a:r>
              <a:rPr lang="ar-IQ" sz="2400" dirty="0" smtClean="0">
                <a:solidFill>
                  <a:srgbClr val="5151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ر </a:t>
            </a:r>
            <a:r>
              <a:rPr lang="ar-S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المعدة </a:t>
            </a:r>
            <a:r>
              <a:rPr lang="ar-S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للجني . و يترتب على اعتبار العقار منقولاً بحسب المآل إخضاعه للقواعد التي تحكم المنقولات لا لتلك التي تحكم </a:t>
            </a:r>
            <a:r>
              <a:rPr lang="ar-S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العقارات</a:t>
            </a:r>
            <a:endParaRPr lang="ar-IQ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r" rtl="1">
              <a:spcBef>
                <a:spcPts val="0"/>
              </a:spcBef>
            </a:pP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أهمية تقسيم الأشياء الى عقارات و منقولات :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algn="r" rtl="1">
              <a:spcBef>
                <a:spcPts val="0"/>
              </a:spcBef>
            </a:pPr>
            <a:r>
              <a:rPr lang="ar-IQ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التسجيل 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في دائرة التسجيل العقاري ، إذ تخضع التصرفات القانونية الواردة على العقارات للتسجيل في الدائرة 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المذكورة</a:t>
            </a:r>
            <a:r>
              <a:rPr lang="ar-IQ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ع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لى 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العكس من 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المنقولات</a:t>
            </a:r>
            <a:endParaRPr lang="ar-IQ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dirty="0" smtClean="0">
                <a:solidFill>
                  <a:srgbClr val="2E2E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۲ - </a:t>
            </a:r>
            <a:r>
              <a:rPr lang="ar-SA" dirty="0" smtClean="0">
                <a:solidFill>
                  <a:srgbClr val="2E2E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تعتبر حيازة المنقول بحسن نية سنداً لملكيته ، أما بالنسبة للعقارات فليس لحيازتها من الاثار القانونية ما لحيازة </a:t>
            </a:r>
            <a:r>
              <a:rPr lang="ar-SA" dirty="0" smtClean="0">
                <a:solidFill>
                  <a:srgbClr val="2E2E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المنقولات</a:t>
            </a:r>
            <a:r>
              <a:rPr lang="ar-IQ" dirty="0" smtClean="0">
                <a:solidFill>
                  <a:srgbClr val="2E2E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solidFill>
                  <a:srgbClr val="2222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إذ </a:t>
            </a:r>
            <a:r>
              <a:rPr lang="ar-SA" dirty="0" smtClean="0">
                <a:solidFill>
                  <a:srgbClr val="2222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يُمكن التثبت من الحقوق التي ترد عليها بالرجوع الى سجلات الدوائر المختصة 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IQ" dirty="0" smtClean="0">
                <a:solidFill>
                  <a:srgbClr val="3333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ar-SA" dirty="0" smtClean="0">
                <a:solidFill>
                  <a:srgbClr val="3333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ar-SA" dirty="0" smtClean="0">
                <a:solidFill>
                  <a:srgbClr val="3333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تتشدد الدول عادة في إباحة تملك الأجانب للعقارات ، في حين لا وجود لمثل هذه العقود بالنسبة </a:t>
            </a:r>
            <a:r>
              <a:rPr lang="ar-SA" dirty="0" smtClean="0">
                <a:solidFill>
                  <a:srgbClr val="3333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للمنقولات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404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٤ - أن الدعاوى المتعلقة بالعقار تُنظر من قبل المحكمة التي تيق العقار في دائرتها ، أما المحكمة المختصة بنظر </a:t>
            </a:r>
            <a:r>
              <a:rPr lang="ar-SA" dirty="0" smtClean="0">
                <a:solidFill>
                  <a:srgbClr val="404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النزاع</a:t>
            </a:r>
            <a:r>
              <a:rPr lang="ar-IQ" dirty="0" smtClean="0">
                <a:solidFill>
                  <a:srgbClr val="404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</a:t>
            </a:r>
            <a:r>
              <a:rPr lang="ar-SA" dirty="0" smtClean="0">
                <a:solidFill>
                  <a:srgbClr val="2222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لمنصب </a:t>
            </a:r>
            <a:r>
              <a:rPr lang="ar-SA" dirty="0" smtClean="0">
                <a:solidFill>
                  <a:srgbClr val="2222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على المنقول فهي محكمة محل إقامة المدعى عليه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 - أن الحجز على العقارات يتطلب نفقات أكبر و إجراءات أعقد مما يلزم لحجز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المنقولات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IQ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الشفعة خاصة بالعقارات ، و لا يمكن تصور أخذها في المنقولات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dirty="0" smtClean="0">
                <a:solidFill>
                  <a:srgbClr val="5151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۷ – </a:t>
            </a:r>
            <a:r>
              <a:rPr lang="ar-SA" dirty="0" smtClean="0">
                <a:solidFill>
                  <a:srgbClr val="5151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الوقف ، يجيز فقهاء الشريعة الاسلامية وقف العقار ، بينما لا يجيز بعضهم وقف المنقول إلا إذا كان تابعاً للعقار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IQ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ar-SA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لا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تتقرر حقوق الارتفاق إلا على العقار دون المنقول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spcBef>
                <a:spcPts val="0"/>
              </a:spcBef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770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جامعة النهرين</vt:lpstr>
      <vt:lpstr>الأشياء و الأموال </vt:lpstr>
      <vt:lpstr>تقسيمات الاشياء والاموال</vt:lpstr>
      <vt:lpstr>تقسيمات الاشياء والاموال</vt:lpstr>
      <vt:lpstr> أهمية تقسيم الأشياء الى عقارات و منقولات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gama</cp:lastModifiedBy>
  <cp:revision>31</cp:revision>
  <dcterms:created xsi:type="dcterms:W3CDTF">2025-03-13T18:55:52Z</dcterms:created>
  <dcterms:modified xsi:type="dcterms:W3CDTF">2025-04-21T17:53:55Z</dcterms:modified>
</cp:coreProperties>
</file>