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8" r:id="rId3"/>
    <p:sldId id="269" r:id="rId4"/>
    <p:sldId id="270" r:id="rId5"/>
    <p:sldId id="27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4BE491-DA59-4E76-5D9F-9D8316631E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0EEEFBB-32E6-CFD6-3880-6E13387A6F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F1F25E9-832C-BD05-6ED0-80D0F861F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A0FA41C-2056-DB41-AF66-1223E1C60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C27299B-2EFB-CAB0-7F47-249E568DB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85653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04BA77-DC3C-1F0A-5D3A-E5821C51B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3B835D2-7E7C-313E-CE77-917A26A480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4E39F20-EA25-2D33-D68D-C09CA5533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89FC1F6-C9D3-8D2E-5907-4BB5C645D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25D7233-A66D-03E7-54B5-61EEB6217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2344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646075E4-3BF3-C8E3-0D6E-42F2AE031B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23065AE-4C05-AD82-835D-3DF8FC2B92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E9B22AD-3D34-1D4E-85E2-8B7472EBA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5F82E0E-2BE4-44B6-3BBE-000D8FD3A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84C10C4-6AD3-E794-91B5-7EE8F4BEE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916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6CAC4C-D034-A7A1-07B5-75597070F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6A162F2-78EB-5E65-E51B-70395BA04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B3D8841-0FB4-D731-5531-6F36DF16E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10F2A95-2828-4434-568D-2A862AC37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C60F8FC-B16E-790B-B747-DE66D3E11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2621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5E72F7-6AA8-1B23-0C59-8B804EADF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ECBFDE4-9B81-BB2E-FF03-5A0C77C90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45B4898-8672-8F04-EB88-527EF8020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94C3860-7C7F-1A56-D660-BEE0DBCCE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1E247B8-D745-32FD-CF55-21E58BB8D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21336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10C6CF-27BD-95BE-7D14-29400DB10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CFAA637-3867-33D3-0D14-80713189BF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62132A2-8F36-E4A4-06CC-D3A57233FD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810CF7D-FF04-1DC4-AE53-D59850EB3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B867D1D-A37D-2A1A-1066-566F99BFF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8B490CC-92CA-859C-EBD7-755B84246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86195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425684-5279-5B84-6A95-A87B557DB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4C07132-5F22-6E44-10E3-FD1B49F564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77B2D3A-5285-D883-4531-6494348388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B8DD3A6-4D4D-74B3-19A7-089F9FCD64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060DEFA4-5F95-8DAD-CF92-FD367E0D83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3A8186C-BFAD-8B1D-6C8E-08DC53558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DD15EDA-7858-E437-12E7-F3D98D2EB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BDD1E34-FE2C-6B32-7F4F-F901597EC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9079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FC5048-AF6D-1FAD-9F1C-D60FD83B8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9050167-ED6A-5388-4891-40C2882F1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181F954-5AC4-8B4E-A46D-FC7795DB0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9B037FB-C314-FEAC-11B6-3F73141A0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50876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4C7EEAC-09B8-6216-9624-355588173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10EEFDF7-B961-5C3B-EDCA-1137FA512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E8ABEDE-8D39-1874-DC59-7FEECC9B2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4634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559357-D415-CC41-830E-B1779D7BC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176E345-2726-639A-4C40-CE3FB7923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C353CDE-8D3C-A94F-1CA8-CB7CDE53A1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860B341-A067-4F7E-AAF0-5B09F8796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85B91E5-1D5A-E762-F215-0696F0F85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66EF626-977F-8EAE-1A4D-641921205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9056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030870-6CB3-FCFF-3599-C44F53B95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C567D2E5-6A35-3B9F-807C-9053E469D8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A5C6C08-F0B8-F8B8-0EA2-BC01E69FE5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D8DAF48-EF29-7BF9-AD29-CA134CC57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BF699BC-1B6B-BB05-2A4A-08AD61411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F44EE05-19A2-A91C-4FDA-F629F83B9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2447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856C6744-C59A-B286-0F84-98A9FF5EE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6164163-F7F1-9F87-0C42-5926356006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5EA417B-0221-594E-3BA0-95D6CF3080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2E3F6-007B-4008-9EC8-8E581855BAAF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D251905-92A4-EAC8-6BFB-E7ACA7BD0E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35E7FE4-5024-6088-46EE-B2C5FF6BE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E76FD-720A-4998-97D3-DE47BDAF3A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14901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776870" y="1159322"/>
            <a:ext cx="5475854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indent="-198120" algn="ctr">
              <a:lnSpc>
                <a:spcPct val="100000"/>
              </a:lnSpc>
              <a:spcBef>
                <a:spcPts val="2165"/>
              </a:spcBef>
            </a:pPr>
            <a:r>
              <a:rPr lang="ar-IQ" sz="3600" b="1" spc="-20" dirty="0">
                <a:latin typeface="Times New Roman"/>
                <a:ea typeface="+mn-ea"/>
                <a:cs typeface="Times New Roman"/>
              </a:rPr>
              <a:t>جامعة النهرين</a:t>
            </a:r>
            <a:endParaRPr sz="3600" b="1" spc="-20" dirty="0">
              <a:latin typeface="Times New Roman"/>
              <a:ea typeface="+mn-ea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05000" y="2116287"/>
            <a:ext cx="8382000" cy="4296689"/>
          </a:xfrm>
          <a:prstGeom prst="rect">
            <a:avLst/>
          </a:prstGeom>
        </p:spPr>
        <p:txBody>
          <a:bodyPr vert="horz" wrap="square" lIns="0" tIns="2749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165"/>
              </a:spcBef>
            </a:pPr>
            <a:r>
              <a:rPr lang="ar-IQ" sz="3600" b="1" dirty="0">
                <a:latin typeface="Times New Roman"/>
                <a:cs typeface="Times New Roman"/>
              </a:rPr>
              <a:t>كلية الحــــــــقوق</a:t>
            </a:r>
          </a:p>
          <a:p>
            <a:pPr algn="ctr">
              <a:lnSpc>
                <a:spcPct val="100000"/>
              </a:lnSpc>
              <a:spcBef>
                <a:spcPts val="2165"/>
              </a:spcBef>
            </a:pPr>
            <a:r>
              <a:rPr lang="ar-IQ" sz="5400" spc="-105" dirty="0" smtClean="0">
                <a:latin typeface="Calibri Light"/>
                <a:cs typeface="Calibri Light"/>
              </a:rPr>
              <a:t>المحاضرة الثانية</a:t>
            </a:r>
          </a:p>
          <a:p>
            <a:pPr algn="ctr">
              <a:lnSpc>
                <a:spcPct val="100000"/>
              </a:lnSpc>
              <a:spcBef>
                <a:spcPts val="2165"/>
              </a:spcBef>
            </a:pPr>
            <a:r>
              <a:rPr lang="ar-IQ" sz="4400" b="1" dirty="0" smtClean="0">
                <a:solidFill>
                  <a:srgbClr val="404040"/>
                </a:solidFill>
                <a:latin typeface="DeepSeek-CJK-patch"/>
              </a:rPr>
              <a:t>تقسيمات الأشياء </a:t>
            </a:r>
            <a:r>
              <a:rPr lang="ar-IQ" sz="4400" b="1" dirty="0" smtClean="0">
                <a:solidFill>
                  <a:srgbClr val="404040"/>
                </a:solidFill>
                <a:latin typeface="DeepSeek-CJK-patch"/>
              </a:rPr>
              <a:t>والأموال</a:t>
            </a:r>
            <a:endParaRPr lang="en-US" sz="4400" spc="-105" dirty="0">
              <a:latin typeface="Calibri Light"/>
              <a:cs typeface="Calibri Light"/>
            </a:endParaRPr>
          </a:p>
          <a:p>
            <a:pPr algn="ctr">
              <a:lnSpc>
                <a:spcPct val="100000"/>
              </a:lnSpc>
              <a:spcBef>
                <a:spcPts val="3105"/>
              </a:spcBef>
            </a:pPr>
            <a:r>
              <a:rPr lang="ar-IQ" sz="2400" spc="-25" dirty="0" smtClean="0">
                <a:latin typeface="Calibri"/>
                <a:cs typeface="Calibri"/>
              </a:rPr>
              <a:t>م.د مريم عبد طارش</a:t>
            </a:r>
            <a:endParaRPr lang="ar-IQ" sz="2400" spc="-10" dirty="0">
              <a:latin typeface="Calibri"/>
              <a:cs typeface="Calibri"/>
            </a:endParaRPr>
          </a:p>
          <a:p>
            <a:pPr algn="ctr" rtl="1">
              <a:lnSpc>
                <a:spcPct val="100000"/>
              </a:lnSpc>
              <a:spcBef>
                <a:spcPts val="750"/>
              </a:spcBef>
            </a:pPr>
            <a:r>
              <a:rPr lang="ar-IQ" sz="2400" b="1" spc="-10" dirty="0" smtClean="0">
                <a:latin typeface="Times New Roman"/>
                <a:cs typeface="Times New Roman"/>
              </a:rPr>
              <a:t>2023-2024</a:t>
            </a:r>
            <a:endParaRPr sz="2400" dirty="0">
              <a:latin typeface="Times New Roman"/>
              <a:cs typeface="Times New Roman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0D9601CC-7B8A-AE8D-4F0B-E9247F4F02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5861" y="327991"/>
            <a:ext cx="3101009" cy="3101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1F42A2-DA9F-37F8-DA1C-B83C6C8F5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الأشياء و الأموال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C3FE2C3-9615-D55C-824F-373C975328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sz="1800" dirty="0" smtClean="0">
                <a:solidFill>
                  <a:srgbClr val="0909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96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</a:pPr>
            <a:r>
              <a:rPr lang="ar-SA" sz="1800" dirty="0">
                <a:solidFill>
                  <a:srgbClr val="1313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أن لكل من الاصطلاحين ( الاشياء ) و ( الاموال ( مدلولاً خاصاً به ، لذلك يجب عدم الخلط بينهما ، و من المسلم به أن القانون لا يهتم </a:t>
            </a:r>
            <a:r>
              <a:rPr lang="ar-SA" sz="1800" dirty="0" err="1">
                <a:solidFill>
                  <a:srgbClr val="1313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بالاشياء</a:t>
            </a:r>
            <a:r>
              <a:rPr lang="ar-SA" sz="1800" dirty="0">
                <a:solidFill>
                  <a:srgbClr val="1313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الا باعتبارها محلاً للحقوق ، و ان الحقوق التي يُعنى بها القانون المدني هي الحقوق ذات القيمة المالية ، فهذه الحقوق هي الاموال ، أما الاشياء فهي محال هذه الحقوق قد فطن المشرع العراقي لها التمييز بين الاشياء و الاموال في المادة ( ٦٥ ) منه التي تقرر بأن ( كل شيء لا يخرج عن التعامل بطبيعته أو بحكم القانون يصح أن يكون محلاً للحقوق المالية ) ، كما عرف المال بأنه كل حق له قيمة مادية ( م ٦٥ مدني ) ، فمن خلال هذه النصوص يُفهم أن المشرع العراقي قد ميّز بين الاشياء و الاموال 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</a:pPr>
            <a:r>
              <a:rPr lang="ar-SA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تقسيم الاشياء و الاموال :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</a:pPr>
            <a:r>
              <a:rPr lang="ar-SA" sz="1800" dirty="0">
                <a:solidFill>
                  <a:srgbClr val="595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ينبغي علينا قبل الخوض في تقسيمات الاشياء و الاموال ، معرفة أن الموجودات لكي تعتبر أشياء بالمعنى القانوني ألا تكون خارجة عن التعامل بحكم طبيعتها أو بحكم القانون و هو ما نصت عليه المادة ( ٦١ ) من القانون المدني العراقي التي تقرر بأن ( </a:t>
            </a:r>
            <a:r>
              <a:rPr lang="fa-IR" sz="1800" dirty="0">
                <a:solidFill>
                  <a:srgbClr val="595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۱ – </a:t>
            </a:r>
            <a:r>
              <a:rPr lang="ar-SA" sz="1800" dirty="0">
                <a:solidFill>
                  <a:srgbClr val="595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كل شيء لا يخرج عن التعامل بطبيعته او بحكم القانون يصح ان يكون محلا للحقوق المالية 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</a:pPr>
            <a:r>
              <a:rPr lang="fa-IR" sz="1800" dirty="0">
                <a:solidFill>
                  <a:srgbClr val="0202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۲ – </a:t>
            </a:r>
            <a:r>
              <a:rPr lang="ar-SA" sz="1800" dirty="0">
                <a:solidFill>
                  <a:srgbClr val="0202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و الاشياء التي تخرج عن التعامل بطبيعتها هي التي لا يستطيع احد ان يستأثر بحيازتها ، و الاشياء التي تخرج عن التعامل بحكم القانون هي التي لا يجيز القانون ان تكون محلا للحقوق المالية 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00878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تقسيمات </a:t>
            </a:r>
            <a:r>
              <a:rPr lang="ar-IQ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</a:t>
            </a:r>
            <a:r>
              <a:rPr lang="ar-SA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لاشياء والامو</a:t>
            </a:r>
            <a:r>
              <a:rPr lang="ar-IQ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</a:pPr>
            <a:r>
              <a:rPr lang="ar-SA" sz="20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هنالك عدة تقسيمات للاشياء و الاموال ، و من أهم هذه التقسيمات هي :</a:t>
            </a:r>
            <a:endParaRPr lang="en-US" sz="2000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</a:pPr>
            <a:r>
              <a:rPr lang="fa-IR" sz="2000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۱ - </a:t>
            </a:r>
            <a:r>
              <a:rPr lang="ar-SA" sz="2000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العقارات و المنقولات</a:t>
            </a:r>
            <a:endParaRPr lang="en-US" sz="2000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</a:pPr>
            <a:r>
              <a:rPr lang="ar-SA" sz="20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تقسم الاشياء من حيث ثباتها وحركتها الى عقارات و منقولات ، و العقار هو كل شيء له مستقر ثابت بحيث لا يمكن نقله او تحويله دون تلف فيشمل الارض و البناء و الغراس و الجسور و السدود والمناجم وغير ذلك من الاشياء العقارية ، أما المنقول فهو كل شيء يمكن نقله و تحويله دون تلف فيشمل النقود و العروض و الحيوانات و المكيلات و الموزونات و ذلك من الاشياء المنقولة ( م ٦٢ مدني ) </a:t>
            </a:r>
            <a:r>
              <a:rPr lang="ar-SA" sz="20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spcBef>
                <a:spcPts val="0"/>
              </a:spcBef>
            </a:pPr>
            <a:r>
              <a:rPr lang="ar-SA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نصت المادة ( ٣٢ ) من القانون المدني العراقي على ( يعتبر عقاراً بالتخصيص المنقول الذي يضعه مالكه في عقار مملوك له رصداً على خدمة هذا العقار أو استغلاله ) .</a:t>
            </a:r>
            <a:endParaRPr lang="en-US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r" rtl="1">
              <a:spcBef>
                <a:spcPts val="0"/>
              </a:spcBef>
            </a:pPr>
            <a:r>
              <a:rPr lang="ar-SA" sz="2000" dirty="0" smtClean="0">
                <a:solidFill>
                  <a:srgbClr val="0202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فالعقار بالتخصيص منقول بطبيعته لحقت به الصفة العقارية ضماناً لإستمرار استغلال العقار بطبيعته الذي رصد هذا المنقول لخدمته ، كالآلات والحيوانات التي يرصدها صاحبها لخدمة مزرعته أو وسائط النقل التي يخصصها صاحبها لنقل منتجات مصنعه .</a:t>
            </a:r>
            <a:endParaRPr lang="en-US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rtl="1"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تقسيمات </a:t>
            </a:r>
            <a:r>
              <a:rPr lang="ar-IQ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</a:t>
            </a:r>
            <a:r>
              <a:rPr lang="ar-SA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لاشياء والامو</a:t>
            </a:r>
            <a:r>
              <a:rPr lang="ar-IQ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marR="0" algn="r" rtl="1">
              <a:spcBef>
                <a:spcPts val="0"/>
              </a:spcBef>
            </a:pPr>
            <a:r>
              <a:rPr lang="ar-SA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و يشترط لإعتبار المنقول عقاراً بالتخصيص تحقق شرطين :</a:t>
            </a:r>
            <a:endParaRPr lang="en-US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r" rtl="1">
              <a:spcBef>
                <a:spcPts val="0"/>
              </a:spcBef>
            </a:pPr>
            <a:r>
              <a:rPr lang="fa-IR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۱ – </a:t>
            </a:r>
            <a:r>
              <a:rPr lang="ar-SA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تخصيص منقول بطبيعته لخدمة عقار أو لإستغلاله</a:t>
            </a:r>
            <a:endParaRPr lang="en-US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r" rtl="1">
              <a:spcBef>
                <a:spcPts val="0"/>
              </a:spcBef>
            </a:pPr>
            <a:r>
              <a:rPr lang="fa-IR" dirty="0" smtClean="0">
                <a:solidFill>
                  <a:srgbClr val="595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۲ – </a:t>
            </a:r>
            <a:r>
              <a:rPr lang="ar-SA" dirty="0" smtClean="0">
                <a:solidFill>
                  <a:srgbClr val="595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وحدة المالك ، أي أن يكون مالك العقار و المنقول المخصص لخدمة ذلك العقار واحداً ، و من ثم لا تعتبر المنقولات التي يملكها المستأجر و يضعها لخدمة العقار الذي قام بتأجيره عقاراً بالتخصيص .</a:t>
            </a:r>
            <a:endParaRPr lang="en-US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r" rtl="1">
              <a:spcBef>
                <a:spcPts val="0"/>
              </a:spcBef>
            </a:pPr>
            <a:r>
              <a:rPr lang="ar-SA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أما عن زوال صفة العقار بالتخصيص ، فتزول بإنقطاع علاقة التخصيص التي تربط بين العقار و المنقول الذي رصد لخدمته أو استغلاله ، كما لو باع المالك المنقولات دون العقار أو العقار دون المنقولات أو كما لو نقلها من العقار لإستخدامها في اغراض أخرى ، و قد تفقد العقارات بالتخصيص صفتها العقارية بسبب خارج عن ارادة المالك كما لو انفصلت</a:t>
            </a:r>
            <a:r>
              <a:rPr lang="ar-IQ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ar-SA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عن العقار بسبب انهياره </a:t>
            </a:r>
            <a:r>
              <a:rPr lang="ar-SA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ar-IQ" b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r" rtl="1">
              <a:spcBef>
                <a:spcPts val="0"/>
              </a:spcBef>
              <a:buNone/>
            </a:pPr>
            <a:endParaRPr lang="ar-IQ" b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r" rtl="1">
              <a:spcBef>
                <a:spcPts val="0"/>
              </a:spcBef>
              <a:buNone/>
            </a:pPr>
            <a:r>
              <a:rPr lang="ar-IQ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ا</a:t>
            </a:r>
            <a:r>
              <a:rPr lang="ar-S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لمنقول </a:t>
            </a:r>
            <a:r>
              <a:rPr lang="ar-S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بحسب المآل :</a:t>
            </a:r>
            <a:endParaRPr lang="en-US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 rtl="1">
              <a:spcBef>
                <a:spcPts val="0"/>
              </a:spcBef>
            </a:pPr>
            <a:r>
              <a:rPr lang="ar-SA" sz="2400" dirty="0" smtClean="0">
                <a:solidFill>
                  <a:srgbClr val="5151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عقار بطبيعته يكون معداً ليصبح منقولاً بإرادة الطرفين المتعاقدين ، كما لو بيع بناء معد للهدم أو المحصولات و </a:t>
            </a:r>
            <a:r>
              <a:rPr lang="ar-SA" sz="2400" dirty="0" smtClean="0">
                <a:solidFill>
                  <a:srgbClr val="5151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الثما</a:t>
            </a:r>
            <a:r>
              <a:rPr lang="ar-IQ" sz="2400" dirty="0" smtClean="0">
                <a:solidFill>
                  <a:srgbClr val="5151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ر </a:t>
            </a:r>
            <a:r>
              <a:rPr lang="ar-SA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المعدة </a:t>
            </a:r>
            <a:r>
              <a:rPr lang="ar-SA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للجني . و يترتب على اعتبار العقار منقولاً بحسب المآل إخضاعه للقواعد التي تحكم المنقولات لا لتلك التي تحكم </a:t>
            </a:r>
            <a:r>
              <a:rPr lang="ar-SA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العقارات</a:t>
            </a:r>
            <a:endParaRPr lang="ar-IQ" sz="24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algn="r" rtl="1">
              <a:spcBef>
                <a:spcPts val="0"/>
              </a:spcBef>
            </a:pPr>
            <a:r>
              <a:rPr lang="ar-SA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أهمية تقسيم الأشياء الى عقارات و منقولات :</a:t>
            </a:r>
            <a:endParaRPr lang="en-US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marR="0" algn="r" rtl="1">
              <a:spcBef>
                <a:spcPts val="0"/>
              </a:spcBef>
            </a:pPr>
            <a:r>
              <a:rPr lang="ar-IQ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1-</a:t>
            </a:r>
            <a:r>
              <a:rPr lang="ar-SA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التسجيل </a:t>
            </a:r>
            <a:r>
              <a:rPr lang="ar-SA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في دائرة التسجيل العقاري ، إذ تخضع التصرفات القانونية الواردة على العقارات للتسجيل في الدائرة </a:t>
            </a:r>
            <a:r>
              <a:rPr lang="ar-SA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المذكورة</a:t>
            </a:r>
            <a:r>
              <a:rPr lang="ar-IQ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ع</a:t>
            </a:r>
            <a:r>
              <a:rPr lang="ar-SA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لى </a:t>
            </a:r>
            <a:r>
              <a:rPr lang="ar-SA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العكس من </a:t>
            </a:r>
            <a:r>
              <a:rPr lang="ar-SA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المنقولات</a:t>
            </a:r>
            <a:endParaRPr lang="ar-IQ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</a:pPr>
            <a:r>
              <a:rPr lang="fa-IR" dirty="0" smtClean="0">
                <a:solidFill>
                  <a:srgbClr val="2E2E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۲ - </a:t>
            </a:r>
            <a:r>
              <a:rPr lang="ar-SA" dirty="0" smtClean="0">
                <a:solidFill>
                  <a:srgbClr val="2E2E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تعتبر حيازة المنقول بحسن نية سنداً لملكيته ، أما بالنسبة للعقارات فليس لحيازتها من الاثار القانونية ما لحيازة </a:t>
            </a:r>
            <a:r>
              <a:rPr lang="ar-SA" dirty="0" smtClean="0">
                <a:solidFill>
                  <a:srgbClr val="2E2E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المنقولات</a:t>
            </a:r>
            <a:r>
              <a:rPr lang="ar-IQ" dirty="0" smtClean="0">
                <a:solidFill>
                  <a:srgbClr val="2E2E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dirty="0" smtClean="0">
                <a:solidFill>
                  <a:srgbClr val="2222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إذ </a:t>
            </a:r>
            <a:r>
              <a:rPr lang="ar-SA" dirty="0" smtClean="0">
                <a:solidFill>
                  <a:srgbClr val="2222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يُمكن التثبت من الحقوق التي ترد عليها بالرجوع الى سجلات الدوائر المختصة .</a:t>
            </a: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</a:pPr>
            <a:r>
              <a:rPr lang="ar-IQ" dirty="0" smtClean="0">
                <a:solidFill>
                  <a:srgbClr val="3333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ar-SA" dirty="0" smtClean="0">
                <a:solidFill>
                  <a:srgbClr val="3333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ar-SA" dirty="0" smtClean="0">
                <a:solidFill>
                  <a:srgbClr val="3333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تتشدد الدول عادة في إباحة تملك الأجانب للعقارات ، في حين لا وجود لمثل هذه العقود بالنسبة </a:t>
            </a:r>
            <a:r>
              <a:rPr lang="ar-SA" dirty="0" smtClean="0">
                <a:solidFill>
                  <a:srgbClr val="3333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للمنقولات</a:t>
            </a: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</a:pPr>
            <a:r>
              <a:rPr lang="ar-SA" dirty="0" smtClean="0">
                <a:solidFill>
                  <a:srgbClr val="404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٤ - أن الدعاوى المتعلقة بالعقار تُنظر من قبل المحكمة التي تيق العقار في دائرتها ، أما المحكمة المختصة بنظر </a:t>
            </a:r>
            <a:r>
              <a:rPr lang="ar-SA" dirty="0" smtClean="0">
                <a:solidFill>
                  <a:srgbClr val="404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النزاع</a:t>
            </a:r>
            <a:r>
              <a:rPr lang="ar-IQ" dirty="0" smtClean="0">
                <a:solidFill>
                  <a:srgbClr val="404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ا</a:t>
            </a:r>
            <a:r>
              <a:rPr lang="ar-SA" dirty="0" smtClean="0">
                <a:solidFill>
                  <a:srgbClr val="2222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لمنصب </a:t>
            </a:r>
            <a:r>
              <a:rPr lang="ar-SA" dirty="0" smtClean="0">
                <a:solidFill>
                  <a:srgbClr val="2222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على المنقول فهي محكمة محل إقامة المدعى عليه</a:t>
            </a: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</a:pPr>
            <a:r>
              <a:rPr lang="ar-SA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ه - أن الحجز على العقارات يتطلب نفقات أكبر و إجراءات أعقد مما يلزم لحجز </a:t>
            </a:r>
            <a:r>
              <a:rPr lang="ar-SA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المنقولات</a:t>
            </a: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</a:pPr>
            <a:r>
              <a:rPr lang="ar-IQ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ar-SA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ar-SA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الشفعة خاصة بالعقارات ، و لا يمكن تصور أخذها في المنقولات</a:t>
            </a: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</a:pPr>
            <a:r>
              <a:rPr lang="fa-IR" dirty="0" smtClean="0">
                <a:solidFill>
                  <a:srgbClr val="5151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۷ – </a:t>
            </a:r>
            <a:r>
              <a:rPr lang="ar-SA" dirty="0" smtClean="0">
                <a:solidFill>
                  <a:srgbClr val="5151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الوقف ، يجيز فقهاء الشريعة الاسلامية وقف العقار ، بينما لا يجيز بعضهم وقف المنقول إلا إذا كان تابعاً للعقار</a:t>
            </a: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</a:pPr>
            <a:r>
              <a:rPr lang="ar-IQ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8-</a:t>
            </a:r>
            <a:r>
              <a:rPr lang="ar-SA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لا </a:t>
            </a:r>
            <a:r>
              <a:rPr lang="ar-SA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تتقرر حقوق الارتفاق إلا على العقار دون المنقول</a:t>
            </a: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spcBef>
                <a:spcPts val="0"/>
              </a:spcBef>
            </a:pPr>
            <a:endParaRPr lang="en-US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770</Words>
  <Application>Microsoft Office PowerPoint</Application>
  <PresentationFormat>Custom</PresentationFormat>
  <Paragraphs>35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جامعة النهرين</vt:lpstr>
      <vt:lpstr>الأشياء و الأموال </vt:lpstr>
      <vt:lpstr>تقسيمات الاشياء والاموال</vt:lpstr>
      <vt:lpstr>تقسيمات الاشياء والاموال</vt:lpstr>
      <vt:lpstr> أهمية تقسيم الأشياء الى عقارات و منقولات 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Al-Amal University College</dc:title>
  <dc:creator>abraham</dc:creator>
  <cp:lastModifiedBy>gama</cp:lastModifiedBy>
  <cp:revision>31</cp:revision>
  <dcterms:created xsi:type="dcterms:W3CDTF">2025-03-13T18:55:52Z</dcterms:created>
  <dcterms:modified xsi:type="dcterms:W3CDTF">2025-04-21T17:53:55Z</dcterms:modified>
</cp:coreProperties>
</file>