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ar-IQ" sz="3600" b="1" spc="-20" dirty="0">
                <a:latin typeface="Times New Roman"/>
                <a:ea typeface="+mn-ea"/>
                <a:cs typeface="Times New Roman"/>
              </a:rPr>
              <a:t>جامعة النهرين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4142801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ar-IQ" sz="3600" b="1" dirty="0">
                <a:latin typeface="Times New Roman"/>
                <a:cs typeface="Times New Roman"/>
              </a:rPr>
              <a:t>كلية </a:t>
            </a:r>
            <a:r>
              <a:rPr lang="ar-IQ" sz="3600" b="1" dirty="0" smtClean="0">
                <a:latin typeface="Times New Roman"/>
                <a:cs typeface="Times New Roman"/>
              </a:rPr>
              <a:t>الحــــــــقوق</a:t>
            </a: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ar-IQ" sz="5400" spc="-105" dirty="0" smtClean="0">
                <a:latin typeface="Calibri Light"/>
                <a:cs typeface="Calibri Light"/>
              </a:rPr>
              <a:t>المحاضرة الثالثة</a:t>
            </a:r>
            <a:endParaRPr lang="ar-IQ" sz="5400" spc="-105" dirty="0" smtClean="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ar-IQ" sz="4400" b="1" dirty="0" smtClean="0">
                <a:solidFill>
                  <a:srgbClr val="404040"/>
                </a:solidFill>
                <a:latin typeface="DeepSeek-CJK-patch"/>
              </a:rPr>
              <a:t>تقسيمات الأشياء </a:t>
            </a:r>
            <a:r>
              <a:rPr lang="ar-IQ" sz="4400" b="1" dirty="0" smtClean="0">
                <a:solidFill>
                  <a:srgbClr val="404040"/>
                </a:solidFill>
                <a:latin typeface="DeepSeek-CJK-patch"/>
              </a:rPr>
              <a:t>والأموال ج 2</a:t>
            </a:r>
            <a:endParaRPr lang="en-US" sz="4400" spc="-105" dirty="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lang="ar-IQ" sz="2400" spc="-25" dirty="0" smtClean="0">
                <a:latin typeface="Calibri"/>
                <a:cs typeface="Calibri"/>
              </a:rPr>
              <a:t>م.د مريم عبد طارش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 smtClean="0">
                <a:latin typeface="Times New Roman"/>
                <a:cs typeface="Times New Roman"/>
              </a:rPr>
              <a:t>2023-2024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الاشياء المثلية و الاشياء القيمية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الاشياء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المثلية هي التي يقوم بعضها مقام بعض عند الوفاء ، و تقدر عادة في التعامل ما بين الناس بالعدد أو المقياس أو الكيل أو الوزن ، كالرز و الحليب و النقود والقماش . أما الاشياء القيمية فهي التي لا يقوم بعضها مقام بعض عن الوفاء ، فيكون الشيء قيمياً إذا لم يوجد مثله بسبب انعدامه أو ندرته ، و إن وجد فإنه يتفاوت عنها تفاوتاً يُعتد به كالمنازل و الأراضي و الأحجار الكريمة و الحيوانات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2626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أن لإرادة الافراد دوراً في تعيين الصفة المثلية أو القيمية للاشياء ، لأن هذه الارادة قد تضفي على شيء مثلي </a:t>
            </a:r>
            <a:r>
              <a:rPr lang="ar-SA" dirty="0" smtClean="0">
                <a:solidFill>
                  <a:srgbClr val="2626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صفة</a:t>
            </a:r>
            <a:r>
              <a:rPr lang="ar-IQ" dirty="0" smtClean="0">
                <a:solidFill>
                  <a:srgbClr val="2626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لقيمية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كما لو أراد شخص نسخة من كتاب من طبعة معينة و لكنه أراد شراء النسخة التي كان يقتنيها المؤلف ،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SA" dirty="0" smtClean="0">
                <a:solidFill>
                  <a:srgbClr val="3C3C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تضفي </a:t>
            </a:r>
            <a:r>
              <a:rPr lang="ar-SA" dirty="0" smtClean="0">
                <a:solidFill>
                  <a:srgbClr val="3C3C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على شيء كان قيمي صفة المثلية ما تقوم به بعض الشركات الانشائية من بناء دور بمساحات متساوية و متماثلة على قطعة أرض </a:t>
            </a:r>
            <a:r>
              <a:rPr lang="ar-SA" dirty="0" smtClean="0">
                <a:solidFill>
                  <a:srgbClr val="3C3C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واحدة</a:t>
            </a:r>
            <a:endParaRPr lang="ar-IQ" dirty="0" smtClean="0">
              <a:solidFill>
                <a:srgbClr val="3C3C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r" rtl="1"/>
            <a:r>
              <a:rPr lang="ar-SA" alt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أهمية </a:t>
            </a:r>
            <a:r>
              <a:rPr lang="ar-SA" alt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تقسيم</a:t>
            </a:r>
            <a:r>
              <a:rPr lang="ar-IQ" alt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الاشياء الى مثليات وقيميات</a:t>
            </a:r>
            <a:r>
              <a:rPr lang="ar-SA" alt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alt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altLang="en-US" sz="6000" dirty="0" smtClean="0"/>
              <a:t/>
            </a:r>
            <a:br>
              <a:rPr lang="en-US" altLang="en-US" sz="6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-)</a:t>
            </a:r>
            <a:r>
              <a:rPr lang="ar-IQ" altLang="en-US" sz="40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1-</a:t>
            </a:r>
            <a:r>
              <a:rPr lang="ar-SA" altLang="en-US" dirty="0" smtClean="0">
                <a:solidFill>
                  <a:srgbClr val="0C0C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altLang="en-US" dirty="0" smtClean="0">
                <a:solidFill>
                  <a:srgbClr val="0C0C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تنتقل ملكية الشيء المعين بالذات ( الشيء القيمي ) بمجرد انعقاد العقد ، بينما تنتقل ملكية الشيء المثلي بعد فرز المبيع و تعيينه بذاته .</a:t>
            </a:r>
            <a:endParaRPr lang="en-US" altLang="en-US" sz="4000" dirty="0" smtClean="0"/>
          </a:p>
          <a:p>
            <a:pPr marL="0" lvl="0" indent="0"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a-IR" altLang="en-US" dirty="0" smtClean="0">
                <a:solidFill>
                  <a:srgbClr val="1A1A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۲ – </a:t>
            </a:r>
            <a:r>
              <a:rPr lang="ar-SA" altLang="en-US" dirty="0" smtClean="0">
                <a:solidFill>
                  <a:srgbClr val="1A1A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اذا كان محل الالتزام شيء قيمي فلا يستطيع المدين دفع شيء غيره بدون رضا الدائن ، أما إذا كان محل الالتزام شيئاً مثلياً فللمدين أن يدفع مثله حتى بدون رضا الدائن</a:t>
            </a:r>
            <a:endParaRPr lang="en-US" altLang="en-US" sz="4000" dirty="0" smtClean="0"/>
          </a:p>
          <a:p>
            <a:pPr marL="0" lvl="0" indent="0"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ar-IQ" altLang="en-US" dirty="0" smtClean="0">
                <a:solidFill>
                  <a:srgbClr val="3B3B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ar-SA" altLang="en-US" dirty="0" smtClean="0">
                <a:solidFill>
                  <a:srgbClr val="3B3B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ar-SA" altLang="en-US" dirty="0" smtClean="0">
                <a:solidFill>
                  <a:srgbClr val="3B3B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إذا كان محل العقد شيئاً مثلياً فهلك ، فإن العقد لا ينفسخ بل يظل التزام المدين قائماً لأن هلاك الشيء المثلي لا يجعل التنفيذ مستحيلاً ، أما إذا كان محل العقد شيئاً قيمياً فهلك انفسخ العقد بقوة القانون و انقضى التزام المدين لإستحالة تنفيذه. - أن المقاصة الجبيرة لا تقع إلا بين دينين موضوع كل منهما أشياء مثلية</a:t>
            </a:r>
            <a:endParaRPr lang="en-US" altLang="en-US" sz="4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التقسيمات الاخرى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ar-SA" alt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الاشياء العامة و الاشياء الخاصة .</a:t>
            </a:r>
            <a:endParaRPr lang="en-US" altLang="en-US" sz="4000" dirty="0" smtClean="0"/>
          </a:p>
          <a:p>
            <a:pPr marL="0" lvl="0" indent="0" algn="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ar-SA" alt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الاشياء العامة تعبير يُطلق على الاشياء المملوكة للدولة أو للاشخاص المعنوية العامة التي تكون مخصصة لمنفعة عامة بالفعل أو بمقتضى القانون ، و هذه الاشياء لا يجوز التصرف فيها أو الحجز عليها أو تملكها بالتقادم</a:t>
            </a:r>
            <a:endParaRPr lang="en-US" altLang="en-US" sz="4000" dirty="0" smtClean="0"/>
          </a:p>
          <a:p>
            <a:pPr marL="0" lvl="0" indent="0" algn="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ar-SA" altLang="en-US" dirty="0" smtClean="0">
                <a:solidFill>
                  <a:srgbClr val="5959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أما الاشياء الخاصة فهي الاشياء التي تكون مملوكة لأشخاص القانون الخاص سواء كانوا طبيعيين أو </a:t>
            </a:r>
            <a:r>
              <a:rPr lang="ar-SA" altLang="en-US" dirty="0" smtClean="0">
                <a:solidFill>
                  <a:srgbClr val="5959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معنويين</a:t>
            </a: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endParaRPr lang="en-US" altLang="en-US" sz="4000" dirty="0" smtClean="0"/>
          </a:p>
          <a:p>
            <a:pPr marL="0" lvl="0" indent="0" algn="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ar-SA" alt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الاشياء المملوكة و الاشياء غير المملوكة .</a:t>
            </a:r>
            <a:endParaRPr lang="en-US" altLang="en-US" sz="4000" dirty="0" smtClean="0"/>
          </a:p>
          <a:p>
            <a:pPr marL="0" lvl="0" indent="0" algn="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ar-SA" alt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الاشياء المملوكة هي التي دخلت تحت ملكية عامة أو خاصة ، أما الاشياء غير المملوكة فهي بحسب الاصل ليست مملوكة لأحد و لكنها تصبح مملوكة لأول واضع يد عليها بطريق الاستيلاء</a:t>
            </a:r>
            <a:endParaRPr lang="en-US" altLang="en-US" sz="4000" dirty="0" smtClean="0"/>
          </a:p>
          <a:p>
            <a:pPr marL="0" lvl="0" indent="0" algn="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ar-SA" altLang="en-US" dirty="0" smtClean="0">
                <a:solidFill>
                  <a:srgbClr val="3131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حيث تقرر المادة ( </a:t>
            </a:r>
            <a:r>
              <a:rPr lang="fa-IR" altLang="en-US" dirty="0" smtClean="0">
                <a:solidFill>
                  <a:srgbClr val="3131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۱۰۹۸ ) </a:t>
            </a:r>
            <a:r>
              <a:rPr lang="ar-SA" altLang="en-US" dirty="0" smtClean="0">
                <a:solidFill>
                  <a:srgbClr val="3131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من القانون المدني العراقي بأن ( كل من أحرز بقصد التملك منقولاً مباحاً لا مالك له ملكه ) أما العقارات فتعتبر دائماً مملوكة أما للدولة أو للافراد</a:t>
            </a:r>
            <a:endParaRPr lang="en-US" altLang="en-US" sz="4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smtClean="0"/>
              <a:t>التقسيمات الاخرى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الاشياء القابلة للاستهلاك و الاشياء غير القابلة للاستهلاك</a:t>
            </a:r>
            <a:r>
              <a:rPr lang="ar-IQ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يُراد بالاشياء القابلة للاستهلاك تلك التي تُستهلك باستعمالها مرة واحدة ، فلا تحتمل ورود استعمالات اخرى عليها الاستهلاك قد يكون مادياً كاستهلاك المأكولات و السوائل ، و قد يكون قانونياً يتم عن طريق التصرف بالشيء كإنفاق النقود</a:t>
            </a:r>
            <a:r>
              <a:rPr lang="ar-IQ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و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استعمال تذاكر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السفر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2222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أما الاشياء غير القابلة للاستهلاك فهي الاشياء التي تقبل تكرار استعمالها و يمكن الانتفاع بها مع بقاء اعيانها کالاراضي و المنازل و المفروشات و الحيوانات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3B3B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تبدو أهمية هذا التقسيم في أن بعض العقود و بعض الحقوق لا يُمكن أن ترد إلا على الاشياء التي لا تهلك باستعمالها كعقد الايجار و عقد الاعارة و حق الانتفاع و حق الاستعمال</a:t>
            </a:r>
            <a:r>
              <a:rPr lang="ar-SA" dirty="0" smtClean="0">
                <a:solidFill>
                  <a:srgbClr val="3B3B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535</Words>
  <Application>Microsoft Office PowerPoint</Application>
  <PresentationFormat>Custom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جامعة النهرين</vt:lpstr>
      <vt:lpstr>الاشياء المثلية و الاشياء القيمية </vt:lpstr>
      <vt:lpstr>أهمية تقسيم الاشياء الى مثليات وقيميات : </vt:lpstr>
      <vt:lpstr>التقسيمات الاخرى</vt:lpstr>
      <vt:lpstr>التقسيمات الاخرى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gama</cp:lastModifiedBy>
  <cp:revision>33</cp:revision>
  <dcterms:created xsi:type="dcterms:W3CDTF">2025-03-13T18:55:52Z</dcterms:created>
  <dcterms:modified xsi:type="dcterms:W3CDTF">2025-04-21T18:06:38Z</dcterms:modified>
</cp:coreProperties>
</file>