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8" r:id="rId3"/>
    <p:sldId id="260" r:id="rId4"/>
    <p:sldId id="261" r:id="rId5"/>
    <p:sldId id="262" r:id="rId6"/>
    <p:sldId id="264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BE491-DA59-4E76-5D9F-9D8316631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EEFBB-32E6-CFD6-3880-6E13387A6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F25E9-832C-BD05-6ED0-80D0F861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FA41C-2056-DB41-AF66-1223E1C60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299B-2EFB-CAB0-7F47-249E568DB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BA77-DC3C-1F0A-5D3A-E5821C51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835D2-7E7C-313E-CE77-917A26A48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39F20-EA25-2D33-D68D-C09CA553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C1F6-C9D3-8D2E-5907-4BB5C645D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D7233-A66D-03E7-54B5-61EEB621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4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6075E4-3BF3-C8E3-0D6E-42F2AE03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3065AE-4C05-AD82-835D-3DF8FC2B9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B22AD-3D34-1D4E-85E2-8B7472EBA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2E0E-2BE4-44B6-3BBE-000D8FD3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C10C4-6AD3-E794-91B5-7EE8F4BE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6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C4C-D034-A7A1-07B5-75597070F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162F2-78EB-5E65-E51B-70395BA04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D8841-0FB4-D731-5531-6F36DF16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F2A95-2828-4434-568D-2A862AC3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0F8FC-B16E-790B-B747-DE66D3E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E72F7-6AA8-1B23-0C59-8B804EADF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BFDE4-9B81-BB2E-FF03-5A0C77C90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B4898-8672-8F04-EB88-527EF802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3860-7C7F-1A56-D660-BEE0DBCC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247B8-D745-32FD-CF55-21E58BB8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3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6CF-27BD-95BE-7D14-29400DB1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AA637-3867-33D3-0D14-80713189B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32A2-8F36-E4A4-06CC-D3A57233F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CF7D-FF04-1DC4-AE53-D59850EB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867D1D-A37D-2A1A-1066-566F99BF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490CC-92CA-859C-EBD7-755B84246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9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5684-5279-5B84-6A95-A87B557D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07132-5F22-6E44-10E3-FD1B49F56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7B2D3A-5285-D883-4531-649434838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DD3A6-4D4D-74B3-19A7-089F9FCD6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DEFA4-5F95-8DAD-CF92-FD367E0D8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8186C-BFAD-8B1D-6C8E-08DC5355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D15EDA-7858-E437-12E7-F3D98D2EB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DD1E34-FE2C-6B32-7F4F-F901597EC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C5048-AF6D-1FAD-9F1C-D60FD83B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50167-ED6A-5388-4891-40C2882F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1F954-5AC4-8B4E-A46D-FC7795DB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B037FB-C314-FEAC-11B6-3F73141A0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7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C7EEAC-09B8-6216-9624-35558817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EFDF7-B961-5C3B-EDCA-1137FA512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ABEDE-8D39-1874-DC59-7FEECC9B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59357-D415-CC41-830E-B1779D7B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6E345-2726-639A-4C40-CE3FB792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353CDE-8D3C-A94F-1CA8-CB7CDE53A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0B341-A067-4F7E-AAF0-5B09F8796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B91E5-1D5A-E762-F215-0696F0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6EF626-977F-8EAE-1A4D-641921205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30870-6CB3-FCFF-3599-C44F53B95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67D2E5-6A35-3B9F-807C-9053E469D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C6C08-F0B8-F8B8-0EA2-BC01E69FE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AF48-EF29-7BF9-AD29-CA134CC5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699BC-1B6B-BB05-2A4A-08AD6141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4EE05-19A2-A91C-4FDA-F629F83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6C6744-C59A-B286-0F84-98A9FF5EE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64163-F7F1-9F87-0C42-59263560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417B-0221-594E-3BA0-95D6CF308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2E3F6-007B-4008-9EC8-8E581855BAAF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51905-92A4-EAC8-6BFB-E7ACA7BD0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E7FE4-5024-6088-46EE-B2C5FF6BE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E76FD-720A-4998-97D3-DE47BDAF3A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0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776870" y="1159322"/>
            <a:ext cx="5475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-198120"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spc="-20" dirty="0">
                <a:latin typeface="Times New Roman"/>
                <a:ea typeface="+mn-ea"/>
                <a:cs typeface="Times New Roman"/>
              </a:rPr>
              <a:t>University of </a:t>
            </a:r>
            <a:r>
              <a:rPr lang="en-US" sz="3600" b="1" spc="-20" dirty="0" err="1">
                <a:latin typeface="Times New Roman"/>
                <a:ea typeface="+mn-ea"/>
                <a:cs typeface="Times New Roman"/>
              </a:rPr>
              <a:t>Nahrain</a:t>
            </a:r>
            <a:endParaRPr sz="3600" b="1" spc="-20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116287"/>
            <a:ext cx="8382000" cy="3298980"/>
          </a:xfrm>
          <a:prstGeom prst="rect">
            <a:avLst/>
          </a:prstGeom>
        </p:spPr>
        <p:txBody>
          <a:bodyPr vert="horz" wrap="square" lIns="0" tIns="2749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3600" b="1" dirty="0">
                <a:latin typeface="Times New Roman"/>
                <a:cs typeface="Times New Roman"/>
              </a:rPr>
              <a:t>Faculty of Law</a:t>
            </a:r>
            <a:endParaRPr lang="ar-IQ" sz="3600" b="1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165"/>
              </a:spcBef>
            </a:pPr>
            <a:r>
              <a:rPr lang="en-US" sz="5400" spc="-105" dirty="0">
                <a:latin typeface="Calibri Light"/>
                <a:cs typeface="Calibri Light"/>
              </a:rPr>
              <a:t>Administrative Law in English</a:t>
            </a:r>
          </a:p>
          <a:p>
            <a:pPr algn="ctr">
              <a:lnSpc>
                <a:spcPct val="100000"/>
              </a:lnSpc>
              <a:spcBef>
                <a:spcPts val="3105"/>
              </a:spcBef>
            </a:pPr>
            <a:r>
              <a:rPr sz="2400" spc="-25" dirty="0">
                <a:latin typeface="Calibri"/>
                <a:cs typeface="Calibri"/>
              </a:rPr>
              <a:t>By </a:t>
            </a:r>
            <a:r>
              <a:rPr lang="en-US" sz="2400" spc="-25" dirty="0">
                <a:latin typeface="Calibri"/>
                <a:cs typeface="Calibri"/>
              </a:rPr>
              <a:t>Asst. Prof. Dr. Ayat Mohammed Saud</a:t>
            </a:r>
            <a:endParaRPr lang="ar-IQ" sz="2400" spc="-10" dirty="0">
              <a:latin typeface="Calibri"/>
              <a:cs typeface="Calibri"/>
            </a:endParaRPr>
          </a:p>
          <a:p>
            <a:pPr algn="ctr" rtl="1">
              <a:lnSpc>
                <a:spcPct val="100000"/>
              </a:lnSpc>
              <a:spcBef>
                <a:spcPts val="750"/>
              </a:spcBef>
            </a:pPr>
            <a:r>
              <a:rPr lang="ar-IQ" sz="2400" b="1" spc="-10" dirty="0">
                <a:latin typeface="Times New Roman"/>
                <a:cs typeface="Times New Roman"/>
              </a:rPr>
              <a:t>2024-2025</a:t>
            </a:r>
            <a:endParaRPr sz="2400" dirty="0">
              <a:latin typeface="Times New Roman"/>
              <a:cs typeface="Times New Roman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9601CC-7B8A-AE8D-4F0B-E9247F4F0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1" y="327991"/>
            <a:ext cx="3101009" cy="31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18911-931F-3362-BCCB-F0221C28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28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Lecture 3: Judicial Review and Administrative Courts</a:t>
            </a: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br>
              <a:rPr lang="en-US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6E341-9612-E319-4585-64B6B5EBA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The process by which courts examine the legality of administrative actions and decisions.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Purpose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To ensure that public authorities act within their legal powers and respect individual rights.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Grounds for Judicial Review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Illegality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 (عدم الشرعية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decision violates the law.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Irrationality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عدم المعقولية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decision is so unreasonable that no reasonable authority would make it.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Impropriety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الإخلال بالإجراءات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Failure to follow proper procedures.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1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6348-B241-5498-E217-3CB116C0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Courts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المحاكم الإدارية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BAD47-4B20-7D19-29E3-96F23CB39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Definition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Specialized courts that handle disputes involving public authorities and administrative law.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Functions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Review the legality of administrative decisions.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Resolve disputes between citizens and public authorities.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Ensure the protection of individual rights against administrative abuses.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France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Conseil </a:t>
            </a:r>
            <a:r>
              <a:rPr lang="en-US" b="0" i="0" dirty="0" err="1">
                <a:solidFill>
                  <a:srgbClr val="404040"/>
                </a:solidFill>
                <a:effectLst/>
                <a:latin typeface="Inter"/>
              </a:rPr>
              <a:t>d'État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(Council of State).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Egypt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State Council (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مجلس الدولة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0" i="0" dirty="0">
              <a:solidFill>
                <a:srgbClr val="404040"/>
              </a:solidFill>
              <a:effectLst/>
              <a:latin typeface="Int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00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D5DE-A1CD-2CC9-5C76-8589CD2C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1959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Structure of Administrative Courts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5161F-FD19-5AA7-AB8F-8715B4786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Composition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President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A senior judge with extensive experience in administrative law.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Members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Judges specializing in administrative matters.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Jurisdiction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Original Jurisdiction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Hearing cases for the first time.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Appellate Jurisdiction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 Reviewing decisions of lower courts.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Limitations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Cannot review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Acts of State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(e.g., treaties, declarations of war).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Cannot interfere with 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policy decisions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unless they violate the law.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1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A2CD-6285-5EFE-5BF1-1AE2919B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Liability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المسؤولية الإدارية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163-8AFD-2AC6-80BF-6DA4B180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Remedies in Administrative Law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الجزاءات في القانون الإداري)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)</a:t>
            </a:r>
            <a:endParaRPr lang="ar-IQ" b="1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Types of Remedies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Annulment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الإلغاء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court cancels an unlawful administrative decision.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Compensation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التعويض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</a:t>
            </a: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court orders the administration to pay damages for harm caused.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Injunction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الأمر القضائي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endParaRPr lang="en-US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457200" lvl="1" indent="0" algn="l">
              <a:buNone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The court orders the administration to act or refrain from acting.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Examples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Annulling an unlawfully issued license.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Compensating a citizen for damages caused by administrative negligence.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12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90BA-6186-AFEE-064F-D33048D9A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Summary of Lecture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0898-CC18-433A-8F6C-D45F753FD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ensures that administrative actions are legal, reasonable, and procedurally fair.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Courts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are specialized courts that handle disputes involving public authorities.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Structure of Administrative Courts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includes a president and members with expertise in administrative law.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Remedies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 in administrative law include annulment, compensation, and injunctions to protect individual rights.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93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1A7AF-CE4E-1B35-5B2F-ADC2A3F3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Glossary of Key Terms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مصطلحات أساسية</a:t>
            </a:r>
            <a:r>
              <a:rPr lang="en-US" b="1" dirty="0">
                <a:solidFill>
                  <a:srgbClr val="404040"/>
                </a:solidFill>
                <a:latin typeface="Inter"/>
              </a:rPr>
              <a:t>)</a:t>
            </a:r>
            <a:br>
              <a:rPr lang="ar-IQ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3C45-F0B4-3CB0-59FA-343BD68A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Judicial Review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المراجعة القضائية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ar-IQ" dirty="0">
                <a:solidFill>
                  <a:srgbClr val="404040"/>
                </a:solidFill>
                <a:latin typeface="Inter"/>
              </a:rPr>
              <a:t>(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Examination of the legality of administrative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Illegality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عدم الشرعية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(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Violation of the law by an administrative decision.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Irrationality (  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عدم المعقولية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(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A decision so unreasonable that no reasonable authority would make it.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Procedural Impropriety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 (الإخلال بالإجراءات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Failure to follow proper procedures.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Administrative Courts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المحاكم الإدارية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)Courts specializing in administrative law disputes.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Original Jurisdiction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الاختصاص الابتدائي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)Authority to hear cases for the first time.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Appellate Jurisdiction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الاختصاص الاستئنافي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)Authority to review decisions of lower courts.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Acts of State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أعمال السيادة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)Decisions related to sovereignty, such as treaties or war declarations.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Annulment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الإلغاء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)Cancellation of an unlawful administrative decision.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Compensation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التعويض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 Payment for damages caused by administrative actions.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Injunction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الأمر القضائي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 )Court order to act or refrain from acting.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Conseil </a:t>
            </a:r>
            <a:r>
              <a:rPr lang="en-US" b="1" i="0" dirty="0" err="1">
                <a:solidFill>
                  <a:srgbClr val="404040"/>
                </a:solidFill>
                <a:effectLst/>
                <a:latin typeface="Inter"/>
              </a:rPr>
              <a:t>d'État</a:t>
            </a: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مجلس الدولة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)The French Council of State, a model for administrative courts.</a:t>
            </a:r>
          </a:p>
          <a:p>
            <a:pPr algn="l">
              <a:buFont typeface="+mj-lt"/>
              <a:buAutoNum type="arabicPeriod"/>
            </a:pPr>
            <a:r>
              <a:rPr lang="en-US" b="1" i="0" dirty="0">
                <a:solidFill>
                  <a:srgbClr val="404040"/>
                </a:solidFill>
                <a:effectLst/>
                <a:latin typeface="Inter"/>
              </a:rPr>
              <a:t>State Council (</a:t>
            </a:r>
            <a:r>
              <a:rPr lang="ar-IQ" b="1" i="0" dirty="0">
                <a:solidFill>
                  <a:srgbClr val="404040"/>
                </a:solidFill>
                <a:effectLst/>
                <a:latin typeface="Inter"/>
              </a:rPr>
              <a:t>مجلس الدولة</a:t>
            </a:r>
            <a:r>
              <a:rPr lang="ar-IQ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b="0" i="0">
                <a:solidFill>
                  <a:srgbClr val="404040"/>
                </a:solidFill>
                <a:effectLst/>
                <a:latin typeface="Inter"/>
              </a:rPr>
              <a:t>)The </a:t>
            </a:r>
            <a:r>
              <a:rPr lang="en-US" b="0" i="0" dirty="0">
                <a:solidFill>
                  <a:srgbClr val="404040"/>
                </a:solidFill>
                <a:effectLst/>
                <a:latin typeface="Inter"/>
              </a:rPr>
              <a:t>Egyptian administrative court system.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998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4CD99-F0EC-1B66-CBC5-09AB4E9CE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736035"/>
            <a:ext cx="10515600" cy="1692965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The End </a:t>
            </a:r>
          </a:p>
        </p:txBody>
      </p:sp>
    </p:spTree>
    <p:extLst>
      <p:ext uri="{BB962C8B-B14F-4D97-AF65-F5344CB8AC3E}">
        <p14:creationId xmlns:p14="http://schemas.microsoft.com/office/powerpoint/2010/main" val="183998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595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Times New Roman</vt:lpstr>
      <vt:lpstr>Office Theme</vt:lpstr>
      <vt:lpstr>University of Nahrain</vt:lpstr>
      <vt:lpstr>Lecture 3: Judicial Review and Administrative Courts   </vt:lpstr>
      <vt:lpstr>Administrative Courts (المحاكم الإدارية )</vt:lpstr>
      <vt:lpstr>Structure of Administrative Courts</vt:lpstr>
      <vt:lpstr>Administrative Liability (المسؤولية الإدارية)</vt:lpstr>
      <vt:lpstr>Summary of Lecture 3:</vt:lpstr>
      <vt:lpstr>Glossary of Key Terms (مصطلحات أساسية) </vt:lpstr>
      <vt:lpstr>The End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Al-Amal University College</dc:title>
  <dc:creator>abraham</dc:creator>
  <cp:lastModifiedBy>abraham</cp:lastModifiedBy>
  <cp:revision>4</cp:revision>
  <dcterms:created xsi:type="dcterms:W3CDTF">2025-03-13T18:55:52Z</dcterms:created>
  <dcterms:modified xsi:type="dcterms:W3CDTF">2025-03-13T20:37:18Z</dcterms:modified>
</cp:coreProperties>
</file>