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71" r:id="rId3"/>
    <p:sldId id="272" r:id="rId4"/>
    <p:sldId id="274" r:id="rId5"/>
    <p:sldId id="273" r:id="rId6"/>
    <p:sldId id="276"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00" autoAdjust="0"/>
    <p:restoredTop sz="94660"/>
  </p:normalViewPr>
  <p:slideViewPr>
    <p:cSldViewPr snapToGrid="0">
      <p:cViewPr varScale="1">
        <p:scale>
          <a:sx n="70" d="100"/>
          <a:sy n="70" d="100"/>
        </p:scale>
        <p:origin x="-120" y="-168"/>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74BE491-DA59-4E76-5D9F-9D8316631E5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 xmlns:a16="http://schemas.microsoft.com/office/drawing/2014/main" id="{10EEEFBB-32E6-CFD6-3880-6E13387A6F4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 xmlns:a16="http://schemas.microsoft.com/office/drawing/2014/main" id="{2F1F25E9-832C-BD05-6ED0-80D0F861FAB7}"/>
              </a:ext>
            </a:extLst>
          </p:cNvPr>
          <p:cNvSpPr>
            <a:spLocks noGrp="1"/>
          </p:cNvSpPr>
          <p:nvPr>
            <p:ph type="dt" sz="half" idx="10"/>
          </p:nvPr>
        </p:nvSpPr>
        <p:spPr/>
        <p:txBody>
          <a:bodyPr/>
          <a:lstStyle/>
          <a:p>
            <a:fld id="{0D82E3F6-007B-4008-9EC8-8E581855BAAF}" type="datetimeFigureOut">
              <a:rPr lang="en-US" smtClean="0"/>
              <a:pPr/>
              <a:t>4/21/2025</a:t>
            </a:fld>
            <a:endParaRPr lang="en-US"/>
          </a:p>
        </p:txBody>
      </p:sp>
      <p:sp>
        <p:nvSpPr>
          <p:cNvPr id="5" name="Footer Placeholder 4">
            <a:extLst>
              <a:ext uri="{FF2B5EF4-FFF2-40B4-BE49-F238E27FC236}">
                <a16:creationId xmlns="" xmlns:a16="http://schemas.microsoft.com/office/drawing/2014/main" id="{DA0FA41C-2056-DB41-AF66-1223E1C605B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0C27299B-2EFB-CAB0-7F47-249E568DBD86}"/>
              </a:ext>
            </a:extLst>
          </p:cNvPr>
          <p:cNvSpPr>
            <a:spLocks noGrp="1"/>
          </p:cNvSpPr>
          <p:nvPr>
            <p:ph type="sldNum" sz="quarter" idx="12"/>
          </p:nvPr>
        </p:nvSpPr>
        <p:spPr/>
        <p:txBody>
          <a:bodyPr/>
          <a:lstStyle/>
          <a:p>
            <a:fld id="{622E76FD-720A-4998-97D3-DE47BDAF3A6D}" type="slidenum">
              <a:rPr lang="en-US" smtClean="0"/>
              <a:pPr/>
              <a:t>‹#›</a:t>
            </a:fld>
            <a:endParaRPr lang="en-US"/>
          </a:p>
        </p:txBody>
      </p:sp>
    </p:spTree>
    <p:extLst>
      <p:ext uri="{BB962C8B-B14F-4D97-AF65-F5344CB8AC3E}">
        <p14:creationId xmlns="" xmlns:p14="http://schemas.microsoft.com/office/powerpoint/2010/main" val="10856534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004BA77-DC3C-1F0A-5D3A-E5821C51B11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 xmlns:a16="http://schemas.microsoft.com/office/drawing/2014/main" id="{83B835D2-7E7C-313E-CE77-917A26A480D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14E39F20-EA25-2D33-D68D-C09CA5533A00}"/>
              </a:ext>
            </a:extLst>
          </p:cNvPr>
          <p:cNvSpPr>
            <a:spLocks noGrp="1"/>
          </p:cNvSpPr>
          <p:nvPr>
            <p:ph type="dt" sz="half" idx="10"/>
          </p:nvPr>
        </p:nvSpPr>
        <p:spPr/>
        <p:txBody>
          <a:bodyPr/>
          <a:lstStyle/>
          <a:p>
            <a:fld id="{0D82E3F6-007B-4008-9EC8-8E581855BAAF}" type="datetimeFigureOut">
              <a:rPr lang="en-US" smtClean="0"/>
              <a:pPr/>
              <a:t>4/21/2025</a:t>
            </a:fld>
            <a:endParaRPr lang="en-US"/>
          </a:p>
        </p:txBody>
      </p:sp>
      <p:sp>
        <p:nvSpPr>
          <p:cNvPr id="5" name="Footer Placeholder 4">
            <a:extLst>
              <a:ext uri="{FF2B5EF4-FFF2-40B4-BE49-F238E27FC236}">
                <a16:creationId xmlns="" xmlns:a16="http://schemas.microsoft.com/office/drawing/2014/main" id="{489FC1F6-C9D3-8D2E-5907-4BB5C645D9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925D7233-A66D-03E7-54B5-61EEB6217D59}"/>
              </a:ext>
            </a:extLst>
          </p:cNvPr>
          <p:cNvSpPr>
            <a:spLocks noGrp="1"/>
          </p:cNvSpPr>
          <p:nvPr>
            <p:ph type="sldNum" sz="quarter" idx="12"/>
          </p:nvPr>
        </p:nvSpPr>
        <p:spPr/>
        <p:txBody>
          <a:bodyPr/>
          <a:lstStyle/>
          <a:p>
            <a:fld id="{622E76FD-720A-4998-97D3-DE47BDAF3A6D}" type="slidenum">
              <a:rPr lang="en-US" smtClean="0"/>
              <a:pPr/>
              <a:t>‹#›</a:t>
            </a:fld>
            <a:endParaRPr lang="en-US"/>
          </a:p>
        </p:txBody>
      </p:sp>
    </p:spTree>
    <p:extLst>
      <p:ext uri="{BB962C8B-B14F-4D97-AF65-F5344CB8AC3E}">
        <p14:creationId xmlns="" xmlns:p14="http://schemas.microsoft.com/office/powerpoint/2010/main" val="34323441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646075E4-3BF3-C8E3-0D6E-42F2AE031BC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 xmlns:a16="http://schemas.microsoft.com/office/drawing/2014/main" id="{F23065AE-4C05-AD82-835D-3DF8FC2B92C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8E9B22AD-3D34-1D4E-85E2-8B7472EBAF1E}"/>
              </a:ext>
            </a:extLst>
          </p:cNvPr>
          <p:cNvSpPr>
            <a:spLocks noGrp="1"/>
          </p:cNvSpPr>
          <p:nvPr>
            <p:ph type="dt" sz="half" idx="10"/>
          </p:nvPr>
        </p:nvSpPr>
        <p:spPr/>
        <p:txBody>
          <a:bodyPr/>
          <a:lstStyle/>
          <a:p>
            <a:fld id="{0D82E3F6-007B-4008-9EC8-8E581855BAAF}" type="datetimeFigureOut">
              <a:rPr lang="en-US" smtClean="0"/>
              <a:pPr/>
              <a:t>4/21/2025</a:t>
            </a:fld>
            <a:endParaRPr lang="en-US"/>
          </a:p>
        </p:txBody>
      </p:sp>
      <p:sp>
        <p:nvSpPr>
          <p:cNvPr id="5" name="Footer Placeholder 4">
            <a:extLst>
              <a:ext uri="{FF2B5EF4-FFF2-40B4-BE49-F238E27FC236}">
                <a16:creationId xmlns="" xmlns:a16="http://schemas.microsoft.com/office/drawing/2014/main" id="{55F82E0E-2BE4-44B6-3BBE-000D8FD3A6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E84C10C4-6AD3-E794-91B5-7EE8F4BEE4C1}"/>
              </a:ext>
            </a:extLst>
          </p:cNvPr>
          <p:cNvSpPr>
            <a:spLocks noGrp="1"/>
          </p:cNvSpPr>
          <p:nvPr>
            <p:ph type="sldNum" sz="quarter" idx="12"/>
          </p:nvPr>
        </p:nvSpPr>
        <p:spPr/>
        <p:txBody>
          <a:bodyPr/>
          <a:lstStyle/>
          <a:p>
            <a:fld id="{622E76FD-720A-4998-97D3-DE47BDAF3A6D}" type="slidenum">
              <a:rPr lang="en-US" smtClean="0"/>
              <a:pPr/>
              <a:t>‹#›</a:t>
            </a:fld>
            <a:endParaRPr lang="en-US"/>
          </a:p>
        </p:txBody>
      </p:sp>
    </p:spTree>
    <p:extLst>
      <p:ext uri="{BB962C8B-B14F-4D97-AF65-F5344CB8AC3E}">
        <p14:creationId xmlns="" xmlns:p14="http://schemas.microsoft.com/office/powerpoint/2010/main" val="29891617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C6CAC4C-D034-A7A1-07B5-75597070F39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C6A162F2-78EB-5E65-E51B-70395BA0404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AB3D8841-0FB4-D731-5531-6F36DF16EC82}"/>
              </a:ext>
            </a:extLst>
          </p:cNvPr>
          <p:cNvSpPr>
            <a:spLocks noGrp="1"/>
          </p:cNvSpPr>
          <p:nvPr>
            <p:ph type="dt" sz="half" idx="10"/>
          </p:nvPr>
        </p:nvSpPr>
        <p:spPr/>
        <p:txBody>
          <a:bodyPr/>
          <a:lstStyle/>
          <a:p>
            <a:fld id="{0D82E3F6-007B-4008-9EC8-8E581855BAAF}" type="datetimeFigureOut">
              <a:rPr lang="en-US" smtClean="0"/>
              <a:pPr/>
              <a:t>4/21/2025</a:t>
            </a:fld>
            <a:endParaRPr lang="en-US"/>
          </a:p>
        </p:txBody>
      </p:sp>
      <p:sp>
        <p:nvSpPr>
          <p:cNvPr id="5" name="Footer Placeholder 4">
            <a:extLst>
              <a:ext uri="{FF2B5EF4-FFF2-40B4-BE49-F238E27FC236}">
                <a16:creationId xmlns="" xmlns:a16="http://schemas.microsoft.com/office/drawing/2014/main" id="{510F2A95-2828-4434-568D-2A862AC372C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1C60F8FC-B16E-790B-B747-DE66D3E11AFB}"/>
              </a:ext>
            </a:extLst>
          </p:cNvPr>
          <p:cNvSpPr>
            <a:spLocks noGrp="1"/>
          </p:cNvSpPr>
          <p:nvPr>
            <p:ph type="sldNum" sz="quarter" idx="12"/>
          </p:nvPr>
        </p:nvSpPr>
        <p:spPr/>
        <p:txBody>
          <a:bodyPr/>
          <a:lstStyle/>
          <a:p>
            <a:fld id="{622E76FD-720A-4998-97D3-DE47BDAF3A6D}" type="slidenum">
              <a:rPr lang="en-US" smtClean="0"/>
              <a:pPr/>
              <a:t>‹#›</a:t>
            </a:fld>
            <a:endParaRPr lang="en-US"/>
          </a:p>
        </p:txBody>
      </p:sp>
    </p:spTree>
    <p:extLst>
      <p:ext uri="{BB962C8B-B14F-4D97-AF65-F5344CB8AC3E}">
        <p14:creationId xmlns="" xmlns:p14="http://schemas.microsoft.com/office/powerpoint/2010/main" val="20526215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45E72F7-6AA8-1B23-0C59-8B804EADFD6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 xmlns:a16="http://schemas.microsoft.com/office/drawing/2014/main" id="{FECBFDE4-9B81-BB2E-FF03-5A0C77C9037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 xmlns:a16="http://schemas.microsoft.com/office/drawing/2014/main" id="{B45B4898-8672-8F04-EB88-527EF8020A53}"/>
              </a:ext>
            </a:extLst>
          </p:cNvPr>
          <p:cNvSpPr>
            <a:spLocks noGrp="1"/>
          </p:cNvSpPr>
          <p:nvPr>
            <p:ph type="dt" sz="half" idx="10"/>
          </p:nvPr>
        </p:nvSpPr>
        <p:spPr/>
        <p:txBody>
          <a:bodyPr/>
          <a:lstStyle/>
          <a:p>
            <a:fld id="{0D82E3F6-007B-4008-9EC8-8E581855BAAF}" type="datetimeFigureOut">
              <a:rPr lang="en-US" smtClean="0"/>
              <a:pPr/>
              <a:t>4/21/2025</a:t>
            </a:fld>
            <a:endParaRPr lang="en-US"/>
          </a:p>
        </p:txBody>
      </p:sp>
      <p:sp>
        <p:nvSpPr>
          <p:cNvPr id="5" name="Footer Placeholder 4">
            <a:extLst>
              <a:ext uri="{FF2B5EF4-FFF2-40B4-BE49-F238E27FC236}">
                <a16:creationId xmlns="" xmlns:a16="http://schemas.microsoft.com/office/drawing/2014/main" id="{794C3860-7C7F-1A56-D660-BEE0DBCCE4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D1E247B8-D745-32FD-CF55-21E58BB8D868}"/>
              </a:ext>
            </a:extLst>
          </p:cNvPr>
          <p:cNvSpPr>
            <a:spLocks noGrp="1"/>
          </p:cNvSpPr>
          <p:nvPr>
            <p:ph type="sldNum" sz="quarter" idx="12"/>
          </p:nvPr>
        </p:nvSpPr>
        <p:spPr/>
        <p:txBody>
          <a:bodyPr/>
          <a:lstStyle/>
          <a:p>
            <a:fld id="{622E76FD-720A-4998-97D3-DE47BDAF3A6D}" type="slidenum">
              <a:rPr lang="en-US" smtClean="0"/>
              <a:pPr/>
              <a:t>‹#›</a:t>
            </a:fld>
            <a:endParaRPr lang="en-US"/>
          </a:p>
        </p:txBody>
      </p:sp>
    </p:spTree>
    <p:extLst>
      <p:ext uri="{BB962C8B-B14F-4D97-AF65-F5344CB8AC3E}">
        <p14:creationId xmlns="" xmlns:p14="http://schemas.microsoft.com/office/powerpoint/2010/main" val="17213367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510C6CF-27BD-95BE-7D14-29400DB107F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7CFAA637-3867-33D3-0D14-80713189BF9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 xmlns:a16="http://schemas.microsoft.com/office/drawing/2014/main" id="{062132A2-8F36-E4A4-06CC-D3A57233FD6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1810CF7D-FF04-1DC4-AE53-D59850EB3BB8}"/>
              </a:ext>
            </a:extLst>
          </p:cNvPr>
          <p:cNvSpPr>
            <a:spLocks noGrp="1"/>
          </p:cNvSpPr>
          <p:nvPr>
            <p:ph type="dt" sz="half" idx="10"/>
          </p:nvPr>
        </p:nvSpPr>
        <p:spPr/>
        <p:txBody>
          <a:bodyPr/>
          <a:lstStyle/>
          <a:p>
            <a:fld id="{0D82E3F6-007B-4008-9EC8-8E581855BAAF}" type="datetimeFigureOut">
              <a:rPr lang="en-US" smtClean="0"/>
              <a:pPr/>
              <a:t>4/21/2025</a:t>
            </a:fld>
            <a:endParaRPr lang="en-US"/>
          </a:p>
        </p:txBody>
      </p:sp>
      <p:sp>
        <p:nvSpPr>
          <p:cNvPr id="6" name="Footer Placeholder 5">
            <a:extLst>
              <a:ext uri="{FF2B5EF4-FFF2-40B4-BE49-F238E27FC236}">
                <a16:creationId xmlns="" xmlns:a16="http://schemas.microsoft.com/office/drawing/2014/main" id="{DB867D1D-A37D-2A1A-1066-566F99BFF14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88B490CC-92CA-859C-EBD7-755B84246E57}"/>
              </a:ext>
            </a:extLst>
          </p:cNvPr>
          <p:cNvSpPr>
            <a:spLocks noGrp="1"/>
          </p:cNvSpPr>
          <p:nvPr>
            <p:ph type="sldNum" sz="quarter" idx="12"/>
          </p:nvPr>
        </p:nvSpPr>
        <p:spPr/>
        <p:txBody>
          <a:bodyPr/>
          <a:lstStyle/>
          <a:p>
            <a:fld id="{622E76FD-720A-4998-97D3-DE47BDAF3A6D}" type="slidenum">
              <a:rPr lang="en-US" smtClean="0"/>
              <a:pPr/>
              <a:t>‹#›</a:t>
            </a:fld>
            <a:endParaRPr lang="en-US"/>
          </a:p>
        </p:txBody>
      </p:sp>
    </p:spTree>
    <p:extLst>
      <p:ext uri="{BB962C8B-B14F-4D97-AF65-F5344CB8AC3E}">
        <p14:creationId xmlns="" xmlns:p14="http://schemas.microsoft.com/office/powerpoint/2010/main" val="4861957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3425684-5279-5B84-6A95-A87B557DBB5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 xmlns:a16="http://schemas.microsoft.com/office/drawing/2014/main" id="{24C07132-5F22-6E44-10E3-FD1B49F564D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577B2D3A-5285-D883-4531-6494348388B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 xmlns:a16="http://schemas.microsoft.com/office/drawing/2014/main" id="{9B8DD3A6-4D4D-74B3-19A7-089F9FCD64E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060DEFA4-5F95-8DAD-CF92-FD367E0D83E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 xmlns:a16="http://schemas.microsoft.com/office/drawing/2014/main" id="{C3A8186C-BFAD-8B1D-6C8E-08DC53558564}"/>
              </a:ext>
            </a:extLst>
          </p:cNvPr>
          <p:cNvSpPr>
            <a:spLocks noGrp="1"/>
          </p:cNvSpPr>
          <p:nvPr>
            <p:ph type="dt" sz="half" idx="10"/>
          </p:nvPr>
        </p:nvSpPr>
        <p:spPr/>
        <p:txBody>
          <a:bodyPr/>
          <a:lstStyle/>
          <a:p>
            <a:fld id="{0D82E3F6-007B-4008-9EC8-8E581855BAAF}" type="datetimeFigureOut">
              <a:rPr lang="en-US" smtClean="0"/>
              <a:pPr/>
              <a:t>4/21/2025</a:t>
            </a:fld>
            <a:endParaRPr lang="en-US"/>
          </a:p>
        </p:txBody>
      </p:sp>
      <p:sp>
        <p:nvSpPr>
          <p:cNvPr id="8" name="Footer Placeholder 7">
            <a:extLst>
              <a:ext uri="{FF2B5EF4-FFF2-40B4-BE49-F238E27FC236}">
                <a16:creationId xmlns="" xmlns:a16="http://schemas.microsoft.com/office/drawing/2014/main" id="{BDD15EDA-7858-E437-12E7-F3D98D2EBA3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 xmlns:a16="http://schemas.microsoft.com/office/drawing/2014/main" id="{7BDD1E34-FE2C-6B32-7F4F-F901597EC0C6}"/>
              </a:ext>
            </a:extLst>
          </p:cNvPr>
          <p:cNvSpPr>
            <a:spLocks noGrp="1"/>
          </p:cNvSpPr>
          <p:nvPr>
            <p:ph type="sldNum" sz="quarter" idx="12"/>
          </p:nvPr>
        </p:nvSpPr>
        <p:spPr/>
        <p:txBody>
          <a:bodyPr/>
          <a:lstStyle/>
          <a:p>
            <a:fld id="{622E76FD-720A-4998-97D3-DE47BDAF3A6D}" type="slidenum">
              <a:rPr lang="en-US" smtClean="0"/>
              <a:pPr/>
              <a:t>‹#›</a:t>
            </a:fld>
            <a:endParaRPr lang="en-US"/>
          </a:p>
        </p:txBody>
      </p:sp>
    </p:spTree>
    <p:extLst>
      <p:ext uri="{BB962C8B-B14F-4D97-AF65-F5344CB8AC3E}">
        <p14:creationId xmlns="" xmlns:p14="http://schemas.microsoft.com/office/powerpoint/2010/main" val="16690799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0FC5048-AF6D-1FAD-9F1C-D60FD83B822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29050167-ED6A-5388-4891-40C2882F17C6}"/>
              </a:ext>
            </a:extLst>
          </p:cNvPr>
          <p:cNvSpPr>
            <a:spLocks noGrp="1"/>
          </p:cNvSpPr>
          <p:nvPr>
            <p:ph type="dt" sz="half" idx="10"/>
          </p:nvPr>
        </p:nvSpPr>
        <p:spPr/>
        <p:txBody>
          <a:bodyPr/>
          <a:lstStyle/>
          <a:p>
            <a:fld id="{0D82E3F6-007B-4008-9EC8-8E581855BAAF}" type="datetimeFigureOut">
              <a:rPr lang="en-US" smtClean="0"/>
              <a:pPr/>
              <a:t>4/21/2025</a:t>
            </a:fld>
            <a:endParaRPr lang="en-US"/>
          </a:p>
        </p:txBody>
      </p:sp>
      <p:sp>
        <p:nvSpPr>
          <p:cNvPr id="4" name="Footer Placeholder 3">
            <a:extLst>
              <a:ext uri="{FF2B5EF4-FFF2-40B4-BE49-F238E27FC236}">
                <a16:creationId xmlns="" xmlns:a16="http://schemas.microsoft.com/office/drawing/2014/main" id="{5181F954-5AC4-8B4E-A46D-FC7795DB0A1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 xmlns:a16="http://schemas.microsoft.com/office/drawing/2014/main" id="{B9B037FB-C314-FEAC-11B6-3F73141A06B2}"/>
              </a:ext>
            </a:extLst>
          </p:cNvPr>
          <p:cNvSpPr>
            <a:spLocks noGrp="1"/>
          </p:cNvSpPr>
          <p:nvPr>
            <p:ph type="sldNum" sz="quarter" idx="12"/>
          </p:nvPr>
        </p:nvSpPr>
        <p:spPr/>
        <p:txBody>
          <a:bodyPr/>
          <a:lstStyle/>
          <a:p>
            <a:fld id="{622E76FD-720A-4998-97D3-DE47BDAF3A6D}" type="slidenum">
              <a:rPr lang="en-US" smtClean="0"/>
              <a:pPr/>
              <a:t>‹#›</a:t>
            </a:fld>
            <a:endParaRPr lang="en-US"/>
          </a:p>
        </p:txBody>
      </p:sp>
    </p:spTree>
    <p:extLst>
      <p:ext uri="{BB962C8B-B14F-4D97-AF65-F5344CB8AC3E}">
        <p14:creationId xmlns="" xmlns:p14="http://schemas.microsoft.com/office/powerpoint/2010/main" val="36508761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84C7EEAC-09B8-6216-9624-3555881735D5}"/>
              </a:ext>
            </a:extLst>
          </p:cNvPr>
          <p:cNvSpPr>
            <a:spLocks noGrp="1"/>
          </p:cNvSpPr>
          <p:nvPr>
            <p:ph type="dt" sz="half" idx="10"/>
          </p:nvPr>
        </p:nvSpPr>
        <p:spPr/>
        <p:txBody>
          <a:bodyPr/>
          <a:lstStyle/>
          <a:p>
            <a:fld id="{0D82E3F6-007B-4008-9EC8-8E581855BAAF}" type="datetimeFigureOut">
              <a:rPr lang="en-US" smtClean="0"/>
              <a:pPr/>
              <a:t>4/21/2025</a:t>
            </a:fld>
            <a:endParaRPr lang="en-US"/>
          </a:p>
        </p:txBody>
      </p:sp>
      <p:sp>
        <p:nvSpPr>
          <p:cNvPr id="3" name="Footer Placeholder 2">
            <a:extLst>
              <a:ext uri="{FF2B5EF4-FFF2-40B4-BE49-F238E27FC236}">
                <a16:creationId xmlns="" xmlns:a16="http://schemas.microsoft.com/office/drawing/2014/main" id="{10EEFDF7-B961-5C3B-EDCA-1137FA51293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 xmlns:a16="http://schemas.microsoft.com/office/drawing/2014/main" id="{DE8ABEDE-8D39-1874-DC59-7FEECC9B2CE9}"/>
              </a:ext>
            </a:extLst>
          </p:cNvPr>
          <p:cNvSpPr>
            <a:spLocks noGrp="1"/>
          </p:cNvSpPr>
          <p:nvPr>
            <p:ph type="sldNum" sz="quarter" idx="12"/>
          </p:nvPr>
        </p:nvSpPr>
        <p:spPr/>
        <p:txBody>
          <a:bodyPr/>
          <a:lstStyle/>
          <a:p>
            <a:fld id="{622E76FD-720A-4998-97D3-DE47BDAF3A6D}" type="slidenum">
              <a:rPr lang="en-US" smtClean="0"/>
              <a:pPr/>
              <a:t>‹#›</a:t>
            </a:fld>
            <a:endParaRPr lang="en-US"/>
          </a:p>
        </p:txBody>
      </p:sp>
    </p:spTree>
    <p:extLst>
      <p:ext uri="{BB962C8B-B14F-4D97-AF65-F5344CB8AC3E}">
        <p14:creationId xmlns="" xmlns:p14="http://schemas.microsoft.com/office/powerpoint/2010/main" val="646342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0559357-D415-CC41-830E-B1779D7BC86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 xmlns:a16="http://schemas.microsoft.com/office/drawing/2014/main" id="{0176E345-2726-639A-4C40-CE3FB7923C5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EC353CDE-8D3C-A94F-1CA8-CB7CDE53A1F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0860B341-A067-4F7E-AAF0-5B09F8796F3C}"/>
              </a:ext>
            </a:extLst>
          </p:cNvPr>
          <p:cNvSpPr>
            <a:spLocks noGrp="1"/>
          </p:cNvSpPr>
          <p:nvPr>
            <p:ph type="dt" sz="half" idx="10"/>
          </p:nvPr>
        </p:nvSpPr>
        <p:spPr/>
        <p:txBody>
          <a:bodyPr/>
          <a:lstStyle/>
          <a:p>
            <a:fld id="{0D82E3F6-007B-4008-9EC8-8E581855BAAF}" type="datetimeFigureOut">
              <a:rPr lang="en-US" smtClean="0"/>
              <a:pPr/>
              <a:t>4/21/2025</a:t>
            </a:fld>
            <a:endParaRPr lang="en-US"/>
          </a:p>
        </p:txBody>
      </p:sp>
      <p:sp>
        <p:nvSpPr>
          <p:cNvPr id="6" name="Footer Placeholder 5">
            <a:extLst>
              <a:ext uri="{FF2B5EF4-FFF2-40B4-BE49-F238E27FC236}">
                <a16:creationId xmlns="" xmlns:a16="http://schemas.microsoft.com/office/drawing/2014/main" id="{385B91E5-1D5A-E762-F215-0696F0F851F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C66EF626-977F-8EAE-1A4D-641921205B72}"/>
              </a:ext>
            </a:extLst>
          </p:cNvPr>
          <p:cNvSpPr>
            <a:spLocks noGrp="1"/>
          </p:cNvSpPr>
          <p:nvPr>
            <p:ph type="sldNum" sz="quarter" idx="12"/>
          </p:nvPr>
        </p:nvSpPr>
        <p:spPr/>
        <p:txBody>
          <a:bodyPr/>
          <a:lstStyle/>
          <a:p>
            <a:fld id="{622E76FD-720A-4998-97D3-DE47BDAF3A6D}" type="slidenum">
              <a:rPr lang="en-US" smtClean="0"/>
              <a:pPr/>
              <a:t>‹#›</a:t>
            </a:fld>
            <a:endParaRPr lang="en-US"/>
          </a:p>
        </p:txBody>
      </p:sp>
    </p:spTree>
    <p:extLst>
      <p:ext uri="{BB962C8B-B14F-4D97-AF65-F5344CB8AC3E}">
        <p14:creationId xmlns="" xmlns:p14="http://schemas.microsoft.com/office/powerpoint/2010/main" val="1490567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F030870-6CB3-FCFF-3599-C44F53B9562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 xmlns:a16="http://schemas.microsoft.com/office/drawing/2014/main" id="{C567D2E5-6A35-3B9F-807C-9053E469D80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 xmlns:a16="http://schemas.microsoft.com/office/drawing/2014/main" id="{BA5C6C08-F0B8-F8B8-0EA2-BC01E69FE5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7D8DAF48-EF29-7BF9-AD29-CA134CC57393}"/>
              </a:ext>
            </a:extLst>
          </p:cNvPr>
          <p:cNvSpPr>
            <a:spLocks noGrp="1"/>
          </p:cNvSpPr>
          <p:nvPr>
            <p:ph type="dt" sz="half" idx="10"/>
          </p:nvPr>
        </p:nvSpPr>
        <p:spPr/>
        <p:txBody>
          <a:bodyPr/>
          <a:lstStyle/>
          <a:p>
            <a:fld id="{0D82E3F6-007B-4008-9EC8-8E581855BAAF}" type="datetimeFigureOut">
              <a:rPr lang="en-US" smtClean="0"/>
              <a:pPr/>
              <a:t>4/21/2025</a:t>
            </a:fld>
            <a:endParaRPr lang="en-US"/>
          </a:p>
        </p:txBody>
      </p:sp>
      <p:sp>
        <p:nvSpPr>
          <p:cNvPr id="6" name="Footer Placeholder 5">
            <a:extLst>
              <a:ext uri="{FF2B5EF4-FFF2-40B4-BE49-F238E27FC236}">
                <a16:creationId xmlns="" xmlns:a16="http://schemas.microsoft.com/office/drawing/2014/main" id="{DBF699BC-1B6B-BB05-2A4A-08AD61411E5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3F44EE05-19A2-A91C-4FDA-F629F83B9F24}"/>
              </a:ext>
            </a:extLst>
          </p:cNvPr>
          <p:cNvSpPr>
            <a:spLocks noGrp="1"/>
          </p:cNvSpPr>
          <p:nvPr>
            <p:ph type="sldNum" sz="quarter" idx="12"/>
          </p:nvPr>
        </p:nvSpPr>
        <p:spPr/>
        <p:txBody>
          <a:bodyPr/>
          <a:lstStyle/>
          <a:p>
            <a:fld id="{622E76FD-720A-4998-97D3-DE47BDAF3A6D}" type="slidenum">
              <a:rPr lang="en-US" smtClean="0"/>
              <a:pPr/>
              <a:t>‹#›</a:t>
            </a:fld>
            <a:endParaRPr lang="en-US"/>
          </a:p>
        </p:txBody>
      </p:sp>
    </p:spTree>
    <p:extLst>
      <p:ext uri="{BB962C8B-B14F-4D97-AF65-F5344CB8AC3E}">
        <p14:creationId xmlns="" xmlns:p14="http://schemas.microsoft.com/office/powerpoint/2010/main" val="24324470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856C6744-C59A-B286-0F84-98A9FF5EE36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 xmlns:a16="http://schemas.microsoft.com/office/drawing/2014/main" id="{06164163-F7F1-9F87-0C42-5926356006A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75EA417B-0221-594E-3BA0-95D6CF30802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82E3F6-007B-4008-9EC8-8E581855BAAF}" type="datetimeFigureOut">
              <a:rPr lang="en-US" smtClean="0"/>
              <a:pPr/>
              <a:t>4/21/2025</a:t>
            </a:fld>
            <a:endParaRPr lang="en-US"/>
          </a:p>
        </p:txBody>
      </p:sp>
      <p:sp>
        <p:nvSpPr>
          <p:cNvPr id="5" name="Footer Placeholder 4">
            <a:extLst>
              <a:ext uri="{FF2B5EF4-FFF2-40B4-BE49-F238E27FC236}">
                <a16:creationId xmlns="" xmlns:a16="http://schemas.microsoft.com/office/drawing/2014/main" id="{0D251905-92A4-EAC8-6BFB-E7ACA7BD0E9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 xmlns:a16="http://schemas.microsoft.com/office/drawing/2014/main" id="{A35E7FE4-5024-6088-46EE-B2C5FF6BE14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2E76FD-720A-4998-97D3-DE47BDAF3A6D}" type="slidenum">
              <a:rPr lang="en-US" smtClean="0"/>
              <a:pPr/>
              <a:t>‹#›</a:t>
            </a:fld>
            <a:endParaRPr lang="en-US"/>
          </a:p>
        </p:txBody>
      </p:sp>
    </p:spTree>
    <p:extLst>
      <p:ext uri="{BB962C8B-B14F-4D97-AF65-F5344CB8AC3E}">
        <p14:creationId xmlns="" xmlns:p14="http://schemas.microsoft.com/office/powerpoint/2010/main" val="42149019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title"/>
          </p:nvPr>
        </p:nvSpPr>
        <p:spPr>
          <a:xfrm>
            <a:off x="3776870" y="1159322"/>
            <a:ext cx="5475854" cy="566822"/>
          </a:xfrm>
          <a:prstGeom prst="rect">
            <a:avLst/>
          </a:prstGeom>
        </p:spPr>
        <p:txBody>
          <a:bodyPr vert="horz" wrap="square" lIns="0" tIns="12700" rIns="0" bIns="0" rtlCol="0">
            <a:spAutoFit/>
          </a:bodyPr>
          <a:lstStyle/>
          <a:p>
            <a:pPr marR="5080" indent="-198120" algn="ctr">
              <a:lnSpc>
                <a:spcPct val="100000"/>
              </a:lnSpc>
              <a:spcBef>
                <a:spcPts val="2165"/>
              </a:spcBef>
            </a:pPr>
            <a:r>
              <a:rPr lang="ar-IQ" sz="3600" b="1" spc="-20" dirty="0">
                <a:latin typeface="Times New Roman"/>
                <a:ea typeface="+mn-ea"/>
                <a:cs typeface="Times New Roman"/>
              </a:rPr>
              <a:t>جامعة النهرين</a:t>
            </a:r>
            <a:endParaRPr sz="3600" b="1" spc="-20" dirty="0">
              <a:latin typeface="Times New Roman"/>
              <a:ea typeface="+mn-ea"/>
              <a:cs typeface="Times New Roman"/>
            </a:endParaRPr>
          </a:p>
        </p:txBody>
      </p:sp>
      <p:sp>
        <p:nvSpPr>
          <p:cNvPr id="6" name="object 6"/>
          <p:cNvSpPr txBox="1"/>
          <p:nvPr/>
        </p:nvSpPr>
        <p:spPr>
          <a:xfrm>
            <a:off x="1905000" y="2116287"/>
            <a:ext cx="8382000" cy="4019690"/>
          </a:xfrm>
          <a:prstGeom prst="rect">
            <a:avLst/>
          </a:prstGeom>
        </p:spPr>
        <p:txBody>
          <a:bodyPr vert="horz" wrap="square" lIns="0" tIns="274955" rIns="0" bIns="0" rtlCol="0">
            <a:spAutoFit/>
          </a:bodyPr>
          <a:lstStyle/>
          <a:p>
            <a:pPr algn="ctr">
              <a:lnSpc>
                <a:spcPct val="100000"/>
              </a:lnSpc>
              <a:spcBef>
                <a:spcPts val="2165"/>
              </a:spcBef>
            </a:pPr>
            <a:r>
              <a:rPr lang="ar-IQ" sz="3600" b="1" dirty="0">
                <a:latin typeface="Times New Roman"/>
                <a:cs typeface="Times New Roman"/>
              </a:rPr>
              <a:t>كلية </a:t>
            </a:r>
            <a:r>
              <a:rPr lang="ar-IQ" sz="3600" b="1" dirty="0" smtClean="0">
                <a:latin typeface="Times New Roman"/>
                <a:cs typeface="Times New Roman"/>
              </a:rPr>
              <a:t>الحــــــــقوق</a:t>
            </a:r>
          </a:p>
          <a:p>
            <a:pPr algn="ctr">
              <a:lnSpc>
                <a:spcPct val="100000"/>
              </a:lnSpc>
              <a:spcBef>
                <a:spcPts val="2165"/>
              </a:spcBef>
            </a:pPr>
            <a:r>
              <a:rPr lang="ar-IQ" sz="5400" spc="-105" dirty="0" smtClean="0">
                <a:latin typeface="Calibri Light"/>
                <a:cs typeface="Calibri Light"/>
              </a:rPr>
              <a:t>المحاضرة الرابعة</a:t>
            </a:r>
            <a:endParaRPr lang="ar-IQ" sz="2400" spc="-25" dirty="0" smtClean="0">
              <a:latin typeface="Calibri"/>
              <a:cs typeface="Calibri Light"/>
            </a:endParaRPr>
          </a:p>
          <a:p>
            <a:pPr algn="ctr" rtl="1">
              <a:lnSpc>
                <a:spcPct val="100000"/>
              </a:lnSpc>
              <a:spcBef>
                <a:spcPts val="2165"/>
              </a:spcBef>
            </a:pPr>
            <a:r>
              <a:rPr lang="ar-IQ" sz="3600" spc="-25" dirty="0" smtClean="0">
                <a:latin typeface="Calibri"/>
                <a:cs typeface="Calibri"/>
              </a:rPr>
              <a:t>حق الملكية(تعريف ، الخصائص، المضمون)</a:t>
            </a:r>
          </a:p>
          <a:p>
            <a:pPr algn="ctr">
              <a:lnSpc>
                <a:spcPct val="100000"/>
              </a:lnSpc>
              <a:spcBef>
                <a:spcPts val="3105"/>
              </a:spcBef>
            </a:pPr>
            <a:r>
              <a:rPr lang="ar-IQ" sz="2400" spc="-25" dirty="0" smtClean="0">
                <a:latin typeface="Calibri"/>
                <a:cs typeface="Calibri"/>
              </a:rPr>
              <a:t>م.د مريم عبد طارش</a:t>
            </a:r>
            <a:endParaRPr lang="ar-IQ" sz="2400" spc="-10" dirty="0">
              <a:latin typeface="Calibri"/>
              <a:cs typeface="Calibri"/>
            </a:endParaRPr>
          </a:p>
          <a:p>
            <a:pPr algn="ctr" rtl="1">
              <a:lnSpc>
                <a:spcPct val="100000"/>
              </a:lnSpc>
              <a:spcBef>
                <a:spcPts val="750"/>
              </a:spcBef>
            </a:pPr>
            <a:r>
              <a:rPr lang="ar-IQ" sz="2400" b="1" spc="-10" dirty="0" smtClean="0">
                <a:latin typeface="Times New Roman"/>
                <a:cs typeface="Times New Roman"/>
              </a:rPr>
              <a:t>2023-2024</a:t>
            </a:r>
            <a:endParaRPr sz="2400" dirty="0">
              <a:latin typeface="Times New Roman"/>
              <a:cs typeface="Times New Roman"/>
            </a:endParaRPr>
          </a:p>
        </p:txBody>
      </p:sp>
      <p:pic>
        <p:nvPicPr>
          <p:cNvPr id="1026" name="Picture 2">
            <a:extLst>
              <a:ext uri="{FF2B5EF4-FFF2-40B4-BE49-F238E27FC236}">
                <a16:creationId xmlns="" xmlns:a16="http://schemas.microsoft.com/office/drawing/2014/main" id="{0D9601CC-7B8A-AE8D-4F0B-E9247F4F02F6}"/>
              </a:ext>
            </a:extLst>
          </p:cNvPr>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675861" y="327991"/>
            <a:ext cx="3101009" cy="3101009"/>
          </a:xfrm>
          <a:prstGeom prst="rect">
            <a:avLst/>
          </a:prstGeom>
          <a:noFill/>
          <a:extLst>
            <a:ext uri="{909E8E84-426E-40DD-AFC4-6F175D3DCCD1}">
              <a14:hiddenFill xmlns=""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6AE8D7B-C8C1-CA4E-EF21-3D77763A4DED}"/>
              </a:ext>
            </a:extLst>
          </p:cNvPr>
          <p:cNvSpPr>
            <a:spLocks noGrp="1"/>
          </p:cNvSpPr>
          <p:nvPr>
            <p:ph type="title"/>
          </p:nvPr>
        </p:nvSpPr>
        <p:spPr/>
        <p:txBody>
          <a:bodyPr/>
          <a:lstStyle/>
          <a:p>
            <a:pPr algn="r" rtl="1"/>
            <a:r>
              <a:rPr lang="ar-SA" b="1" dirty="0" smtClean="0">
                <a:solidFill>
                  <a:srgbClr val="000000"/>
                </a:solidFill>
                <a:latin typeface="Times New Roman" panose="02020603050405020304" pitchFamily="18" charset="0"/>
                <a:ea typeface="Times New Roman" panose="02020603050405020304" pitchFamily="18" charset="0"/>
              </a:rPr>
              <a:t>تعريف حق الملكية</a:t>
            </a:r>
            <a:r>
              <a:rPr lang="ar-IQ" b="1" dirty="0" smtClean="0">
                <a:solidFill>
                  <a:srgbClr val="000000"/>
                </a:solidFill>
                <a:latin typeface="Times New Roman" panose="02020603050405020304" pitchFamily="18" charset="0"/>
                <a:ea typeface="Times New Roman" panose="02020603050405020304" pitchFamily="18" charset="0"/>
              </a:rPr>
              <a:t> وخصائصها</a:t>
            </a:r>
            <a:r>
              <a:rPr lang="en-US" dirty="0" smtClean="0">
                <a:latin typeface="Times New Roman" panose="02020603050405020304" pitchFamily="18" charset="0"/>
                <a:ea typeface="Times New Roman" panose="02020603050405020304" pitchFamily="18" charset="0"/>
              </a:rPr>
              <a:t/>
            </a:r>
            <a:br>
              <a:rPr lang="en-US" dirty="0" smtClean="0">
                <a:latin typeface="Times New Roman" panose="02020603050405020304" pitchFamily="18" charset="0"/>
                <a:ea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xmlns="" id="{E03B731C-ECAE-BB62-C967-E29450978562}"/>
              </a:ext>
            </a:extLst>
          </p:cNvPr>
          <p:cNvSpPr>
            <a:spLocks noGrp="1"/>
          </p:cNvSpPr>
          <p:nvPr>
            <p:ph idx="1"/>
          </p:nvPr>
        </p:nvSpPr>
        <p:spPr>
          <a:xfrm>
            <a:off x="838200" y="1825624"/>
            <a:ext cx="10515600" cy="5032375"/>
          </a:xfrm>
        </p:spPr>
        <p:txBody>
          <a:bodyPr>
            <a:normAutofit/>
          </a:bodyPr>
          <a:lstStyle/>
          <a:p>
            <a:pPr marL="0" marR="0" algn="r" rtl="1">
              <a:spcBef>
                <a:spcPts val="0"/>
              </a:spcBef>
            </a:pPr>
            <a:r>
              <a:rPr lang="ar-SA" sz="2000" dirty="0" smtClean="0">
                <a:solidFill>
                  <a:srgbClr val="000000"/>
                </a:solidFill>
                <a:effectLst/>
                <a:latin typeface="Times New Roman" panose="02020603050405020304" pitchFamily="18" charset="0"/>
                <a:ea typeface="Times New Roman" panose="02020603050405020304" pitchFamily="18" charset="0"/>
              </a:rPr>
              <a:t>عرفت </a:t>
            </a:r>
            <a:r>
              <a:rPr lang="ar-SA" sz="2000" dirty="0">
                <a:solidFill>
                  <a:srgbClr val="000000"/>
                </a:solidFill>
                <a:effectLst/>
                <a:latin typeface="Times New Roman" panose="02020603050405020304" pitchFamily="18" charset="0"/>
                <a:ea typeface="Times New Roman" panose="02020603050405020304" pitchFamily="18" charset="0"/>
              </a:rPr>
              <a:t>المادة ( ١٠٤٨ ) من القانون المدني العراقي حق الملكية بأنه ( الملك التام من شأنه أن يتصرف به المالك تصرفاً مطلقاً فيما يملكه عيناً و منفعة و استغلالاً فينتفع بالعين المملوكة و بغلتها و ثمارها و نتاجها و يتصرف في </a:t>
            </a:r>
            <a:r>
              <a:rPr lang="ar-SA" sz="2000" dirty="0" smtClean="0">
                <a:solidFill>
                  <a:srgbClr val="000000"/>
                </a:solidFill>
                <a:effectLst/>
                <a:latin typeface="Times New Roman" panose="02020603050405020304" pitchFamily="18" charset="0"/>
                <a:ea typeface="Times New Roman" panose="02020603050405020304" pitchFamily="18" charset="0"/>
              </a:rPr>
              <a:t>عينها</a:t>
            </a:r>
            <a:r>
              <a:rPr lang="ar-IQ" sz="2000" dirty="0" smtClean="0">
                <a:solidFill>
                  <a:srgbClr val="000000"/>
                </a:solidFill>
                <a:latin typeface="Times New Roman" panose="02020603050405020304" pitchFamily="18" charset="0"/>
                <a:ea typeface="Times New Roman" panose="02020603050405020304" pitchFamily="18" charset="0"/>
              </a:rPr>
              <a:t> ب</a:t>
            </a:r>
            <a:r>
              <a:rPr lang="ar-SA" sz="2000" dirty="0" smtClean="0">
                <a:solidFill>
                  <a:srgbClr val="171700"/>
                </a:solidFill>
                <a:effectLst/>
                <a:latin typeface="Times New Roman" panose="02020603050405020304" pitchFamily="18" charset="0"/>
                <a:ea typeface="Times New Roman" panose="02020603050405020304" pitchFamily="18" charset="0"/>
              </a:rPr>
              <a:t>جميع </a:t>
            </a:r>
            <a:r>
              <a:rPr lang="ar-SA" sz="2000" dirty="0">
                <a:solidFill>
                  <a:srgbClr val="171700"/>
                </a:solidFill>
                <a:effectLst/>
                <a:latin typeface="Times New Roman" panose="02020603050405020304" pitchFamily="18" charset="0"/>
                <a:ea typeface="Times New Roman" panose="02020603050405020304" pitchFamily="18" charset="0"/>
              </a:rPr>
              <a:t>التصرفات الجائزة )</a:t>
            </a:r>
            <a:endParaRPr lang="en-US" sz="2000" dirty="0">
              <a:effectLst/>
              <a:latin typeface="Times New Roman" panose="02020603050405020304" pitchFamily="18" charset="0"/>
              <a:ea typeface="Times New Roman" panose="02020603050405020304" pitchFamily="18" charset="0"/>
            </a:endParaRPr>
          </a:p>
          <a:p>
            <a:pPr marL="0" marR="0" algn="r" rtl="1">
              <a:spcBef>
                <a:spcPts val="0"/>
              </a:spcBef>
            </a:pPr>
            <a:r>
              <a:rPr lang="ar-SA" sz="2000" b="1" dirty="0" smtClean="0">
                <a:solidFill>
                  <a:srgbClr val="000000"/>
                </a:solidFill>
                <a:effectLst/>
                <a:latin typeface="Times New Roman" panose="02020603050405020304" pitchFamily="18" charset="0"/>
                <a:ea typeface="Times New Roman" panose="02020603050405020304" pitchFamily="18" charset="0"/>
              </a:rPr>
              <a:t>خصائص </a:t>
            </a:r>
            <a:r>
              <a:rPr lang="ar-SA" sz="2000" b="1" dirty="0">
                <a:solidFill>
                  <a:srgbClr val="000000"/>
                </a:solidFill>
                <a:effectLst/>
                <a:latin typeface="Times New Roman" panose="02020603050405020304" pitchFamily="18" charset="0"/>
                <a:ea typeface="Times New Roman" panose="02020603050405020304" pitchFamily="18" charset="0"/>
              </a:rPr>
              <a:t>الملكية</a:t>
            </a:r>
            <a:endParaRPr lang="en-US" sz="2000" dirty="0">
              <a:effectLst/>
              <a:latin typeface="Times New Roman" panose="02020603050405020304" pitchFamily="18" charset="0"/>
              <a:ea typeface="Times New Roman" panose="02020603050405020304" pitchFamily="18" charset="0"/>
            </a:endParaRPr>
          </a:p>
          <a:p>
            <a:pPr marL="0" marR="0" algn="r" rtl="1">
              <a:spcBef>
                <a:spcPts val="0"/>
              </a:spcBef>
            </a:pPr>
            <a:r>
              <a:rPr lang="ar-SA" sz="2000" dirty="0">
                <a:solidFill>
                  <a:srgbClr val="000000"/>
                </a:solidFill>
                <a:effectLst/>
                <a:latin typeface="Times New Roman" panose="02020603050405020304" pitchFamily="18" charset="0"/>
                <a:ea typeface="Times New Roman" panose="02020603050405020304" pitchFamily="18" charset="0"/>
              </a:rPr>
              <a:t>أن حق الملكية باعتباره حقاً عينياً هو حق مطلق ، أي أن هذا الحق هو سلطة مباشرة يقررها القانون لشخص معين على شيء معين ، و هذه السلطة يمارسها صاحبها دون حاجة الى تدخل أحد</a:t>
            </a:r>
            <a:endParaRPr lang="en-US" sz="2000" dirty="0">
              <a:effectLst/>
              <a:latin typeface="Times New Roman" panose="02020603050405020304" pitchFamily="18" charset="0"/>
              <a:ea typeface="Times New Roman" panose="02020603050405020304" pitchFamily="18" charset="0"/>
            </a:endParaRPr>
          </a:p>
          <a:p>
            <a:pPr marL="0" marR="0" algn="r" rtl="1">
              <a:spcBef>
                <a:spcPts val="0"/>
              </a:spcBef>
            </a:pPr>
            <a:r>
              <a:rPr lang="ar-SA" sz="2000" dirty="0">
                <a:solidFill>
                  <a:srgbClr val="404000"/>
                </a:solidFill>
                <a:effectLst/>
                <a:latin typeface="Times New Roman" panose="02020603050405020304" pitchFamily="18" charset="0"/>
                <a:ea typeface="Times New Roman" panose="02020603050405020304" pitchFamily="18" charset="0"/>
              </a:rPr>
              <a:t>أما عن خصائص حق الملكية فهي ثلاثة :</a:t>
            </a:r>
            <a:endParaRPr lang="en-US" sz="2000" dirty="0">
              <a:effectLst/>
              <a:latin typeface="Times New Roman" panose="02020603050405020304" pitchFamily="18" charset="0"/>
              <a:ea typeface="Times New Roman" panose="02020603050405020304" pitchFamily="18" charset="0"/>
            </a:endParaRPr>
          </a:p>
          <a:p>
            <a:pPr marL="0" marR="0" algn="r" rtl="1">
              <a:spcBef>
                <a:spcPts val="0"/>
              </a:spcBef>
            </a:pPr>
            <a:r>
              <a:rPr lang="fa-IR" sz="2000" dirty="0">
                <a:solidFill>
                  <a:srgbClr val="000000"/>
                </a:solidFill>
                <a:effectLst/>
                <a:latin typeface="Times New Roman" panose="02020603050405020304" pitchFamily="18" charset="0"/>
                <a:ea typeface="Times New Roman" panose="02020603050405020304" pitchFamily="18" charset="0"/>
              </a:rPr>
              <a:t>۱ - </a:t>
            </a:r>
            <a:r>
              <a:rPr lang="ar-SA" sz="2000" dirty="0">
                <a:solidFill>
                  <a:srgbClr val="000000"/>
                </a:solidFill>
                <a:effectLst/>
                <a:latin typeface="Times New Roman" panose="02020603050405020304" pitchFamily="18" charset="0"/>
                <a:ea typeface="Times New Roman" panose="02020603050405020304" pitchFamily="18" charset="0"/>
              </a:rPr>
              <a:t>حق الملكية حق دائم .</a:t>
            </a:r>
            <a:endParaRPr lang="en-US" sz="2000" dirty="0">
              <a:effectLst/>
              <a:latin typeface="Times New Roman" panose="02020603050405020304" pitchFamily="18" charset="0"/>
              <a:ea typeface="Times New Roman" panose="02020603050405020304" pitchFamily="18" charset="0"/>
            </a:endParaRPr>
          </a:p>
          <a:p>
            <a:pPr marL="0" marR="0" algn="r" rtl="1">
              <a:spcBef>
                <a:spcPts val="0"/>
              </a:spcBef>
            </a:pPr>
            <a:r>
              <a:rPr lang="ar-SA" sz="2000" dirty="0">
                <a:solidFill>
                  <a:srgbClr val="000000"/>
                </a:solidFill>
                <a:effectLst/>
                <a:latin typeface="Times New Roman" panose="02020603050405020304" pitchFamily="18" charset="0"/>
                <a:ea typeface="Times New Roman" panose="02020603050405020304" pitchFamily="18" charset="0"/>
              </a:rPr>
              <a:t>أن وصف حق الملكية بأنه حق دائم لا يعني دوام ملكية الشيء للمالك الى الابد ، لأن المالك قد يتخلى عن الشيء الذي يملكه بأي تصرف ناقل للملكية كالبيع و الهبة أو قد تنتقل بالوفاة الى ورثته . فالمقصود بدوام حق الملكية أن هذا الحق يبقى ما دام محله باقياً ، و يترتب على ذلك أن الملكية لا تسقط بالتقادم و لا تزول بعدم الاستعمال ، كما لا يجوز توقيت </a:t>
            </a:r>
            <a:r>
              <a:rPr lang="ar-SA" sz="2000" dirty="0" smtClean="0">
                <a:solidFill>
                  <a:srgbClr val="000000"/>
                </a:solidFill>
                <a:effectLst/>
                <a:latin typeface="Times New Roman" panose="02020603050405020304" pitchFamily="18" charset="0"/>
                <a:ea typeface="Times New Roman" panose="02020603050405020304" pitchFamily="18" charset="0"/>
              </a:rPr>
              <a:t>الملكية</a:t>
            </a:r>
            <a:r>
              <a:rPr lang="ar-IQ" sz="2000" dirty="0" smtClean="0">
                <a:solidFill>
                  <a:srgbClr val="000000"/>
                </a:solidFill>
                <a:latin typeface="Times New Roman" panose="02020603050405020304" pitchFamily="18" charset="0"/>
                <a:ea typeface="Times New Roman" panose="02020603050405020304" pitchFamily="18" charset="0"/>
              </a:rPr>
              <a:t> </a:t>
            </a:r>
            <a:r>
              <a:rPr lang="ar-SA" sz="2000" dirty="0" smtClean="0">
                <a:solidFill>
                  <a:srgbClr val="000000"/>
                </a:solidFill>
                <a:effectLst/>
                <a:latin typeface="Times New Roman" panose="02020603050405020304" pitchFamily="18" charset="0"/>
                <a:ea typeface="Times New Roman" panose="02020603050405020304" pitchFamily="18" charset="0"/>
              </a:rPr>
              <a:t>توقيت </a:t>
            </a:r>
            <a:r>
              <a:rPr lang="ar-SA" sz="2000" dirty="0">
                <a:solidFill>
                  <a:srgbClr val="000000"/>
                </a:solidFill>
                <a:effectLst/>
                <a:latin typeface="Times New Roman" panose="02020603050405020304" pitchFamily="18" charset="0"/>
                <a:ea typeface="Times New Roman" panose="02020603050405020304" pitchFamily="18" charset="0"/>
              </a:rPr>
              <a:t>يتنافى مع طبيعة </a:t>
            </a:r>
            <a:r>
              <a:rPr lang="ar-SA" sz="2000" dirty="0" smtClean="0">
                <a:solidFill>
                  <a:srgbClr val="000000"/>
                </a:solidFill>
                <a:effectLst/>
                <a:latin typeface="Times New Roman" panose="02020603050405020304" pitchFamily="18" charset="0"/>
                <a:ea typeface="Times New Roman" panose="02020603050405020304" pitchFamily="18" charset="0"/>
              </a:rPr>
              <a:t>الملكية</a:t>
            </a:r>
            <a:endParaRPr lang="en-US"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xmlns="" val="5420428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IQ" dirty="0" smtClean="0"/>
              <a:t>خصائص حق المكلية</a:t>
            </a:r>
            <a:endParaRPr lang="en-US" dirty="0"/>
          </a:p>
        </p:txBody>
      </p:sp>
      <p:sp>
        <p:nvSpPr>
          <p:cNvPr id="3" name="Content Placeholder 2"/>
          <p:cNvSpPr>
            <a:spLocks noGrp="1"/>
          </p:cNvSpPr>
          <p:nvPr>
            <p:ph idx="1"/>
          </p:nvPr>
        </p:nvSpPr>
        <p:spPr/>
        <p:txBody>
          <a:bodyPr>
            <a:normAutofit fontScale="85000" lnSpcReduction="20000"/>
          </a:bodyPr>
          <a:lstStyle/>
          <a:p>
            <a:pPr marL="0" marR="0" algn="just" rtl="1">
              <a:spcBef>
                <a:spcPts val="0"/>
              </a:spcBef>
            </a:pPr>
            <a:r>
              <a:rPr lang="ar-IQ" dirty="0" smtClean="0">
                <a:solidFill>
                  <a:srgbClr val="070700"/>
                </a:solidFill>
                <a:latin typeface="Times New Roman" panose="02020603050405020304" pitchFamily="18" charset="0"/>
                <a:ea typeface="Times New Roman" panose="02020603050405020304" pitchFamily="18" charset="0"/>
              </a:rPr>
              <a:t>1</a:t>
            </a:r>
            <a:r>
              <a:rPr lang="fa-IR" dirty="0" smtClean="0">
                <a:solidFill>
                  <a:srgbClr val="070700"/>
                </a:solidFill>
                <a:latin typeface="Times New Roman" panose="02020603050405020304" pitchFamily="18" charset="0"/>
                <a:ea typeface="Times New Roman" panose="02020603050405020304" pitchFamily="18" charset="0"/>
              </a:rPr>
              <a:t>– </a:t>
            </a:r>
            <a:r>
              <a:rPr lang="ar-SA" dirty="0" smtClean="0">
                <a:solidFill>
                  <a:srgbClr val="070700"/>
                </a:solidFill>
                <a:latin typeface="Times New Roman" panose="02020603050405020304" pitchFamily="18" charset="0"/>
                <a:ea typeface="Times New Roman" panose="02020603050405020304" pitchFamily="18" charset="0"/>
              </a:rPr>
              <a:t>حق الملكية حق مانع</a:t>
            </a:r>
            <a:r>
              <a:rPr lang="ar-IQ" dirty="0" smtClean="0">
                <a:solidFill>
                  <a:srgbClr val="070700"/>
                </a:solidFill>
                <a:latin typeface="Times New Roman" panose="02020603050405020304" pitchFamily="18" charset="0"/>
                <a:ea typeface="Times New Roman" panose="02020603050405020304" pitchFamily="18" charset="0"/>
              </a:rPr>
              <a:t> </a:t>
            </a:r>
            <a:r>
              <a:rPr lang="ar-SA" dirty="0" smtClean="0">
                <a:solidFill>
                  <a:srgbClr val="000000"/>
                </a:solidFill>
                <a:latin typeface="Times New Roman" panose="02020603050405020304" pitchFamily="18" charset="0"/>
                <a:ea typeface="Times New Roman" panose="02020603050405020304" pitchFamily="18" charset="0"/>
              </a:rPr>
              <a:t>معنى ذلك أن حق الملكية هو حق مقصور على المالك ، فللمالك وحده أن يستأثر بجميع مزايا ملكه ، فيمنع غيره من مشاركته في مزايا الشيء أو التدخل في شؤون ملكيته ، فليس لغيره أن يتصرف في الشيء أو أن يستغله أو أن يستعمله ذلك فأن حق المالك في الاستئثار بمزايا ملكه يتقيد بما يكون للغير من حق الافادة من بعض هذه المزايا سواء برضاء المالك كتأجير الدار أو بمقتضى القانون كما في حق المرور ( سيتم تناول موضوع حق المرور في المحاضرات القادمة في موضوع قيود الملكية ) .</a:t>
            </a:r>
            <a:endParaRPr lang="en-US" dirty="0" smtClean="0">
              <a:latin typeface="Times New Roman" panose="02020603050405020304" pitchFamily="18" charset="0"/>
              <a:ea typeface="Times New Roman" panose="02020603050405020304" pitchFamily="18" charset="0"/>
            </a:endParaRPr>
          </a:p>
          <a:p>
            <a:pPr marL="0" marR="0" algn="just" rtl="1">
              <a:spcBef>
                <a:spcPts val="0"/>
              </a:spcBef>
            </a:pPr>
            <a:r>
              <a:rPr lang="ar-IQ" dirty="0" smtClean="0">
                <a:solidFill>
                  <a:srgbClr val="000000"/>
                </a:solidFill>
                <a:latin typeface="Times New Roman" panose="02020603050405020304" pitchFamily="18" charset="0"/>
                <a:ea typeface="Times New Roman" panose="02020603050405020304" pitchFamily="18" charset="0"/>
              </a:rPr>
              <a:t>2</a:t>
            </a:r>
            <a:r>
              <a:rPr lang="ar-SA" dirty="0" smtClean="0">
                <a:solidFill>
                  <a:srgbClr val="000000"/>
                </a:solidFill>
                <a:latin typeface="Times New Roman" panose="02020603050405020304" pitchFamily="18" charset="0"/>
                <a:ea typeface="Times New Roman" panose="02020603050405020304" pitchFamily="18" charset="0"/>
              </a:rPr>
              <a:t>– حق الملكية حق جامع</a:t>
            </a:r>
            <a:r>
              <a:rPr lang="ar-IQ" dirty="0" smtClean="0">
                <a:solidFill>
                  <a:srgbClr val="000000"/>
                </a:solidFill>
                <a:latin typeface="Times New Roman" panose="02020603050405020304" pitchFamily="18" charset="0"/>
                <a:ea typeface="Times New Roman" panose="02020603050405020304" pitchFamily="18" charset="0"/>
              </a:rPr>
              <a:t> </a:t>
            </a:r>
            <a:r>
              <a:rPr lang="ar-SA" dirty="0" smtClean="0">
                <a:solidFill>
                  <a:srgbClr val="000000"/>
                </a:solidFill>
                <a:latin typeface="Times New Roman" panose="02020603050405020304" pitchFamily="18" charset="0"/>
                <a:ea typeface="Times New Roman" panose="02020603050405020304" pitchFamily="18" charset="0"/>
              </a:rPr>
              <a:t>ن حق الملكية هو أقوى الحقوق العينية و أكملها لأنه بحسب الأصل يخول صاحبه السلطات التي تمكنه من الحصول على جميع المزايا من الشيء محل الحق ، لذلك يوصف حق الملكية بأنه حق جامع ، فللمالك أن يستعمل الشيء أو أن يستغله و أن يتصرف به</a:t>
            </a:r>
            <a:endParaRPr lang="en-US" dirty="0" smtClean="0">
              <a:latin typeface="Times New Roman" panose="02020603050405020304" pitchFamily="18" charset="0"/>
              <a:ea typeface="Times New Roman" panose="02020603050405020304" pitchFamily="18" charset="0"/>
            </a:endParaRPr>
          </a:p>
          <a:p>
            <a:pPr marL="0" marR="0" algn="just" rtl="1">
              <a:spcBef>
                <a:spcPts val="0"/>
              </a:spcBef>
            </a:pPr>
            <a:r>
              <a:rPr lang="ar-SA" dirty="0" smtClean="0">
                <a:solidFill>
                  <a:srgbClr val="000000"/>
                </a:solidFill>
                <a:latin typeface="Times New Roman" panose="02020603050405020304" pitchFamily="18" charset="0"/>
                <a:ea typeface="Times New Roman" panose="02020603050405020304" pitchFamily="18" charset="0"/>
              </a:rPr>
              <a:t>و لما كان الاصل أن حق الملكية هو حق جامع لكل السلطات ، فإن ما يرد على الملكية من قيود يعتبر استثناء من هذا الأصل ، و يترتب على هذا أن من يدعي أن له حقاً على ملك الغير أن يقيم الدليل على ذلك لأنه يدعي خلاف الأصل ، و يترتب على ذلك أيضاً أن أي حق يتفرع عن حق الملكية يكون مؤقتاً عادة كحق الانتفاع أو السكنى أو الاستعمال ، فمثل هذه الحقوق تنقص من سلطات المالك ، و لا بد من رد هذه السلطات اليه بإنقضاء هذه الحقوق فتعود الملكية الى اصلها كاملة بعد ان انتقصت بقيام الاستعمال أو الاستغلال منفصلاً عنها</a:t>
            </a:r>
            <a:endParaRPr lang="en-US" dirty="0" smtClean="0">
              <a:latin typeface="Times New Roman" panose="02020603050405020304" pitchFamily="18" charset="0"/>
              <a:ea typeface="Times New Roman" panose="02020603050405020304" pitchFamily="18" charset="0"/>
            </a:endParaRPr>
          </a:p>
          <a:p>
            <a:pPr marL="0" marR="0" algn="just" rtl="1">
              <a:spcBef>
                <a:spcPts val="0"/>
              </a:spcBef>
            </a:pPr>
            <a:r>
              <a:rPr lang="ar-SA" dirty="0" smtClean="0">
                <a:solidFill>
                  <a:srgbClr val="595900"/>
                </a:solidFill>
                <a:latin typeface="Times New Roman" panose="02020603050405020304" pitchFamily="18" charset="0"/>
                <a:ea typeface="Times New Roman" panose="02020603050405020304" pitchFamily="18" charset="0"/>
              </a:rPr>
              <a:t>أن الخاصية الوحيدة التي يتميز بها حق الملكية عن غيره من الحقوق العينية هو أنه حق جامع .</a:t>
            </a:r>
            <a:endParaRPr lang="en-US" dirty="0" smtClean="0">
              <a:latin typeface="Times New Roman" panose="02020603050405020304" pitchFamily="18" charset="0"/>
              <a:ea typeface="Times New Roman" panose="02020603050405020304" pitchFamily="18" charset="0"/>
            </a:endParaRPr>
          </a:p>
          <a:p>
            <a:pPr algn="just"/>
            <a:endParaRPr lang="en-US" dirty="0" smtClean="0"/>
          </a:p>
          <a:p>
            <a:pPr algn="just"/>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IQ" dirty="0" smtClean="0"/>
              <a:t>مضمون حق المكلية</a:t>
            </a:r>
            <a:endParaRPr lang="en-US" dirty="0"/>
          </a:p>
        </p:txBody>
      </p:sp>
      <p:sp>
        <p:nvSpPr>
          <p:cNvPr id="3" name="Content Placeholder 2"/>
          <p:cNvSpPr>
            <a:spLocks noGrp="1"/>
          </p:cNvSpPr>
          <p:nvPr>
            <p:ph idx="1"/>
          </p:nvPr>
        </p:nvSpPr>
        <p:spPr/>
        <p:txBody>
          <a:bodyPr>
            <a:normAutofit fontScale="92500" lnSpcReduction="20000"/>
          </a:bodyPr>
          <a:lstStyle/>
          <a:p>
            <a:pPr marL="0" marR="0" algn="just" rtl="1">
              <a:lnSpc>
                <a:spcPct val="107000"/>
              </a:lnSpc>
              <a:spcBef>
                <a:spcPts val="0"/>
              </a:spcBef>
              <a:spcAft>
                <a:spcPts val="500"/>
              </a:spcAft>
            </a:pPr>
            <a:r>
              <a:rPr lang="ar-SA" dirty="0" smtClean="0">
                <a:solidFill>
                  <a:srgbClr val="000000"/>
                </a:solidFill>
                <a:latin typeface="Calibri" panose="020F0502020204030204" pitchFamily="34" charset="0"/>
                <a:ea typeface="Times New Roman" panose="02020603050405020304" pitchFamily="18" charset="0"/>
                <a:cs typeface="Times New Roman" panose="02020603050405020304" pitchFamily="18" charset="0"/>
              </a:rPr>
              <a:t>قلنا أن حق الملكية هو حق جامع أي أنه يخول صاحبه السلطات التي يستطيع أن يباشرها على الشيء الذي يملكه للحصول على مزايا الشيء ، و هذه السلطات هي ثلاثة ) استعمال ، استغلال ، تصرف ) ، و قد أشارت المادة ( ١٠٤٨ ) من القانون المدني العراقي الى هذه السلطات بقولها ( الملك التام من شأنه أن يتصرف به المالك تصرفاً مطلقاً فيما يملكه عيناً و منفعة و استغلالاً ... )</a:t>
            </a:r>
            <a:endParaRPr lang="en-US" dirty="0" smtClean="0">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07000"/>
              </a:lnSpc>
              <a:spcBef>
                <a:spcPts val="0"/>
              </a:spcBef>
              <a:spcAft>
                <a:spcPts val="500"/>
              </a:spcAft>
            </a:pPr>
            <a:r>
              <a:rPr lang="fa-IR" dirty="0" smtClean="0">
                <a:solidFill>
                  <a:srgbClr val="2C2C00"/>
                </a:solidFill>
                <a:latin typeface="Calibri" panose="020F0502020204030204" pitchFamily="34" charset="0"/>
                <a:ea typeface="Times New Roman" panose="02020603050405020304" pitchFamily="18" charset="0"/>
                <a:cs typeface="Times New Roman" panose="02020603050405020304" pitchFamily="18" charset="0"/>
              </a:rPr>
              <a:t>۱ - </a:t>
            </a:r>
            <a:r>
              <a:rPr lang="ar-SA" dirty="0" smtClean="0">
                <a:solidFill>
                  <a:srgbClr val="2C2C00"/>
                </a:solidFill>
                <a:latin typeface="Calibri" panose="020F0502020204030204" pitchFamily="34" charset="0"/>
                <a:ea typeface="Times New Roman" panose="02020603050405020304" pitchFamily="18" charset="0"/>
                <a:cs typeface="Times New Roman" panose="02020603050405020304" pitchFamily="18" charset="0"/>
              </a:rPr>
              <a:t>الاستعمال</a:t>
            </a:r>
            <a:endParaRPr lang="en-US" dirty="0" smtClean="0">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07000"/>
              </a:lnSpc>
              <a:spcBef>
                <a:spcPts val="0"/>
              </a:spcBef>
              <a:spcAft>
                <a:spcPts val="500"/>
              </a:spcAft>
            </a:pPr>
            <a:r>
              <a:rPr lang="ar-SA" dirty="0" smtClean="0">
                <a:solidFill>
                  <a:srgbClr val="000000"/>
                </a:solidFill>
                <a:latin typeface="Calibri" panose="020F0502020204030204" pitchFamily="34" charset="0"/>
                <a:ea typeface="Times New Roman" panose="02020603050405020304" pitchFamily="18" charset="0"/>
                <a:cs typeface="Times New Roman" panose="02020603050405020304" pitchFamily="18" charset="0"/>
              </a:rPr>
              <a:t>يقصد بالاستعمال استخدام الشيء فيما يتفق مع طبيعته للحصول على منافعه عدا الثمار ، شريطة عدم استهلاك الشيء نفسه ، كأن يركب المالم سيارته أو يسكن داره أو يلبس ثيابه أو يقرأ كتابه الى غير ذلك من وجوه الاستعمال .</a:t>
            </a:r>
            <a:endParaRPr lang="en-US" dirty="0" smtClean="0">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07000"/>
              </a:lnSpc>
              <a:spcBef>
                <a:spcPts val="0"/>
              </a:spcBef>
              <a:spcAft>
                <a:spcPts val="500"/>
              </a:spcAft>
            </a:pPr>
            <a:r>
              <a:rPr lang="fa-IR" dirty="0" smtClean="0">
                <a:solidFill>
                  <a:srgbClr val="171700"/>
                </a:solidFill>
                <a:latin typeface="Calibri" panose="020F0502020204030204" pitchFamily="34" charset="0"/>
                <a:ea typeface="Times New Roman" panose="02020603050405020304" pitchFamily="18" charset="0"/>
                <a:cs typeface="Times New Roman" panose="02020603050405020304" pitchFamily="18" charset="0"/>
              </a:rPr>
              <a:t>۲ - </a:t>
            </a:r>
            <a:r>
              <a:rPr lang="ar-SA" dirty="0" smtClean="0">
                <a:solidFill>
                  <a:srgbClr val="171700"/>
                </a:solidFill>
                <a:latin typeface="Calibri" panose="020F0502020204030204" pitchFamily="34" charset="0"/>
                <a:ea typeface="Times New Roman" panose="02020603050405020304" pitchFamily="18" charset="0"/>
                <a:cs typeface="Times New Roman" panose="02020603050405020304" pitchFamily="18" charset="0"/>
              </a:rPr>
              <a:t>الاستغلال</a:t>
            </a:r>
            <a:endParaRPr lang="en-US" dirty="0" smtClean="0">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07000"/>
              </a:lnSpc>
              <a:spcBef>
                <a:spcPts val="0"/>
              </a:spcBef>
              <a:spcAft>
                <a:spcPts val="500"/>
              </a:spcAft>
            </a:pPr>
            <a:r>
              <a:rPr lang="ar-SA" dirty="0" smtClean="0">
                <a:solidFill>
                  <a:srgbClr val="000000"/>
                </a:solidFill>
                <a:latin typeface="Calibri" panose="020F0502020204030204" pitchFamily="34" charset="0"/>
                <a:ea typeface="Times New Roman" panose="02020603050405020304" pitchFamily="18" charset="0"/>
                <a:cs typeface="Times New Roman" panose="02020603050405020304" pitchFamily="18" charset="0"/>
              </a:rPr>
              <a:t>يُقصد بالاستغلال هو القيام بالاعمال اللازمة للحصول على غلة الشيء و ثماره ، فاستغلال الدار يكون بتأجيرها البستان بالحصول على ثماره ، و الماشية بالحصول على نتاجها .</a:t>
            </a:r>
            <a:endParaRPr lang="en-US" dirty="0" smtClean="0">
              <a:latin typeface="Calibri" panose="020F0502020204030204" pitchFamily="34" charset="0"/>
              <a:ea typeface="Calibri" panose="020F0502020204030204" pitchFamily="34" charset="0"/>
              <a:cs typeface="Arial" panose="020B0604020202020204" pitchFamily="34" charset="0"/>
            </a:endParaRPr>
          </a:p>
          <a:p>
            <a:pPr marL="0" marR="0" algn="just">
              <a:lnSpc>
                <a:spcPct val="107000"/>
              </a:lnSpc>
              <a:spcBef>
                <a:spcPts val="0"/>
              </a:spcBef>
              <a:spcAft>
                <a:spcPts val="500"/>
              </a:spcAft>
              <a:buNone/>
            </a:pPr>
            <a:endParaRPr lang="en-US" dirty="0" smtClean="0">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07000"/>
              </a:lnSpc>
              <a:spcBef>
                <a:spcPts val="0"/>
              </a:spcBef>
              <a:spcAft>
                <a:spcPts val="500"/>
              </a:spcAft>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IQ" dirty="0" smtClean="0"/>
              <a:t>مضمون حق المكلية</a:t>
            </a:r>
            <a:endParaRPr lang="en-US" dirty="0"/>
          </a:p>
        </p:txBody>
      </p:sp>
      <p:sp>
        <p:nvSpPr>
          <p:cNvPr id="3" name="Content Placeholder 2"/>
          <p:cNvSpPr>
            <a:spLocks noGrp="1"/>
          </p:cNvSpPr>
          <p:nvPr>
            <p:ph idx="1"/>
          </p:nvPr>
        </p:nvSpPr>
        <p:spPr/>
        <p:txBody>
          <a:bodyPr>
            <a:normAutofit fontScale="85000" lnSpcReduction="10000"/>
          </a:bodyPr>
          <a:lstStyle/>
          <a:p>
            <a:pPr marL="0" marR="0" algn="just" rtl="1">
              <a:lnSpc>
                <a:spcPct val="107000"/>
              </a:lnSpc>
              <a:spcBef>
                <a:spcPts val="0"/>
              </a:spcBef>
              <a:spcAft>
                <a:spcPts val="500"/>
              </a:spcAft>
            </a:pPr>
            <a:r>
              <a:rPr lang="ar-SA" dirty="0" smtClean="0">
                <a:solidFill>
                  <a:srgbClr val="000000"/>
                </a:solidFill>
                <a:latin typeface="Calibri" panose="020F0502020204030204" pitchFamily="34" charset="0"/>
                <a:ea typeface="Times New Roman" panose="02020603050405020304" pitchFamily="18" charset="0"/>
                <a:cs typeface="Times New Roman" panose="02020603050405020304" pitchFamily="18" charset="0"/>
              </a:rPr>
              <a:t>فالاستغلال يختلف عن الاستعمال ، ذلك أن الاستغلال يتطلب القيام بالاعمال اللازمة للحصول على ثمار الشيء فاستخدام الدار للسكن استعمال لها ، أم تأجيرها بقصد الحصول على الاجرة فهو استغلال لها فإذا كان القصد من مباشرة المالك لسلطاته على الشيء محل الحق هو انتفاعه بالشيء مباشرة عد ذلك استعمالاً له ، أما إذا كان القصد هو الحصول على ثمار الشيء فإن ذلك يعتبر استغلالاً للشيء لا استعمالاً له .</a:t>
            </a:r>
            <a:endParaRPr lang="en-US" dirty="0" smtClean="0">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500"/>
              </a:spcAft>
            </a:pPr>
            <a:r>
              <a:rPr lang="ar-SA" dirty="0" smtClean="0">
                <a:solidFill>
                  <a:srgbClr val="404000"/>
                </a:solidFill>
                <a:latin typeface="Calibri" panose="020F0502020204030204" pitchFamily="34" charset="0"/>
                <a:ea typeface="Times New Roman" panose="02020603050405020304" pitchFamily="18" charset="0"/>
                <a:cs typeface="Times New Roman" panose="02020603050405020304" pitchFamily="18" charset="0"/>
              </a:rPr>
              <a:t>و يميز الفقهاء بين ثمار الشيء و منتجاته ، فالثمار هي ما ينتجه الشيء في مواعيد دورية دون انتقاص لأصل الشيء أما المنتجات ( الحاصلات ( كالفحم والمعادن فلا ينتجها الشيء في مواعيد دورية و ينقص اقتطاعها من أصل الشيء</a:t>
            </a:r>
            <a:endParaRPr lang="en-US" dirty="0" smtClean="0">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500"/>
              </a:spcAft>
            </a:pPr>
            <a:r>
              <a:rPr lang="ar-SA" dirty="0" smtClean="0">
                <a:solidFill>
                  <a:srgbClr val="575700"/>
                </a:solidFill>
                <a:latin typeface="Calibri" panose="020F0502020204030204" pitchFamily="34" charset="0"/>
                <a:ea typeface="Times New Roman" panose="02020603050405020304" pitchFamily="18" charset="0"/>
                <a:cs typeface="Times New Roman" panose="02020603050405020304" pitchFamily="18" charset="0"/>
              </a:rPr>
              <a:t>و لا تظهر اهمية التمييز بين الثمار و المنتجات إلا بالنسبة لغير المالك ، فحين يتقرر الحق في الحصول على ما ينتجه الشيء لشخص غير المالك كالمنتفع مثلاً فلا يكون لهذا الشخص سوى الحق في أخذ الثمار دون المنتجات التي تبقى </a:t>
            </a:r>
            <a:r>
              <a:rPr lang="ar-SA" dirty="0" smtClean="0">
                <a:solidFill>
                  <a:srgbClr val="575700"/>
                </a:solidFill>
                <a:latin typeface="Calibri" panose="020F0502020204030204" pitchFamily="34" charset="0"/>
                <a:ea typeface="Times New Roman" panose="02020603050405020304" pitchFamily="18" charset="0"/>
                <a:cs typeface="Times New Roman" panose="02020603050405020304" pitchFamily="18" charset="0"/>
              </a:rPr>
              <a:t>للمالك</a:t>
            </a:r>
            <a:r>
              <a:rPr lang="ar-IQ" dirty="0" smtClean="0">
                <a:solidFill>
                  <a:srgbClr val="575700"/>
                </a:solidFill>
                <a:latin typeface="Calibri" panose="020F0502020204030204" pitchFamily="34" charset="0"/>
                <a:ea typeface="Times New Roman" panose="02020603050405020304" pitchFamily="18" charset="0"/>
                <a:cs typeface="Arial" panose="020B0604020202020204" pitchFamily="34" charset="0"/>
              </a:rPr>
              <a:t> </a:t>
            </a:r>
            <a:r>
              <a:rPr lang="ar-SA" dirty="0" smtClean="0">
                <a:solidFill>
                  <a:srgbClr val="191900"/>
                </a:solidFill>
                <a:latin typeface="Calibri" panose="020F0502020204030204" pitchFamily="34" charset="0"/>
                <a:ea typeface="Times New Roman" panose="02020603050405020304" pitchFamily="18" charset="0"/>
                <a:cs typeface="Times New Roman" panose="02020603050405020304" pitchFamily="18" charset="0"/>
              </a:rPr>
              <a:t>و </a:t>
            </a:r>
            <a:r>
              <a:rPr lang="ar-SA" dirty="0" smtClean="0">
                <a:solidFill>
                  <a:srgbClr val="191900"/>
                </a:solidFill>
                <a:latin typeface="Calibri" panose="020F0502020204030204" pitchFamily="34" charset="0"/>
                <a:ea typeface="Times New Roman" panose="02020603050405020304" pitchFamily="18" charset="0"/>
                <a:cs typeface="Times New Roman" panose="02020603050405020304" pitchFamily="18" charset="0"/>
              </a:rPr>
              <a:t>إذا كان الشيء في يد حائز حسن النية فإن هذا الحائز يكسب ما يقبضه من ثمار و ليس له شيء من المنتجات</a:t>
            </a:r>
            <a:endParaRPr lang="en-US" dirty="0">
              <a:latin typeface="Calibri" panose="020F0502020204030204" pitchFamily="34" charset="0"/>
              <a:ea typeface="Calibri" panose="020F0502020204030204" pitchFamily="34" charset="0"/>
              <a:cs typeface="Arial" panose="020B060402020202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EE77F2B-EA22-90C0-58B0-1CC88BD44601}"/>
              </a:ext>
            </a:extLst>
          </p:cNvPr>
          <p:cNvSpPr>
            <a:spLocks noGrp="1"/>
          </p:cNvSpPr>
          <p:nvPr>
            <p:ph type="title"/>
          </p:nvPr>
        </p:nvSpPr>
        <p:spPr/>
        <p:txBody>
          <a:bodyPr/>
          <a:lstStyle/>
          <a:p>
            <a:pPr algn="r" rtl="1"/>
            <a:r>
              <a:rPr lang="ar-IQ" dirty="0" smtClean="0"/>
              <a:t>مضمون حق المكلية</a:t>
            </a:r>
            <a:endParaRPr lang="en-US" dirty="0"/>
          </a:p>
        </p:txBody>
      </p:sp>
      <p:sp>
        <p:nvSpPr>
          <p:cNvPr id="3" name="Content Placeholder 2">
            <a:extLst>
              <a:ext uri="{FF2B5EF4-FFF2-40B4-BE49-F238E27FC236}">
                <a16:creationId xmlns="" xmlns:a16="http://schemas.microsoft.com/office/drawing/2014/main" id="{A692766D-0ACF-EB05-63EB-01B7E6B7A045}"/>
              </a:ext>
            </a:extLst>
          </p:cNvPr>
          <p:cNvSpPr>
            <a:spLocks noGrp="1"/>
          </p:cNvSpPr>
          <p:nvPr>
            <p:ph idx="1"/>
          </p:nvPr>
        </p:nvSpPr>
        <p:spPr/>
        <p:txBody>
          <a:bodyPr>
            <a:normAutofit/>
          </a:bodyPr>
          <a:lstStyle/>
          <a:p>
            <a:pPr marL="0" marR="0" algn="r" rtl="1">
              <a:lnSpc>
                <a:spcPct val="107000"/>
              </a:lnSpc>
              <a:spcBef>
                <a:spcPts val="0"/>
              </a:spcBef>
              <a:spcAft>
                <a:spcPts val="500"/>
              </a:spcAft>
            </a:pPr>
            <a:r>
              <a:rPr lang="ar-SA" sz="2000" dirty="0">
                <a:solidFill>
                  <a:srgbClr val="313100"/>
                </a:solidFill>
                <a:effectLst/>
                <a:latin typeface="Calibri" panose="020F0502020204030204" pitchFamily="34" charset="0"/>
                <a:ea typeface="Times New Roman" panose="02020603050405020304" pitchFamily="18" charset="0"/>
                <a:cs typeface="Times New Roman" panose="02020603050405020304" pitchFamily="18" charset="0"/>
              </a:rPr>
              <a:t>أن الثمار على ثلاثة انواع :</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500"/>
              </a:spcAft>
            </a:pPr>
            <a:r>
              <a:rPr lang="ar-SA" sz="2000" dirty="0">
                <a:solidFill>
                  <a:srgbClr val="404000"/>
                </a:solidFill>
                <a:effectLst/>
                <a:latin typeface="Calibri" panose="020F0502020204030204" pitchFamily="34" charset="0"/>
                <a:ea typeface="Times New Roman" panose="02020603050405020304" pitchFamily="18" charset="0"/>
                <a:cs typeface="Times New Roman" panose="02020603050405020304" pitchFamily="18" charset="0"/>
              </a:rPr>
              <a:t>أ - الثمار الطبيعية / هي التي تتولد عن الشيء بفعل الطبيعة دون تدخل الانسان كالكلأ و نتاج المواشي .</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500"/>
              </a:spcAft>
            </a:pPr>
            <a:r>
              <a:rPr lang="ar-SA"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ب – الثمار المستحدثة ( الصناعية ) / التي يكون للانسان يد في انتاجها كالمحصولات الزراعية </a:t>
            </a:r>
            <a:r>
              <a:rPr lang="ar-SA" sz="20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500"/>
              </a:spcAft>
            </a:pPr>
            <a:r>
              <a:rPr lang="ar-SA" sz="2000" dirty="0">
                <a:solidFill>
                  <a:srgbClr val="404000"/>
                </a:solidFill>
                <a:effectLst/>
                <a:latin typeface="Calibri" panose="020F0502020204030204" pitchFamily="34" charset="0"/>
                <a:ea typeface="Times New Roman" panose="02020603050405020304" pitchFamily="18" charset="0"/>
                <a:cs typeface="Times New Roman" panose="02020603050405020304" pitchFamily="18" charset="0"/>
              </a:rPr>
              <a:t>ج – الثمار المدنية / هي ما يغله الشيء من دخل نقدي يلتزم به الغير في مقابل استفادته من الشيء كأجرة المنازل و ارباح</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500"/>
              </a:spcAft>
            </a:pPr>
            <a:r>
              <a:rPr lang="ar-SA" sz="2000" dirty="0">
                <a:solidFill>
                  <a:srgbClr val="343400"/>
                </a:solidFill>
                <a:effectLst/>
                <a:latin typeface="Calibri" panose="020F0502020204030204" pitchFamily="34" charset="0"/>
                <a:ea typeface="Times New Roman" panose="02020603050405020304" pitchFamily="18" charset="0"/>
                <a:cs typeface="Times New Roman" panose="02020603050405020304" pitchFamily="18" charset="0"/>
              </a:rPr>
              <a:t>الاسهم و السندات</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500"/>
              </a:spcAft>
            </a:pPr>
            <a:r>
              <a:rPr lang="ar-SA" sz="2000" dirty="0">
                <a:solidFill>
                  <a:srgbClr val="575700"/>
                </a:solidFill>
                <a:effectLst/>
                <a:latin typeface="Calibri" panose="020F0502020204030204" pitchFamily="34" charset="0"/>
                <a:ea typeface="Times New Roman" panose="02020603050405020304" pitchFamily="18" charset="0"/>
                <a:cs typeface="Times New Roman" panose="02020603050405020304" pitchFamily="18" charset="0"/>
              </a:rPr>
              <a:t>و لا تترتب على التمييز بين الثمار الطبيعية و الثمار المستحدثة نتائج قانونية ، في حين ان التمييز بين هذين النوعين من جهة و الثمار المدنية من جهة أخرى أهمية في تعيين الوقت الذي تعتبر فيه الثمار مقبوضة .</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500"/>
              </a:spcAft>
            </a:pPr>
            <a:r>
              <a:rPr lang="ar-SA"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 </a:t>
            </a:r>
            <a:r>
              <a:rPr lang="ar-SA" sz="20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التصرف</a:t>
            </a:r>
            <a:r>
              <a:rPr lang="ar-IQ" sz="2000" dirty="0" smtClean="0">
                <a:solidFill>
                  <a:srgbClr val="000000"/>
                </a:solidFill>
                <a:latin typeface="Calibri" panose="020F0502020204030204" pitchFamily="34" charset="0"/>
                <a:ea typeface="Times New Roman" panose="02020603050405020304" pitchFamily="18" charset="0"/>
                <a:cs typeface="Arial" panose="020B0604020202020204" pitchFamily="34" charset="0"/>
              </a:rPr>
              <a:t> :-</a:t>
            </a:r>
            <a:r>
              <a:rPr lang="ar-SA" sz="20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يستطيع </a:t>
            </a:r>
            <a:r>
              <a:rPr lang="ar-SA"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المالك بما له من سلطات جامعة أن يتصرف في ملکه بجميع التصرفات </a:t>
            </a:r>
            <a:r>
              <a:rPr lang="ar-SA" sz="20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الجائزة</a:t>
            </a:r>
            <a:r>
              <a:rPr lang="ar-IQ" sz="2000" dirty="0" smtClean="0">
                <a:solidFill>
                  <a:srgbClr val="000000"/>
                </a:solidFill>
                <a:latin typeface="Calibri" panose="020F0502020204030204" pitchFamily="34" charset="0"/>
                <a:ea typeface="Times New Roman" panose="02020603050405020304" pitchFamily="18" charset="0"/>
                <a:cs typeface="Arial" panose="020B0604020202020204" pitchFamily="34" charset="0"/>
              </a:rPr>
              <a:t> وهذه التصرفات قد تكون </a:t>
            </a:r>
            <a:r>
              <a:rPr lang="ar-SA" sz="2000"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مادية </a:t>
            </a:r>
            <a:r>
              <a:rPr lang="ar-SA" sz="20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أو تصرفات قانونية .</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500"/>
              </a:spcAft>
            </a:pPr>
            <a:r>
              <a:rPr lang="en-US" sz="2000" dirty="0">
                <a:solidFill>
                  <a:srgbClr val="060600"/>
                </a:solidFill>
                <a:effectLst/>
                <a:latin typeface="Times New Roman" panose="02020603050405020304" pitchFamily="18" charset="0"/>
                <a:ea typeface="Times New Roman" panose="02020603050405020304" pitchFamily="18" charset="0"/>
                <a:cs typeface="Arial" panose="020B0604020202020204" pitchFamily="34" charset="0"/>
              </a:rPr>
              <a:t>6</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a:buNone/>
            </a:pPr>
            <a:endParaRPr lang="en-US" sz="3200" dirty="0"/>
          </a:p>
        </p:txBody>
      </p:sp>
    </p:spTree>
    <p:extLst>
      <p:ext uri="{BB962C8B-B14F-4D97-AF65-F5344CB8AC3E}">
        <p14:creationId xmlns="" xmlns:p14="http://schemas.microsoft.com/office/powerpoint/2010/main" val="3817123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292</TotalTime>
  <Words>938</Words>
  <Application>Microsoft Office PowerPoint</Application>
  <PresentationFormat>Custom</PresentationFormat>
  <Paragraphs>37</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جامعة النهرين</vt:lpstr>
      <vt:lpstr>تعريف حق الملكية وخصائصها </vt:lpstr>
      <vt:lpstr>خصائص حق المكلية</vt:lpstr>
      <vt:lpstr>مضمون حق المكلية</vt:lpstr>
      <vt:lpstr>مضمون حق المكلية</vt:lpstr>
      <vt:lpstr>مضمون حق المكلية</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Al-Amal University College</dc:title>
  <dc:creator>abraham</dc:creator>
  <cp:lastModifiedBy>gama</cp:lastModifiedBy>
  <cp:revision>36</cp:revision>
  <dcterms:created xsi:type="dcterms:W3CDTF">2025-03-13T18:55:52Z</dcterms:created>
  <dcterms:modified xsi:type="dcterms:W3CDTF">2025-04-21T18:28:26Z</dcterms:modified>
</cp:coreProperties>
</file>