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258" r:id="rId3"/>
    <p:sldId id="260" r:id="rId4"/>
    <p:sldId id="261" r:id="rId5"/>
    <p:sldId id="262" r:id="rId6"/>
    <p:sldId id="264" r:id="rId7"/>
    <p:sldId id="265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4BE491-DA59-4E76-5D9F-9D8316631E5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0EEEFBB-32E6-CFD6-3880-6E13387A6F4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1F25E9-832C-BD05-6ED0-80D0F861FA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2E3F6-007B-4008-9EC8-8E581855BAAF}" type="datetimeFigureOut">
              <a:rPr lang="en-US" smtClean="0"/>
              <a:t>3/13/2025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0FA41C-2056-DB41-AF66-1223E1C605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27299B-2EFB-CAB0-7F47-249E568DBD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E76FD-720A-4998-97D3-DE47BDAF3A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56534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04BA77-DC3C-1F0A-5D3A-E5821C51B1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3B835D2-7E7C-313E-CE77-917A26A480D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E39F20-EA25-2D33-D68D-C09CA5533A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2E3F6-007B-4008-9EC8-8E581855BAAF}" type="datetimeFigureOut">
              <a:rPr lang="en-US" smtClean="0"/>
              <a:t>3/13/2025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9FC1F6-C9D3-8D2E-5907-4BB5C645D9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5D7233-A66D-03E7-54B5-61EEB6217D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E76FD-720A-4998-97D3-DE47BDAF3A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23441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46075E4-3BF3-C8E3-0D6E-42F2AE031BC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23065AE-4C05-AD82-835D-3DF8FC2B92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9B22AD-3D34-1D4E-85E2-8B7472EBAF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2E3F6-007B-4008-9EC8-8E581855BAAF}" type="datetimeFigureOut">
              <a:rPr lang="en-US" smtClean="0"/>
              <a:t>3/13/2025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F82E0E-2BE4-44B6-3BBE-000D8FD3A6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4C10C4-6AD3-E794-91B5-7EE8F4BEE4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E76FD-720A-4998-97D3-DE47BDAF3A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91617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6CAC4C-D034-A7A1-07B5-75597070F3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A162F2-78EB-5E65-E51B-70395BA040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3D8841-0FB4-D731-5531-6F36DF16EC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2E3F6-007B-4008-9EC8-8E581855BAAF}" type="datetimeFigureOut">
              <a:rPr lang="en-US" smtClean="0"/>
              <a:t>3/13/2025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0F2A95-2828-4434-568D-2A862AC372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60F8FC-B16E-790B-B747-DE66D3E11A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E76FD-720A-4998-97D3-DE47BDAF3A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26215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5E72F7-6AA8-1B23-0C59-8B804EADFD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ECBFDE4-9B81-BB2E-FF03-5A0C77C903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5B4898-8672-8F04-EB88-527EF8020A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2E3F6-007B-4008-9EC8-8E581855BAAF}" type="datetimeFigureOut">
              <a:rPr lang="en-US" smtClean="0"/>
              <a:t>3/13/2025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4C3860-7C7F-1A56-D660-BEE0DBCCE4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E247B8-D745-32FD-CF55-21E58BB8D8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E76FD-720A-4998-97D3-DE47BDAF3A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13367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10C6CF-27BD-95BE-7D14-29400DB107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FAA637-3867-33D3-0D14-80713189BF9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62132A2-8F36-E4A4-06CC-D3A57233FD6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810CF7D-FF04-1DC4-AE53-D59850EB3B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2E3F6-007B-4008-9EC8-8E581855BAAF}" type="datetimeFigureOut">
              <a:rPr lang="en-US" smtClean="0"/>
              <a:t>3/13/2025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B867D1D-A37D-2A1A-1066-566F99BFF1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B490CC-92CA-859C-EBD7-755B84246E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E76FD-720A-4998-97D3-DE47BDAF3A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1957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425684-5279-5B84-6A95-A87B557DBB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4C07132-5F22-6E44-10E3-FD1B49F564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77B2D3A-5285-D883-4531-6494348388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B8DD3A6-4D4D-74B3-19A7-089F9FCD64E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60DEFA4-5F95-8DAD-CF92-FD367E0D83E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3A8186C-BFAD-8B1D-6C8E-08DC535585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2E3F6-007B-4008-9EC8-8E581855BAAF}" type="datetimeFigureOut">
              <a:rPr lang="en-US" smtClean="0"/>
              <a:t>3/13/2025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DD15EDA-7858-E437-12E7-F3D98D2EBA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BDD1E34-FE2C-6B32-7F4F-F901597EC0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E76FD-720A-4998-97D3-DE47BDAF3A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90799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FC5048-AF6D-1FAD-9F1C-D60FD83B82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9050167-ED6A-5388-4891-40C2882F17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2E3F6-007B-4008-9EC8-8E581855BAAF}" type="datetimeFigureOut">
              <a:rPr lang="en-US" smtClean="0"/>
              <a:t>3/13/2025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181F954-5AC4-8B4E-A46D-FC7795DB0A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9B037FB-C314-FEAC-11B6-3F73141A06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E76FD-720A-4998-97D3-DE47BDAF3A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08761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4C7EEAC-09B8-6216-9624-3555881735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2E3F6-007B-4008-9EC8-8E581855BAAF}" type="datetimeFigureOut">
              <a:rPr lang="en-US" smtClean="0"/>
              <a:t>3/13/2025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0EEFDF7-B961-5C3B-EDCA-1137FA5129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E8ABEDE-8D39-1874-DC59-7FEECC9B2C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E76FD-720A-4998-97D3-DE47BDAF3A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6342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559357-D415-CC41-830E-B1779D7BC8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76E345-2726-639A-4C40-CE3FB7923C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C353CDE-8D3C-A94F-1CA8-CB7CDE53A1F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860B341-A067-4F7E-AAF0-5B09F8796F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2E3F6-007B-4008-9EC8-8E581855BAAF}" type="datetimeFigureOut">
              <a:rPr lang="en-US" smtClean="0"/>
              <a:t>3/13/2025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85B91E5-1D5A-E762-F215-0696F0F851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66EF626-977F-8EAE-1A4D-641921205B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E76FD-720A-4998-97D3-DE47BDAF3A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0567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030870-6CB3-FCFF-3599-C44F53B956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567D2E5-6A35-3B9F-807C-9053E469D80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A5C6C08-F0B8-F8B8-0EA2-BC01E69FE59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D8DAF48-EF29-7BF9-AD29-CA134CC573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2E3F6-007B-4008-9EC8-8E581855BAAF}" type="datetimeFigureOut">
              <a:rPr lang="en-US" smtClean="0"/>
              <a:t>3/13/2025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BF699BC-1B6B-BB05-2A4A-08AD61411E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F44EE05-19A2-A91C-4FDA-F629F83B9F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E76FD-720A-4998-97D3-DE47BDAF3A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24470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56C6744-C59A-B286-0F84-98A9FF5EE3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6164163-F7F1-9F87-0C42-5926356006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EA417B-0221-594E-3BA0-95D6CF30802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82E3F6-007B-4008-9EC8-8E581855BAAF}" type="datetimeFigureOut">
              <a:rPr lang="en-US" smtClean="0"/>
              <a:t>3/13/2025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251905-92A4-EAC8-6BFB-E7ACA7BD0E9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5E7FE4-5024-6088-46EE-B2C5FF6BE14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2E76FD-720A-4998-97D3-DE47BDAF3A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49019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3776870" y="1159322"/>
            <a:ext cx="5475854" cy="5668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5080" indent="-198120" algn="ctr">
              <a:lnSpc>
                <a:spcPct val="100000"/>
              </a:lnSpc>
              <a:spcBef>
                <a:spcPts val="2165"/>
              </a:spcBef>
            </a:pPr>
            <a:r>
              <a:rPr lang="en-US" sz="3600" b="1" spc="-20" dirty="0">
                <a:latin typeface="Times New Roman"/>
                <a:ea typeface="+mn-ea"/>
                <a:cs typeface="Times New Roman"/>
              </a:rPr>
              <a:t>University of </a:t>
            </a:r>
            <a:r>
              <a:rPr lang="en-US" sz="3600" b="1" spc="-20" dirty="0" err="1">
                <a:latin typeface="Times New Roman"/>
                <a:ea typeface="+mn-ea"/>
                <a:cs typeface="Times New Roman"/>
              </a:rPr>
              <a:t>Nahrain</a:t>
            </a:r>
            <a:endParaRPr sz="3600" b="1" spc="-20" dirty="0">
              <a:latin typeface="Times New Roman"/>
              <a:ea typeface="+mn-ea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905000" y="2116287"/>
            <a:ext cx="8382000" cy="3298980"/>
          </a:xfrm>
          <a:prstGeom prst="rect">
            <a:avLst/>
          </a:prstGeom>
        </p:spPr>
        <p:txBody>
          <a:bodyPr vert="horz" wrap="square" lIns="0" tIns="27495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2165"/>
              </a:spcBef>
            </a:pPr>
            <a:r>
              <a:rPr lang="en-US" sz="3600" b="1" dirty="0">
                <a:latin typeface="Times New Roman"/>
                <a:cs typeface="Times New Roman"/>
              </a:rPr>
              <a:t>Faculty of Law</a:t>
            </a:r>
            <a:endParaRPr lang="ar-IQ" sz="3600" b="1" dirty="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  <a:spcBef>
                <a:spcPts val="2165"/>
              </a:spcBef>
            </a:pPr>
            <a:r>
              <a:rPr lang="en-US" sz="5400" spc="-105" dirty="0">
                <a:latin typeface="Calibri Light"/>
                <a:cs typeface="Calibri Light"/>
              </a:rPr>
              <a:t>Administrative Law in English</a:t>
            </a:r>
          </a:p>
          <a:p>
            <a:pPr algn="ctr">
              <a:lnSpc>
                <a:spcPct val="100000"/>
              </a:lnSpc>
              <a:spcBef>
                <a:spcPts val="3105"/>
              </a:spcBef>
            </a:pPr>
            <a:r>
              <a:rPr sz="2400" spc="-25" dirty="0">
                <a:latin typeface="Calibri"/>
                <a:cs typeface="Calibri"/>
              </a:rPr>
              <a:t>By </a:t>
            </a:r>
            <a:r>
              <a:rPr lang="en-US" sz="2400" spc="-25" dirty="0">
                <a:latin typeface="Calibri"/>
                <a:cs typeface="Calibri"/>
              </a:rPr>
              <a:t>Asst. Prof. Dr. Ayat Mohammed Saud</a:t>
            </a:r>
            <a:endParaRPr lang="ar-IQ" sz="2400" spc="-10" dirty="0">
              <a:latin typeface="Calibri"/>
              <a:cs typeface="Calibri"/>
            </a:endParaRPr>
          </a:p>
          <a:p>
            <a:pPr algn="ctr" rtl="1">
              <a:lnSpc>
                <a:spcPct val="100000"/>
              </a:lnSpc>
              <a:spcBef>
                <a:spcPts val="750"/>
              </a:spcBef>
            </a:pPr>
            <a:r>
              <a:rPr lang="ar-IQ" sz="2400" b="1" spc="-10" dirty="0">
                <a:latin typeface="Times New Roman"/>
                <a:cs typeface="Times New Roman"/>
              </a:rPr>
              <a:t>2024-2025</a:t>
            </a:r>
            <a:endParaRPr sz="2400" dirty="0">
              <a:latin typeface="Times New Roman"/>
              <a:cs typeface="Times New Roman"/>
            </a:endParaRP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0D9601CC-7B8A-AE8D-4F0B-E9247F4F02F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5861" y="327991"/>
            <a:ext cx="3101009" cy="31010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B18911-931F-3362-BCCB-F0221C2802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494147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n-US" b="1" i="0" dirty="0">
                <a:solidFill>
                  <a:srgbClr val="404040"/>
                </a:solidFill>
                <a:effectLst/>
                <a:latin typeface="Inter"/>
              </a:rPr>
              <a:t>Lecture 4: Delegated Legislation and Administrative Discretion</a:t>
            </a:r>
            <a:br>
              <a:rPr lang="en-US" b="1" i="0" dirty="0">
                <a:solidFill>
                  <a:srgbClr val="404040"/>
                </a:solidFill>
                <a:effectLst/>
                <a:latin typeface="Inter"/>
              </a:rPr>
            </a:br>
            <a:br>
              <a:rPr lang="en-US" b="1" i="0" dirty="0">
                <a:solidFill>
                  <a:srgbClr val="404040"/>
                </a:solidFill>
                <a:effectLst/>
                <a:latin typeface="Inter"/>
              </a:rPr>
            </a:br>
            <a:br>
              <a:rPr lang="en-US" b="1" i="0" dirty="0">
                <a:solidFill>
                  <a:srgbClr val="404040"/>
                </a:solidFill>
                <a:effectLst/>
                <a:latin typeface="Inter"/>
              </a:rPr>
            </a:br>
            <a:br>
              <a:rPr lang="en-US" b="1" i="0" dirty="0">
                <a:solidFill>
                  <a:srgbClr val="404040"/>
                </a:solidFill>
                <a:effectLst/>
                <a:latin typeface="Inter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96E341-9612-E319-4585-64B6B5EBAE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l"/>
            <a:r>
              <a:rPr lang="en-US" b="1" i="0" dirty="0">
                <a:solidFill>
                  <a:srgbClr val="404040"/>
                </a:solidFill>
                <a:effectLst/>
                <a:latin typeface="Inter"/>
              </a:rPr>
              <a:t>Delegated Legislation (</a:t>
            </a:r>
            <a:r>
              <a:rPr lang="ar-IQ" b="1" i="0" dirty="0">
                <a:solidFill>
                  <a:srgbClr val="404040"/>
                </a:solidFill>
                <a:effectLst/>
                <a:latin typeface="Inter"/>
              </a:rPr>
              <a:t>التشريع التفويضي</a:t>
            </a:r>
            <a:r>
              <a:rPr lang="en-US" b="1" dirty="0">
                <a:solidFill>
                  <a:srgbClr val="404040"/>
                </a:solidFill>
                <a:latin typeface="Inter"/>
              </a:rPr>
              <a:t>)</a:t>
            </a:r>
            <a:endParaRPr lang="ar-IQ" b="1" i="0" dirty="0">
              <a:solidFill>
                <a:srgbClr val="404040"/>
              </a:solidFill>
              <a:effectLst/>
              <a:latin typeface="Inter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dirty="0">
                <a:solidFill>
                  <a:srgbClr val="404040"/>
                </a:solidFill>
                <a:effectLst/>
                <a:latin typeface="Inter"/>
              </a:rPr>
              <a:t>Definition</a:t>
            </a:r>
            <a:r>
              <a:rPr lang="en-US" b="0" i="0" dirty="0">
                <a:solidFill>
                  <a:srgbClr val="404040"/>
                </a:solidFill>
                <a:effectLst/>
                <a:latin typeface="Inter"/>
              </a:rPr>
              <a:t>: Laws or regulations made by an authority (e.g., a minister or agency) under powers granted by an act of parliament.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dirty="0">
                <a:solidFill>
                  <a:srgbClr val="404040"/>
                </a:solidFill>
                <a:effectLst/>
                <a:latin typeface="Inter"/>
              </a:rPr>
              <a:t>Purpose</a:t>
            </a:r>
            <a:r>
              <a:rPr lang="en-US" b="0" i="0" dirty="0">
                <a:solidFill>
                  <a:srgbClr val="404040"/>
                </a:solidFill>
                <a:effectLst/>
                <a:latin typeface="Inter"/>
              </a:rPr>
              <a:t>: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US" b="1" i="0" dirty="0">
                <a:solidFill>
                  <a:srgbClr val="404040"/>
                </a:solidFill>
                <a:effectLst/>
                <a:latin typeface="Inter"/>
              </a:rPr>
              <a:t>Efficiency</a:t>
            </a:r>
            <a:r>
              <a:rPr lang="en-US" b="0" i="0" dirty="0">
                <a:solidFill>
                  <a:srgbClr val="404040"/>
                </a:solidFill>
                <a:effectLst/>
                <a:latin typeface="Inter"/>
              </a:rPr>
              <a:t>: Allows experts to handle technical details.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US" b="1" i="0" dirty="0">
                <a:solidFill>
                  <a:srgbClr val="404040"/>
                </a:solidFill>
                <a:effectLst/>
                <a:latin typeface="Inter"/>
              </a:rPr>
              <a:t>Flexibility</a:t>
            </a:r>
            <a:r>
              <a:rPr lang="en-US" b="0" i="0" dirty="0">
                <a:solidFill>
                  <a:srgbClr val="404040"/>
                </a:solidFill>
                <a:effectLst/>
                <a:latin typeface="Inter"/>
              </a:rPr>
              <a:t>: Easier to amend than primary legislation.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US" b="1" i="0" dirty="0">
                <a:solidFill>
                  <a:srgbClr val="404040"/>
                </a:solidFill>
                <a:effectLst/>
                <a:latin typeface="Inter"/>
              </a:rPr>
              <a:t>Time-Saving</a:t>
            </a:r>
            <a:r>
              <a:rPr lang="en-US" b="0" i="0" dirty="0">
                <a:solidFill>
                  <a:srgbClr val="404040"/>
                </a:solidFill>
                <a:effectLst/>
                <a:latin typeface="Inter"/>
              </a:rPr>
              <a:t>: Reduces the burden on parliament.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dirty="0">
                <a:solidFill>
                  <a:srgbClr val="404040"/>
                </a:solidFill>
                <a:effectLst/>
                <a:latin typeface="Inter"/>
              </a:rPr>
              <a:t>Types of Delegated Legislation</a:t>
            </a:r>
            <a:r>
              <a:rPr lang="en-US" b="0" i="0" dirty="0">
                <a:solidFill>
                  <a:srgbClr val="404040"/>
                </a:solidFill>
                <a:effectLst/>
                <a:latin typeface="Inter"/>
              </a:rPr>
              <a:t>: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US" b="1" i="0" dirty="0">
                <a:solidFill>
                  <a:srgbClr val="404040"/>
                </a:solidFill>
                <a:effectLst/>
                <a:latin typeface="Inter"/>
              </a:rPr>
              <a:t>Orders in Council (</a:t>
            </a:r>
            <a:r>
              <a:rPr lang="ar-IQ" b="1" i="0" dirty="0">
                <a:solidFill>
                  <a:srgbClr val="404040"/>
                </a:solidFill>
                <a:effectLst/>
                <a:latin typeface="Inter"/>
              </a:rPr>
              <a:t>أوامر المجلس</a:t>
            </a:r>
            <a:r>
              <a:rPr lang="ar-IQ" b="0" i="0" dirty="0">
                <a:solidFill>
                  <a:srgbClr val="404040"/>
                </a:solidFill>
                <a:effectLst/>
                <a:latin typeface="Inter"/>
              </a:rPr>
              <a:t> </a:t>
            </a:r>
            <a:r>
              <a:rPr lang="en-US" dirty="0">
                <a:solidFill>
                  <a:srgbClr val="404040"/>
                </a:solidFill>
                <a:latin typeface="Inter"/>
              </a:rPr>
              <a:t>)</a:t>
            </a:r>
            <a:r>
              <a:rPr lang="en-US" b="0" i="0" dirty="0">
                <a:solidFill>
                  <a:srgbClr val="404040"/>
                </a:solidFill>
                <a:effectLst/>
                <a:latin typeface="Inter"/>
              </a:rPr>
              <a:t>Issued by the executive in emergencies.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US" b="1" i="0" dirty="0">
                <a:solidFill>
                  <a:srgbClr val="404040"/>
                </a:solidFill>
                <a:effectLst/>
                <a:latin typeface="Inter"/>
              </a:rPr>
              <a:t>Statutory Instruments (</a:t>
            </a:r>
            <a:r>
              <a:rPr lang="ar-IQ" b="1" i="0" dirty="0">
                <a:solidFill>
                  <a:srgbClr val="404040"/>
                </a:solidFill>
                <a:effectLst/>
                <a:latin typeface="Inter"/>
              </a:rPr>
              <a:t>الأدوات التشريعية</a:t>
            </a:r>
            <a:r>
              <a:rPr lang="ar-IQ" b="0" i="0" dirty="0">
                <a:solidFill>
                  <a:srgbClr val="404040"/>
                </a:solidFill>
                <a:effectLst/>
                <a:latin typeface="Inter"/>
              </a:rPr>
              <a:t> </a:t>
            </a:r>
            <a:r>
              <a:rPr lang="en-US" b="0" i="0" dirty="0">
                <a:solidFill>
                  <a:srgbClr val="404040"/>
                </a:solidFill>
                <a:effectLst/>
                <a:latin typeface="Inter"/>
              </a:rPr>
              <a:t> )Detailed rules made by ministers.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US" b="1" i="0" dirty="0">
                <a:solidFill>
                  <a:srgbClr val="404040"/>
                </a:solidFill>
                <a:effectLst/>
                <a:latin typeface="Inter"/>
              </a:rPr>
              <a:t>By-Laws (</a:t>
            </a:r>
            <a:r>
              <a:rPr lang="ar-IQ" b="1" i="0" dirty="0">
                <a:solidFill>
                  <a:srgbClr val="404040"/>
                </a:solidFill>
                <a:effectLst/>
                <a:latin typeface="Inter"/>
              </a:rPr>
              <a:t>اللوائح المحلية</a:t>
            </a:r>
            <a:r>
              <a:rPr lang="ar-IQ" b="0" i="0" dirty="0">
                <a:solidFill>
                  <a:srgbClr val="404040"/>
                </a:solidFill>
                <a:effectLst/>
                <a:latin typeface="Inter"/>
              </a:rPr>
              <a:t> </a:t>
            </a:r>
            <a:r>
              <a:rPr lang="en-US" b="0" i="0" dirty="0">
                <a:solidFill>
                  <a:srgbClr val="404040"/>
                </a:solidFill>
                <a:effectLst/>
                <a:latin typeface="Inter"/>
              </a:rPr>
              <a:t> )Regulations made by local authorities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6132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FA6348-B241-5498-E217-3CB116C066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b="1" i="0" dirty="0">
                <a:solidFill>
                  <a:srgbClr val="404040"/>
                </a:solidFill>
                <a:effectLst/>
                <a:latin typeface="Inter"/>
              </a:rPr>
              <a:t>Control Over Delegated Legislation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FBAD47-4B20-7D19-29E3-96F23CB39D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>
              <a:buFont typeface="Arial" panose="020B0604020202020204" pitchFamily="34" charset="0"/>
              <a:buChar char="•"/>
            </a:pPr>
            <a:r>
              <a:rPr lang="en-US" b="1" i="0" dirty="0">
                <a:solidFill>
                  <a:srgbClr val="404040"/>
                </a:solidFill>
                <a:effectLst/>
                <a:latin typeface="Inter"/>
              </a:rPr>
              <a:t>Parliamentary Control (</a:t>
            </a:r>
            <a:r>
              <a:rPr lang="ar-IQ" b="1" i="0" dirty="0">
                <a:solidFill>
                  <a:srgbClr val="404040"/>
                </a:solidFill>
                <a:effectLst/>
                <a:latin typeface="Inter"/>
              </a:rPr>
              <a:t>الرقابة البرلمانية</a:t>
            </a:r>
            <a:r>
              <a:rPr lang="en-US" b="1" dirty="0">
                <a:solidFill>
                  <a:srgbClr val="404040"/>
                </a:solidFill>
                <a:latin typeface="Inter"/>
              </a:rPr>
              <a:t>)</a:t>
            </a:r>
            <a:endParaRPr lang="ar-IQ" b="0" i="0" dirty="0">
              <a:solidFill>
                <a:srgbClr val="404040"/>
              </a:solidFill>
              <a:effectLst/>
              <a:latin typeface="Inter"/>
            </a:endParaRP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404040"/>
                </a:solidFill>
                <a:effectLst/>
                <a:latin typeface="Inter"/>
              </a:rPr>
              <a:t>Parliament can repeal or amend delegated legislation.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404040"/>
                </a:solidFill>
                <a:effectLst/>
                <a:latin typeface="Inter"/>
              </a:rPr>
              <a:t>Some laws require parliamentary approval before delegated legislation takes effect.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dirty="0">
                <a:solidFill>
                  <a:srgbClr val="404040"/>
                </a:solidFill>
                <a:effectLst/>
                <a:latin typeface="Inter"/>
              </a:rPr>
              <a:t>Judicial Control (</a:t>
            </a:r>
            <a:r>
              <a:rPr lang="ar-IQ" b="1" i="0" dirty="0">
                <a:solidFill>
                  <a:srgbClr val="404040"/>
                </a:solidFill>
                <a:effectLst/>
                <a:latin typeface="Inter"/>
              </a:rPr>
              <a:t>الرقابة القضائية</a:t>
            </a:r>
            <a:r>
              <a:rPr lang="en-US" b="1" dirty="0">
                <a:solidFill>
                  <a:srgbClr val="404040"/>
                </a:solidFill>
                <a:latin typeface="Inter"/>
              </a:rPr>
              <a:t>)</a:t>
            </a:r>
            <a:endParaRPr lang="ar-IQ" b="0" i="0" dirty="0">
              <a:solidFill>
                <a:srgbClr val="404040"/>
              </a:solidFill>
              <a:effectLst/>
              <a:latin typeface="Inter"/>
            </a:endParaRP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404040"/>
                </a:solidFill>
                <a:effectLst/>
                <a:latin typeface="Inter"/>
              </a:rPr>
              <a:t>Courts can review delegated legislation to ensure it stays within the powers granted by parliament.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404040"/>
                </a:solidFill>
                <a:effectLst/>
                <a:latin typeface="Inter"/>
              </a:rPr>
              <a:t>If it exceeds authority, it can be declared </a:t>
            </a:r>
            <a:r>
              <a:rPr lang="en-US" b="1" i="0" dirty="0">
                <a:solidFill>
                  <a:srgbClr val="404040"/>
                </a:solidFill>
                <a:effectLst/>
                <a:latin typeface="Inter"/>
              </a:rPr>
              <a:t>ultra vires</a:t>
            </a:r>
            <a:r>
              <a:rPr lang="en-US" b="0" i="0" dirty="0">
                <a:solidFill>
                  <a:srgbClr val="404040"/>
                </a:solidFill>
                <a:effectLst/>
                <a:latin typeface="Inter"/>
              </a:rPr>
              <a:t> (</a:t>
            </a:r>
            <a:r>
              <a:rPr lang="ar-IQ" b="0" i="0" dirty="0">
                <a:solidFill>
                  <a:srgbClr val="404040"/>
                </a:solidFill>
                <a:effectLst/>
                <a:latin typeface="Inter"/>
              </a:rPr>
              <a:t>خارج الاختصا</a:t>
            </a:r>
            <a:r>
              <a:rPr lang="ar-IQ" dirty="0">
                <a:solidFill>
                  <a:srgbClr val="404040"/>
                </a:solidFill>
                <a:latin typeface="Inter"/>
              </a:rPr>
              <a:t>ص</a:t>
            </a:r>
            <a:r>
              <a:rPr lang="en-US" dirty="0">
                <a:solidFill>
                  <a:srgbClr val="404040"/>
                </a:solidFill>
                <a:latin typeface="Inter"/>
              </a:rPr>
              <a:t>)</a:t>
            </a:r>
            <a:endParaRPr lang="ar-IQ" b="0" i="0" dirty="0">
              <a:solidFill>
                <a:srgbClr val="404040"/>
              </a:solidFill>
              <a:effectLst/>
              <a:latin typeface="Inter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00052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3CD5DE-A1CD-2CC9-5C76-8589CD2C31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3583" y="500062"/>
            <a:ext cx="10850217" cy="1325563"/>
          </a:xfrm>
        </p:spPr>
        <p:txBody>
          <a:bodyPr>
            <a:normAutofit/>
          </a:bodyPr>
          <a:lstStyle/>
          <a:p>
            <a:pPr algn="l"/>
            <a:r>
              <a:rPr lang="en-US" b="1" i="0" dirty="0">
                <a:solidFill>
                  <a:srgbClr val="404040"/>
                </a:solidFill>
                <a:effectLst/>
                <a:latin typeface="Inter"/>
              </a:rPr>
              <a:t>Administrative Discretion (</a:t>
            </a:r>
            <a:r>
              <a:rPr lang="ar-IQ" b="1" i="0" dirty="0">
                <a:solidFill>
                  <a:srgbClr val="404040"/>
                </a:solidFill>
                <a:effectLst/>
                <a:latin typeface="Inter"/>
              </a:rPr>
              <a:t>السلطة التقديرية للإدارة</a:t>
            </a:r>
            <a:r>
              <a:rPr lang="en-US" b="1" dirty="0">
                <a:solidFill>
                  <a:srgbClr val="404040"/>
                </a:solidFill>
                <a:latin typeface="Inter"/>
              </a:rPr>
              <a:t>)</a:t>
            </a:r>
            <a:endParaRPr lang="ar-IQ" b="1" i="0" dirty="0">
              <a:solidFill>
                <a:srgbClr val="404040"/>
              </a:solidFill>
              <a:effectLst/>
              <a:latin typeface="Inter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85161F-FD19-5AA7-AB8F-8715B4786A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l">
              <a:buFont typeface="Arial" panose="020B0604020202020204" pitchFamily="34" charset="0"/>
              <a:buChar char="•"/>
            </a:pPr>
            <a:r>
              <a:rPr lang="en-US" b="1" i="0" dirty="0">
                <a:solidFill>
                  <a:srgbClr val="404040"/>
                </a:solidFill>
                <a:effectLst/>
                <a:latin typeface="Inter"/>
              </a:rPr>
              <a:t>Definition</a:t>
            </a:r>
            <a:r>
              <a:rPr lang="en-US" b="0" i="0" dirty="0">
                <a:solidFill>
                  <a:srgbClr val="404040"/>
                </a:solidFill>
                <a:effectLst/>
                <a:latin typeface="Inter"/>
              </a:rPr>
              <a:t>: The power of public authorities to make decisions based on their judgment within legal limits.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dirty="0">
                <a:solidFill>
                  <a:srgbClr val="404040"/>
                </a:solidFill>
                <a:effectLst/>
                <a:latin typeface="Inter"/>
              </a:rPr>
              <a:t>Scope</a:t>
            </a:r>
            <a:r>
              <a:rPr lang="en-US" b="0" i="0" dirty="0">
                <a:solidFill>
                  <a:srgbClr val="404040"/>
                </a:solidFill>
                <a:effectLst/>
                <a:latin typeface="Inter"/>
              </a:rPr>
              <a:t>: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404040"/>
                </a:solidFill>
                <a:effectLst/>
                <a:latin typeface="Inter"/>
              </a:rPr>
              <a:t>Used in areas where strict rules are impractical (e.g., issuing licenses, allocating resources).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404040"/>
                </a:solidFill>
                <a:effectLst/>
                <a:latin typeface="Inter"/>
              </a:rPr>
              <a:t>Must be exercised </a:t>
            </a:r>
            <a:r>
              <a:rPr lang="en-US" b="1" i="0" dirty="0">
                <a:solidFill>
                  <a:srgbClr val="404040"/>
                </a:solidFill>
                <a:effectLst/>
                <a:latin typeface="Inter"/>
              </a:rPr>
              <a:t>reasonably</a:t>
            </a:r>
            <a:r>
              <a:rPr lang="en-US" b="0" i="0" dirty="0">
                <a:solidFill>
                  <a:srgbClr val="404040"/>
                </a:solidFill>
                <a:effectLst/>
                <a:latin typeface="Inter"/>
              </a:rPr>
              <a:t> and </a:t>
            </a:r>
            <a:r>
              <a:rPr lang="en-US" b="1" i="0" dirty="0">
                <a:solidFill>
                  <a:srgbClr val="404040"/>
                </a:solidFill>
                <a:effectLst/>
                <a:latin typeface="Inter"/>
              </a:rPr>
              <a:t>in good faith</a:t>
            </a:r>
            <a:r>
              <a:rPr lang="en-US" b="0" i="0" dirty="0">
                <a:solidFill>
                  <a:srgbClr val="404040"/>
                </a:solidFill>
                <a:effectLst/>
                <a:latin typeface="Inter"/>
              </a:rPr>
              <a:t>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dirty="0">
                <a:solidFill>
                  <a:srgbClr val="404040"/>
                </a:solidFill>
                <a:effectLst/>
                <a:latin typeface="Inter"/>
              </a:rPr>
              <a:t>Limitations</a:t>
            </a:r>
            <a:r>
              <a:rPr lang="en-US" b="0" i="0" dirty="0">
                <a:solidFill>
                  <a:srgbClr val="404040"/>
                </a:solidFill>
                <a:effectLst/>
                <a:latin typeface="Inter"/>
              </a:rPr>
              <a:t>: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US" b="1" i="0" dirty="0">
                <a:solidFill>
                  <a:srgbClr val="404040"/>
                </a:solidFill>
                <a:effectLst/>
                <a:latin typeface="Inter"/>
              </a:rPr>
              <a:t>Abuse of Discretion (</a:t>
            </a:r>
            <a:r>
              <a:rPr lang="ar-IQ" b="1" i="0" dirty="0">
                <a:solidFill>
                  <a:srgbClr val="404040"/>
                </a:solidFill>
                <a:effectLst/>
                <a:latin typeface="Inter"/>
              </a:rPr>
              <a:t>إساءة استخدام السلطة التقديرية</a:t>
            </a:r>
            <a:r>
              <a:rPr lang="en-US" b="1" i="0" dirty="0">
                <a:solidFill>
                  <a:srgbClr val="404040"/>
                </a:solidFill>
                <a:effectLst/>
                <a:latin typeface="Inter"/>
              </a:rPr>
              <a:t>)</a:t>
            </a:r>
            <a:r>
              <a:rPr lang="ar-IQ" b="0" i="0" dirty="0">
                <a:solidFill>
                  <a:srgbClr val="404040"/>
                </a:solidFill>
                <a:effectLst/>
                <a:latin typeface="Inter"/>
              </a:rPr>
              <a:t> </a:t>
            </a:r>
            <a:endParaRPr lang="en-US" b="0" i="0" dirty="0">
              <a:solidFill>
                <a:srgbClr val="404040"/>
              </a:solidFill>
              <a:effectLst/>
              <a:latin typeface="Inter"/>
            </a:endParaRPr>
          </a:p>
          <a:p>
            <a:pPr marL="457200" lvl="1" indent="0" algn="l">
              <a:buNone/>
            </a:pPr>
            <a:r>
              <a:rPr lang="en-US" b="0" i="0" dirty="0">
                <a:solidFill>
                  <a:srgbClr val="404040"/>
                </a:solidFill>
                <a:effectLst/>
                <a:latin typeface="Inter"/>
              </a:rPr>
              <a:t>Using power for unauthorized purposes.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US" b="1" i="0" dirty="0">
                <a:solidFill>
                  <a:srgbClr val="404040"/>
                </a:solidFill>
                <a:effectLst/>
                <a:latin typeface="Inter"/>
              </a:rPr>
              <a:t>Procedural Fairness (</a:t>
            </a:r>
            <a:r>
              <a:rPr lang="ar-IQ" b="1" i="0" dirty="0">
                <a:solidFill>
                  <a:srgbClr val="404040"/>
                </a:solidFill>
                <a:effectLst/>
                <a:latin typeface="Inter"/>
              </a:rPr>
              <a:t>الإنصاف الإجرائي</a:t>
            </a:r>
            <a:r>
              <a:rPr lang="en-US" b="1" dirty="0">
                <a:solidFill>
                  <a:srgbClr val="404040"/>
                </a:solidFill>
                <a:latin typeface="Inter"/>
              </a:rPr>
              <a:t>)</a:t>
            </a:r>
            <a:endParaRPr lang="en-US" b="0" i="0" dirty="0">
              <a:solidFill>
                <a:srgbClr val="404040"/>
              </a:solidFill>
              <a:effectLst/>
              <a:latin typeface="Inter"/>
            </a:endParaRPr>
          </a:p>
          <a:p>
            <a:pPr marL="457200" lvl="1" indent="0" algn="l">
              <a:buNone/>
            </a:pPr>
            <a:r>
              <a:rPr lang="en-US" b="0" i="0" dirty="0">
                <a:solidFill>
                  <a:srgbClr val="404040"/>
                </a:solidFill>
                <a:effectLst/>
                <a:latin typeface="Inter"/>
              </a:rPr>
              <a:t>Ensuring fair procedures are followed.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US" b="1" i="0" dirty="0">
                <a:solidFill>
                  <a:srgbClr val="404040"/>
                </a:solidFill>
                <a:effectLst/>
                <a:latin typeface="Inter"/>
              </a:rPr>
              <a:t>Judicial Review</a:t>
            </a:r>
            <a:r>
              <a:rPr lang="en-US" b="0" i="0" dirty="0">
                <a:solidFill>
                  <a:srgbClr val="404040"/>
                </a:solidFill>
                <a:effectLst/>
                <a:latin typeface="Inter"/>
              </a:rPr>
              <a:t>: Courts can intervene if discretion is misused.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57163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24A2CD-6285-5EFE-5BF1-1AE2919BF4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b="1" i="0" dirty="0">
                <a:solidFill>
                  <a:srgbClr val="404040"/>
                </a:solidFill>
                <a:effectLst/>
                <a:latin typeface="Inter"/>
              </a:rPr>
              <a:t>Administrative Liability (</a:t>
            </a:r>
            <a:r>
              <a:rPr lang="ar-IQ" b="1" i="0" dirty="0">
                <a:solidFill>
                  <a:srgbClr val="404040"/>
                </a:solidFill>
                <a:effectLst/>
                <a:latin typeface="Inter"/>
              </a:rPr>
              <a:t>المسؤولية الإدارية</a:t>
            </a:r>
            <a:r>
              <a:rPr lang="en-US" b="1" dirty="0">
                <a:solidFill>
                  <a:srgbClr val="404040"/>
                </a:solidFill>
                <a:latin typeface="Inter"/>
              </a:rPr>
              <a:t>)</a:t>
            </a:r>
            <a:endParaRPr lang="ar-IQ" b="1" i="0" dirty="0">
              <a:solidFill>
                <a:srgbClr val="404040"/>
              </a:solidFill>
              <a:effectLst/>
              <a:latin typeface="Inter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BED163-8AFD-2AC6-80BF-6DA4B180C8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/>
            <a:r>
              <a:rPr lang="en-US" b="1" i="0" dirty="0">
                <a:solidFill>
                  <a:srgbClr val="404040"/>
                </a:solidFill>
                <a:effectLst/>
                <a:latin typeface="Inter"/>
              </a:rPr>
              <a:t>Challenges in Administrative Discretion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dirty="0">
                <a:solidFill>
                  <a:srgbClr val="404040"/>
                </a:solidFill>
                <a:effectLst/>
                <a:latin typeface="Inter"/>
              </a:rPr>
              <a:t>Risk of Arbitrariness ( </a:t>
            </a:r>
            <a:r>
              <a:rPr lang="ar-IQ" b="1" i="0" dirty="0">
                <a:solidFill>
                  <a:srgbClr val="404040"/>
                </a:solidFill>
                <a:effectLst/>
                <a:latin typeface="Inter"/>
              </a:rPr>
              <a:t>خطر التعسف</a:t>
            </a:r>
            <a:r>
              <a:rPr lang="ar-IQ" b="0" i="0" dirty="0">
                <a:solidFill>
                  <a:srgbClr val="404040"/>
                </a:solidFill>
                <a:effectLst/>
                <a:latin typeface="Inter"/>
              </a:rPr>
              <a:t> </a:t>
            </a:r>
            <a:r>
              <a:rPr lang="en-US" b="0" i="0" dirty="0">
                <a:solidFill>
                  <a:srgbClr val="404040"/>
                </a:solidFill>
                <a:effectLst/>
                <a:latin typeface="Inter"/>
              </a:rPr>
              <a:t> )Decisions may appear unfair or biased.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dirty="0">
                <a:solidFill>
                  <a:srgbClr val="404040"/>
                </a:solidFill>
                <a:effectLst/>
                <a:latin typeface="Inter"/>
              </a:rPr>
              <a:t>Lack of Transparency (</a:t>
            </a:r>
            <a:r>
              <a:rPr lang="ar-IQ" b="1" i="0" dirty="0">
                <a:solidFill>
                  <a:srgbClr val="404040"/>
                </a:solidFill>
                <a:effectLst/>
                <a:latin typeface="Inter"/>
              </a:rPr>
              <a:t>عدم الشفافية</a:t>
            </a:r>
            <a:r>
              <a:rPr lang="ar-IQ" b="0" i="0" dirty="0">
                <a:solidFill>
                  <a:srgbClr val="404040"/>
                </a:solidFill>
                <a:effectLst/>
                <a:latin typeface="Inter"/>
              </a:rPr>
              <a:t> </a:t>
            </a:r>
            <a:r>
              <a:rPr lang="en-US" b="0" i="0" dirty="0">
                <a:solidFill>
                  <a:srgbClr val="404040"/>
                </a:solidFill>
                <a:effectLst/>
                <a:latin typeface="Inter"/>
              </a:rPr>
              <a:t> )Citizens may not understand how decisions are made.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dirty="0">
                <a:solidFill>
                  <a:srgbClr val="404040"/>
                </a:solidFill>
                <a:effectLst/>
                <a:latin typeface="Inter"/>
              </a:rPr>
              <a:t>Accountability ( </a:t>
            </a:r>
            <a:r>
              <a:rPr lang="ar-IQ" b="1" i="0" dirty="0">
                <a:solidFill>
                  <a:srgbClr val="404040"/>
                </a:solidFill>
                <a:effectLst/>
                <a:latin typeface="Inter"/>
              </a:rPr>
              <a:t>المساءل</a:t>
            </a:r>
            <a:r>
              <a:rPr lang="ar-IQ" b="1" dirty="0">
                <a:solidFill>
                  <a:srgbClr val="404040"/>
                </a:solidFill>
                <a:latin typeface="Inter"/>
              </a:rPr>
              <a:t>ة</a:t>
            </a:r>
            <a:r>
              <a:rPr lang="en-US" b="0" i="0" dirty="0">
                <a:solidFill>
                  <a:srgbClr val="404040"/>
                </a:solidFill>
                <a:effectLst/>
                <a:latin typeface="Inter"/>
              </a:rPr>
              <a:t> )Ensuring officials are held responsible for their decisions.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dirty="0">
                <a:solidFill>
                  <a:srgbClr val="404040"/>
                </a:solidFill>
                <a:effectLst/>
                <a:latin typeface="Inter"/>
              </a:rPr>
              <a:t>Balancing Act</a:t>
            </a:r>
            <a:r>
              <a:rPr lang="en-US" b="0" i="0" dirty="0">
                <a:solidFill>
                  <a:srgbClr val="404040"/>
                </a:solidFill>
                <a:effectLst/>
                <a:latin typeface="Inter"/>
              </a:rPr>
              <a:t>: Authorities must balance public interest with individual rights.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51262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5490BA-6186-AFEE-064F-D33048D9A7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b="1" i="0" dirty="0">
                <a:solidFill>
                  <a:srgbClr val="404040"/>
                </a:solidFill>
                <a:effectLst/>
                <a:latin typeface="Inter"/>
              </a:rPr>
              <a:t>Summary of Lecture 4: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8C0898-CC18-433A-8F6C-D45F753FDF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>
              <a:buFont typeface="Arial" panose="020B0604020202020204" pitchFamily="34" charset="0"/>
              <a:buChar char="•"/>
            </a:pPr>
            <a:r>
              <a:rPr lang="en-US" b="1" i="0" dirty="0">
                <a:solidFill>
                  <a:srgbClr val="404040"/>
                </a:solidFill>
                <a:effectLst/>
                <a:latin typeface="Inter"/>
              </a:rPr>
              <a:t>Delegated Legislation</a:t>
            </a:r>
            <a:r>
              <a:rPr lang="en-US" b="0" i="0" dirty="0">
                <a:solidFill>
                  <a:srgbClr val="404040"/>
                </a:solidFill>
                <a:effectLst/>
                <a:latin typeface="Inter"/>
              </a:rPr>
              <a:t> allows authorities to create detailed rules under parliamentary authority, saving time and increasing flexibility.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dirty="0">
                <a:solidFill>
                  <a:srgbClr val="404040"/>
                </a:solidFill>
                <a:effectLst/>
                <a:latin typeface="Inter"/>
              </a:rPr>
              <a:t>Control Mechanisms</a:t>
            </a:r>
            <a:r>
              <a:rPr lang="en-US" b="0" i="0" dirty="0">
                <a:solidFill>
                  <a:srgbClr val="404040"/>
                </a:solidFill>
                <a:effectLst/>
                <a:latin typeface="Inter"/>
              </a:rPr>
              <a:t> include parliamentary oversight and judicial review to prevent abuse.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dirty="0">
                <a:solidFill>
                  <a:srgbClr val="404040"/>
                </a:solidFill>
                <a:effectLst/>
                <a:latin typeface="Inter"/>
              </a:rPr>
              <a:t>Administrative Discretion</a:t>
            </a:r>
            <a:r>
              <a:rPr lang="en-US" b="0" i="0" dirty="0">
                <a:solidFill>
                  <a:srgbClr val="404040"/>
                </a:solidFill>
                <a:effectLst/>
                <a:latin typeface="Inter"/>
              </a:rPr>
              <a:t> gives public authorities the power to make decisions based on judgment, but it must be exercised reasonably and fairly.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dirty="0">
                <a:solidFill>
                  <a:srgbClr val="404040"/>
                </a:solidFill>
                <a:effectLst/>
                <a:latin typeface="Inter"/>
              </a:rPr>
              <a:t>Challenges</a:t>
            </a:r>
            <a:r>
              <a:rPr lang="en-US" b="0" i="0" dirty="0">
                <a:solidFill>
                  <a:srgbClr val="404040"/>
                </a:solidFill>
                <a:effectLst/>
                <a:latin typeface="Inter"/>
              </a:rPr>
              <a:t> include avoiding arbitrariness, ensuring transparency, and maintaining accountability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02933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41A7AF-CE4E-1B35-5B2F-ADC2A3F349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0" dirty="0">
                <a:solidFill>
                  <a:srgbClr val="404040"/>
                </a:solidFill>
                <a:effectLst/>
                <a:latin typeface="Inter"/>
              </a:rPr>
              <a:t>Glossary of Key Terms (</a:t>
            </a:r>
            <a:r>
              <a:rPr lang="ar-IQ" b="1" i="0" dirty="0">
                <a:solidFill>
                  <a:srgbClr val="404040"/>
                </a:solidFill>
                <a:effectLst/>
                <a:latin typeface="Inter"/>
              </a:rPr>
              <a:t>مصطلحات أساسية</a:t>
            </a:r>
            <a:r>
              <a:rPr lang="en-US" b="1" dirty="0">
                <a:solidFill>
                  <a:srgbClr val="404040"/>
                </a:solidFill>
                <a:latin typeface="Inter"/>
              </a:rPr>
              <a:t>)</a:t>
            </a:r>
            <a:br>
              <a:rPr lang="ar-IQ" b="1" i="0" dirty="0">
                <a:solidFill>
                  <a:srgbClr val="404040"/>
                </a:solidFill>
                <a:effectLst/>
                <a:latin typeface="Inter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2C3C45-F0B4-3CB0-59FA-343BD68A48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algn="l">
              <a:buFont typeface="+mj-lt"/>
              <a:buAutoNum type="arabicPeriod"/>
            </a:pPr>
            <a:r>
              <a:rPr lang="en-US" b="1" i="0" dirty="0">
                <a:solidFill>
                  <a:srgbClr val="404040"/>
                </a:solidFill>
                <a:effectLst/>
                <a:latin typeface="Inter"/>
              </a:rPr>
              <a:t>Delegated Legislation (</a:t>
            </a:r>
            <a:r>
              <a:rPr lang="ar-IQ" b="1" i="0" dirty="0">
                <a:solidFill>
                  <a:srgbClr val="404040"/>
                </a:solidFill>
                <a:effectLst/>
                <a:latin typeface="Inter"/>
              </a:rPr>
              <a:t>التشريع التفويضي</a:t>
            </a:r>
            <a:r>
              <a:rPr lang="ar-IQ" b="0" i="0" dirty="0">
                <a:solidFill>
                  <a:srgbClr val="404040"/>
                </a:solidFill>
                <a:effectLst/>
                <a:latin typeface="Inter"/>
              </a:rPr>
              <a:t>   </a:t>
            </a:r>
            <a:r>
              <a:rPr lang="en-US" b="0" i="0" dirty="0">
                <a:solidFill>
                  <a:srgbClr val="404040"/>
                </a:solidFill>
                <a:effectLst/>
                <a:latin typeface="Inter"/>
              </a:rPr>
              <a:t> )Laws made by authorities under parliamentary powers.</a:t>
            </a:r>
          </a:p>
          <a:p>
            <a:pPr algn="l">
              <a:buFont typeface="+mj-lt"/>
              <a:buAutoNum type="arabicPeriod"/>
            </a:pPr>
            <a:r>
              <a:rPr lang="en-US" b="1" i="0" dirty="0">
                <a:solidFill>
                  <a:srgbClr val="404040"/>
                </a:solidFill>
                <a:effectLst/>
                <a:latin typeface="Inter"/>
              </a:rPr>
              <a:t>Orders in Council (</a:t>
            </a:r>
            <a:r>
              <a:rPr lang="ar-IQ" b="1" i="0" dirty="0">
                <a:solidFill>
                  <a:srgbClr val="404040"/>
                </a:solidFill>
                <a:effectLst/>
                <a:latin typeface="Inter"/>
              </a:rPr>
              <a:t>أوامر المجلس </a:t>
            </a:r>
            <a:r>
              <a:rPr lang="ar-IQ" b="0" i="0" dirty="0">
                <a:solidFill>
                  <a:srgbClr val="404040"/>
                </a:solidFill>
                <a:effectLst/>
                <a:latin typeface="Inter"/>
              </a:rPr>
              <a:t> </a:t>
            </a:r>
            <a:r>
              <a:rPr lang="en-US" b="0" i="0" dirty="0">
                <a:solidFill>
                  <a:srgbClr val="404040"/>
                </a:solidFill>
                <a:effectLst/>
                <a:latin typeface="Inter"/>
              </a:rPr>
              <a:t> )Emergency laws issued by the executive.</a:t>
            </a:r>
          </a:p>
          <a:p>
            <a:pPr algn="l">
              <a:buFont typeface="+mj-lt"/>
              <a:buAutoNum type="arabicPeriod"/>
            </a:pPr>
            <a:r>
              <a:rPr lang="en-US" b="1" i="0" dirty="0">
                <a:solidFill>
                  <a:srgbClr val="404040"/>
                </a:solidFill>
                <a:effectLst/>
                <a:latin typeface="Inter"/>
              </a:rPr>
              <a:t>Statutory Instruments (</a:t>
            </a:r>
            <a:r>
              <a:rPr lang="ar-IQ" b="1" i="0" dirty="0">
                <a:solidFill>
                  <a:srgbClr val="404040"/>
                </a:solidFill>
                <a:effectLst/>
                <a:latin typeface="Inter"/>
              </a:rPr>
              <a:t>الأدوات التشريعية </a:t>
            </a:r>
            <a:r>
              <a:rPr lang="ar-IQ" b="0" i="0" dirty="0">
                <a:solidFill>
                  <a:srgbClr val="404040"/>
                </a:solidFill>
                <a:effectLst/>
                <a:latin typeface="Inter"/>
              </a:rPr>
              <a:t> </a:t>
            </a:r>
            <a:r>
              <a:rPr lang="en-US" b="0" i="0" dirty="0">
                <a:solidFill>
                  <a:srgbClr val="404040"/>
                </a:solidFill>
                <a:effectLst/>
                <a:latin typeface="Inter"/>
              </a:rPr>
              <a:t> )Detailed rules made by ministers.</a:t>
            </a:r>
          </a:p>
          <a:p>
            <a:pPr algn="l">
              <a:buFont typeface="+mj-lt"/>
              <a:buAutoNum type="arabicPeriod"/>
            </a:pPr>
            <a:r>
              <a:rPr lang="en-US" b="1" i="0" dirty="0">
                <a:solidFill>
                  <a:srgbClr val="404040"/>
                </a:solidFill>
                <a:effectLst/>
                <a:latin typeface="Inter"/>
              </a:rPr>
              <a:t>By-Laws (</a:t>
            </a:r>
            <a:r>
              <a:rPr lang="ar-IQ" b="1" i="0" dirty="0">
                <a:solidFill>
                  <a:srgbClr val="404040"/>
                </a:solidFill>
                <a:effectLst/>
                <a:latin typeface="Inter"/>
              </a:rPr>
              <a:t>اللوائح المحلية </a:t>
            </a:r>
            <a:r>
              <a:rPr lang="ar-IQ" b="0" i="0" dirty="0">
                <a:solidFill>
                  <a:srgbClr val="404040"/>
                </a:solidFill>
                <a:effectLst/>
                <a:latin typeface="Inter"/>
              </a:rPr>
              <a:t> </a:t>
            </a:r>
            <a:r>
              <a:rPr lang="en-US" b="0" i="0" dirty="0">
                <a:solidFill>
                  <a:srgbClr val="404040"/>
                </a:solidFill>
                <a:effectLst/>
                <a:latin typeface="Inter"/>
              </a:rPr>
              <a:t> )Regulations made by local authorities.</a:t>
            </a:r>
          </a:p>
          <a:p>
            <a:pPr algn="l">
              <a:buFont typeface="+mj-lt"/>
              <a:buAutoNum type="arabicPeriod"/>
            </a:pPr>
            <a:r>
              <a:rPr lang="en-US" b="1" i="0" dirty="0">
                <a:solidFill>
                  <a:srgbClr val="404040"/>
                </a:solidFill>
                <a:effectLst/>
                <a:latin typeface="Inter"/>
              </a:rPr>
              <a:t>Ultra Vires (</a:t>
            </a:r>
            <a:r>
              <a:rPr lang="ar-IQ" b="1" i="0" dirty="0">
                <a:solidFill>
                  <a:srgbClr val="404040"/>
                </a:solidFill>
                <a:effectLst/>
                <a:latin typeface="Inter"/>
              </a:rPr>
              <a:t>خارج الاختصاص </a:t>
            </a:r>
            <a:r>
              <a:rPr lang="ar-IQ" b="0" i="0" dirty="0">
                <a:solidFill>
                  <a:srgbClr val="404040"/>
                </a:solidFill>
                <a:effectLst/>
                <a:latin typeface="Inter"/>
              </a:rPr>
              <a:t> </a:t>
            </a:r>
            <a:r>
              <a:rPr lang="en-US" b="0" i="0" dirty="0">
                <a:solidFill>
                  <a:srgbClr val="404040"/>
                </a:solidFill>
                <a:effectLst/>
                <a:latin typeface="Inter"/>
              </a:rPr>
              <a:t> )Actions beyond legal authority.</a:t>
            </a:r>
          </a:p>
          <a:p>
            <a:pPr algn="l">
              <a:buFont typeface="+mj-lt"/>
              <a:buAutoNum type="arabicPeriod"/>
            </a:pPr>
            <a:r>
              <a:rPr lang="en-US" b="1" i="0" dirty="0">
                <a:solidFill>
                  <a:srgbClr val="404040"/>
                </a:solidFill>
                <a:effectLst/>
                <a:latin typeface="Inter"/>
              </a:rPr>
              <a:t>Administrative Discretion (</a:t>
            </a:r>
            <a:r>
              <a:rPr lang="ar-IQ" b="1" i="0" dirty="0">
                <a:solidFill>
                  <a:srgbClr val="404040"/>
                </a:solidFill>
                <a:effectLst/>
                <a:latin typeface="Inter"/>
              </a:rPr>
              <a:t>السلطة التقديرية للإدارة </a:t>
            </a:r>
            <a:r>
              <a:rPr lang="ar-IQ" b="0" i="0" dirty="0">
                <a:solidFill>
                  <a:srgbClr val="404040"/>
                </a:solidFill>
                <a:effectLst/>
                <a:latin typeface="Inter"/>
              </a:rPr>
              <a:t> </a:t>
            </a:r>
            <a:r>
              <a:rPr lang="en-US" b="0" i="0" dirty="0">
                <a:solidFill>
                  <a:srgbClr val="404040"/>
                </a:solidFill>
                <a:effectLst/>
                <a:latin typeface="Inter"/>
              </a:rPr>
              <a:t>)Power to make decisions based on judgment.</a:t>
            </a:r>
          </a:p>
          <a:p>
            <a:pPr algn="l">
              <a:buFont typeface="+mj-lt"/>
              <a:buAutoNum type="arabicPeriod"/>
            </a:pPr>
            <a:r>
              <a:rPr lang="en-US" b="1" i="0" dirty="0">
                <a:solidFill>
                  <a:srgbClr val="404040"/>
                </a:solidFill>
                <a:effectLst/>
                <a:latin typeface="Inter"/>
              </a:rPr>
              <a:t>Abuse of Discretion (</a:t>
            </a:r>
            <a:r>
              <a:rPr lang="ar-IQ" b="1" i="0" dirty="0">
                <a:solidFill>
                  <a:srgbClr val="404040"/>
                </a:solidFill>
                <a:effectLst/>
                <a:latin typeface="Inter"/>
              </a:rPr>
              <a:t>إساءة استخدام السلطة التقديرية </a:t>
            </a:r>
            <a:r>
              <a:rPr lang="ar-IQ" b="0" i="0" dirty="0">
                <a:solidFill>
                  <a:srgbClr val="404040"/>
                </a:solidFill>
                <a:effectLst/>
                <a:latin typeface="Inter"/>
              </a:rPr>
              <a:t> </a:t>
            </a:r>
            <a:r>
              <a:rPr lang="en-US" b="0" i="0" dirty="0">
                <a:solidFill>
                  <a:srgbClr val="404040"/>
                </a:solidFill>
                <a:effectLst/>
                <a:latin typeface="Inter"/>
              </a:rPr>
              <a:t>)Misusing decision-making power.</a:t>
            </a:r>
          </a:p>
          <a:p>
            <a:pPr algn="l">
              <a:buFont typeface="+mj-lt"/>
              <a:buAutoNum type="arabicPeriod"/>
            </a:pPr>
            <a:r>
              <a:rPr lang="en-US" b="1" i="0" dirty="0">
                <a:solidFill>
                  <a:srgbClr val="404040"/>
                </a:solidFill>
                <a:effectLst/>
                <a:latin typeface="Inter"/>
              </a:rPr>
              <a:t>Procedural Fairness (</a:t>
            </a:r>
            <a:r>
              <a:rPr lang="ar-IQ" b="1" i="0" dirty="0">
                <a:solidFill>
                  <a:srgbClr val="404040"/>
                </a:solidFill>
                <a:effectLst/>
                <a:latin typeface="Inter"/>
              </a:rPr>
              <a:t>الإنصاف الإجرائي </a:t>
            </a:r>
            <a:r>
              <a:rPr lang="ar-IQ" b="0" i="0" dirty="0">
                <a:solidFill>
                  <a:srgbClr val="404040"/>
                </a:solidFill>
                <a:effectLst/>
                <a:latin typeface="Inter"/>
              </a:rPr>
              <a:t> </a:t>
            </a:r>
            <a:r>
              <a:rPr lang="en-US" b="0" i="0" dirty="0">
                <a:solidFill>
                  <a:srgbClr val="404040"/>
                </a:solidFill>
                <a:effectLst/>
                <a:latin typeface="Inter"/>
              </a:rPr>
              <a:t>) Ensuring fair procedures in decision-making.</a:t>
            </a:r>
          </a:p>
          <a:p>
            <a:pPr algn="l">
              <a:buFont typeface="+mj-lt"/>
              <a:buAutoNum type="arabicPeriod"/>
            </a:pPr>
            <a:r>
              <a:rPr lang="en-US" b="1" i="0" dirty="0">
                <a:solidFill>
                  <a:srgbClr val="404040"/>
                </a:solidFill>
                <a:effectLst/>
                <a:latin typeface="Inter"/>
              </a:rPr>
              <a:t>Arbitrariness (</a:t>
            </a:r>
            <a:r>
              <a:rPr lang="ar-IQ" b="1" i="0" dirty="0">
                <a:solidFill>
                  <a:srgbClr val="404040"/>
                </a:solidFill>
                <a:effectLst/>
                <a:latin typeface="Inter"/>
              </a:rPr>
              <a:t>التعسف </a:t>
            </a:r>
            <a:r>
              <a:rPr lang="ar-IQ" b="0" i="0" dirty="0">
                <a:solidFill>
                  <a:srgbClr val="404040"/>
                </a:solidFill>
                <a:effectLst/>
                <a:latin typeface="Inter"/>
              </a:rPr>
              <a:t> </a:t>
            </a:r>
            <a:r>
              <a:rPr lang="en-US" b="0" i="0" dirty="0">
                <a:solidFill>
                  <a:srgbClr val="404040"/>
                </a:solidFill>
                <a:effectLst/>
                <a:latin typeface="Inter"/>
              </a:rPr>
              <a:t>) Unfair or biased decision-making.</a:t>
            </a:r>
          </a:p>
          <a:p>
            <a:pPr algn="l">
              <a:buFont typeface="+mj-lt"/>
              <a:buAutoNum type="arabicPeriod"/>
            </a:pPr>
            <a:r>
              <a:rPr lang="en-US" b="1" i="0" dirty="0">
                <a:solidFill>
                  <a:srgbClr val="404040"/>
                </a:solidFill>
                <a:effectLst/>
                <a:latin typeface="Inter"/>
              </a:rPr>
              <a:t>Transparency (</a:t>
            </a:r>
            <a:r>
              <a:rPr lang="ar-IQ" b="1" i="0" dirty="0">
                <a:solidFill>
                  <a:srgbClr val="404040"/>
                </a:solidFill>
                <a:effectLst/>
                <a:latin typeface="Inter"/>
              </a:rPr>
              <a:t>الشفافية </a:t>
            </a:r>
            <a:r>
              <a:rPr lang="ar-IQ" b="0" i="0" dirty="0">
                <a:solidFill>
                  <a:srgbClr val="404040"/>
                </a:solidFill>
                <a:effectLst/>
                <a:latin typeface="Inter"/>
              </a:rPr>
              <a:t> </a:t>
            </a:r>
            <a:r>
              <a:rPr lang="en-US" b="0" i="0" dirty="0">
                <a:solidFill>
                  <a:srgbClr val="404040"/>
                </a:solidFill>
                <a:effectLst/>
                <a:latin typeface="Inter"/>
              </a:rPr>
              <a:t>)Openness in administrative actions.</a:t>
            </a:r>
          </a:p>
          <a:p>
            <a:pPr algn="l">
              <a:buFont typeface="+mj-lt"/>
              <a:buAutoNum type="arabicPeriod"/>
            </a:pPr>
            <a:r>
              <a:rPr lang="en-US" b="1" i="0" dirty="0">
                <a:solidFill>
                  <a:srgbClr val="404040"/>
                </a:solidFill>
                <a:effectLst/>
                <a:latin typeface="Inter"/>
              </a:rPr>
              <a:t>Accountability (</a:t>
            </a:r>
            <a:r>
              <a:rPr lang="ar-IQ" b="1" i="0" dirty="0">
                <a:solidFill>
                  <a:srgbClr val="404040"/>
                </a:solidFill>
                <a:effectLst/>
                <a:latin typeface="Inter"/>
              </a:rPr>
              <a:t>المساءلة </a:t>
            </a:r>
            <a:r>
              <a:rPr lang="ar-IQ" b="0" i="0" dirty="0">
                <a:solidFill>
                  <a:srgbClr val="404040"/>
                </a:solidFill>
                <a:effectLst/>
                <a:latin typeface="Inter"/>
              </a:rPr>
              <a:t> </a:t>
            </a:r>
            <a:r>
              <a:rPr lang="en-US" b="0" i="0" dirty="0">
                <a:solidFill>
                  <a:srgbClr val="404040"/>
                </a:solidFill>
                <a:effectLst/>
                <a:latin typeface="Inter"/>
              </a:rPr>
              <a:t>)Responsibility for decisions and actions.</a:t>
            </a:r>
          </a:p>
          <a:p>
            <a:pPr algn="l">
              <a:buFont typeface="+mj-lt"/>
              <a:buAutoNum type="arabicPeriod"/>
            </a:pPr>
            <a:r>
              <a:rPr lang="en-US" b="1" i="0" dirty="0">
                <a:solidFill>
                  <a:srgbClr val="404040"/>
                </a:solidFill>
                <a:effectLst/>
                <a:latin typeface="Inter"/>
              </a:rPr>
              <a:t>Judicial Review (</a:t>
            </a:r>
            <a:r>
              <a:rPr lang="ar-IQ" b="1" i="0" dirty="0">
                <a:solidFill>
                  <a:srgbClr val="404040"/>
                </a:solidFill>
                <a:effectLst/>
                <a:latin typeface="Inter"/>
              </a:rPr>
              <a:t>المراجعة القضائية </a:t>
            </a:r>
            <a:r>
              <a:rPr lang="ar-IQ" b="0" i="0" dirty="0">
                <a:solidFill>
                  <a:srgbClr val="404040"/>
                </a:solidFill>
                <a:effectLst/>
                <a:latin typeface="Inter"/>
              </a:rPr>
              <a:t> </a:t>
            </a:r>
            <a:r>
              <a:rPr lang="en-US" b="0" i="0" dirty="0">
                <a:solidFill>
                  <a:srgbClr val="404040"/>
                </a:solidFill>
                <a:effectLst/>
                <a:latin typeface="Inter"/>
              </a:rPr>
              <a:t> )Court examination of administrative actions.</a:t>
            </a:r>
          </a:p>
          <a:p>
            <a:pPr algn="l">
              <a:buFont typeface="+mj-lt"/>
              <a:buAutoNum type="arabicPeriod"/>
            </a:pPr>
            <a:r>
              <a:rPr lang="en-US" b="1" i="0" dirty="0">
                <a:solidFill>
                  <a:srgbClr val="404040"/>
                </a:solidFill>
                <a:effectLst/>
                <a:latin typeface="Inter"/>
              </a:rPr>
              <a:t>Reasonableness (</a:t>
            </a:r>
            <a:r>
              <a:rPr lang="ar-IQ" b="1" i="0" dirty="0">
                <a:solidFill>
                  <a:srgbClr val="404040"/>
                </a:solidFill>
                <a:effectLst/>
                <a:latin typeface="Inter"/>
              </a:rPr>
              <a:t>المعقولية </a:t>
            </a:r>
            <a:r>
              <a:rPr lang="ar-IQ" b="0" i="0" dirty="0">
                <a:solidFill>
                  <a:srgbClr val="404040"/>
                </a:solidFill>
                <a:effectLst/>
                <a:latin typeface="Inter"/>
              </a:rPr>
              <a:t> </a:t>
            </a:r>
            <a:r>
              <a:rPr lang="en-US" b="0" i="0">
                <a:solidFill>
                  <a:srgbClr val="404040"/>
                </a:solidFill>
                <a:effectLst/>
                <a:latin typeface="Inter"/>
              </a:rPr>
              <a:t> )Acting </a:t>
            </a:r>
            <a:r>
              <a:rPr lang="en-US" b="0" i="0" dirty="0">
                <a:solidFill>
                  <a:srgbClr val="404040"/>
                </a:solidFill>
                <a:effectLst/>
                <a:latin typeface="Inter"/>
              </a:rPr>
              <a:t>in a fair and logical manner.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19980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84CD99-F0EC-1B66-CBC5-09AB4E9CEA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6165" y="1736035"/>
            <a:ext cx="10515600" cy="1692965"/>
          </a:xfrm>
        </p:spPr>
        <p:txBody>
          <a:bodyPr>
            <a:normAutofit/>
          </a:bodyPr>
          <a:lstStyle/>
          <a:p>
            <a:pPr algn="ctr"/>
            <a:r>
              <a:rPr lang="en-US" sz="9600" dirty="0"/>
              <a:t>The End </a:t>
            </a:r>
          </a:p>
        </p:txBody>
      </p:sp>
    </p:spTree>
    <p:extLst>
      <p:ext uri="{BB962C8B-B14F-4D97-AF65-F5344CB8AC3E}">
        <p14:creationId xmlns:p14="http://schemas.microsoft.com/office/powerpoint/2010/main" val="18399832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59</TotalTime>
  <Words>596</Words>
  <Application>Microsoft Office PowerPoint</Application>
  <PresentationFormat>Widescreen</PresentationFormat>
  <Paragraphs>60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Calibri</vt:lpstr>
      <vt:lpstr>Calibri Light</vt:lpstr>
      <vt:lpstr>Inter</vt:lpstr>
      <vt:lpstr>Times New Roman</vt:lpstr>
      <vt:lpstr>Office Theme</vt:lpstr>
      <vt:lpstr>University of Nahrain</vt:lpstr>
      <vt:lpstr>Lecture 4: Delegated Legislation and Administrative Discretion    </vt:lpstr>
      <vt:lpstr>Control Over Delegated Legislation</vt:lpstr>
      <vt:lpstr>Administrative Discretion (السلطة التقديرية للإدارة)</vt:lpstr>
      <vt:lpstr>Administrative Liability (المسؤولية الإدارية)</vt:lpstr>
      <vt:lpstr>Summary of Lecture 4:</vt:lpstr>
      <vt:lpstr>Glossary of Key Terms (مصطلحات أساسية) </vt:lpstr>
      <vt:lpstr>The End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Al-Amal University College</dc:title>
  <dc:creator>abraham</dc:creator>
  <cp:lastModifiedBy>abraham</cp:lastModifiedBy>
  <cp:revision>5</cp:revision>
  <dcterms:created xsi:type="dcterms:W3CDTF">2025-03-13T18:55:52Z</dcterms:created>
  <dcterms:modified xsi:type="dcterms:W3CDTF">2025-03-13T20:37:38Z</dcterms:modified>
</cp:coreProperties>
</file>