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0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ar-IQ" sz="3600" b="1" spc="-20" dirty="0">
                <a:latin typeface="Times New Roman"/>
                <a:ea typeface="+mn-ea"/>
                <a:cs typeface="Times New Roman"/>
              </a:rPr>
              <a:t>جامعة النهرين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401969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3600" b="1" dirty="0">
                <a:latin typeface="Times New Roman"/>
                <a:cs typeface="Times New Roman"/>
              </a:rPr>
              <a:t>كلية </a:t>
            </a:r>
            <a:r>
              <a:rPr lang="ar-IQ" sz="3600" b="1" dirty="0" smtClean="0">
                <a:latin typeface="Times New Roman"/>
                <a:cs typeface="Times New Roman"/>
              </a:rPr>
              <a:t>الحــــــــقوق</a:t>
            </a: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ar-IQ" sz="5400" spc="-105" dirty="0" smtClean="0">
                <a:latin typeface="Calibri Light"/>
                <a:cs typeface="Calibri Light"/>
              </a:rPr>
              <a:t>المحاضرة </a:t>
            </a:r>
            <a:r>
              <a:rPr lang="ar-IQ" sz="5400" spc="-105" dirty="0" smtClean="0">
                <a:latin typeface="Calibri Light"/>
                <a:cs typeface="Calibri Light"/>
              </a:rPr>
              <a:t>الخامسة</a:t>
            </a:r>
            <a:endParaRPr lang="ar-IQ" sz="2400" spc="-25" dirty="0" smtClean="0">
              <a:latin typeface="Calibri"/>
              <a:cs typeface="Calibri Light"/>
            </a:endParaRPr>
          </a:p>
          <a:p>
            <a:pPr algn="ctr" rtl="1">
              <a:lnSpc>
                <a:spcPct val="100000"/>
              </a:lnSpc>
              <a:spcBef>
                <a:spcPts val="2165"/>
              </a:spcBef>
            </a:pPr>
            <a:r>
              <a:rPr lang="ar-IQ" sz="3600" spc="-25" dirty="0" smtClean="0">
                <a:latin typeface="Calibri"/>
                <a:cs typeface="Calibri"/>
              </a:rPr>
              <a:t>نطاق حق الملكية</a:t>
            </a:r>
            <a:endParaRPr lang="ar-IQ" sz="3600" spc="-25" dirty="0" smtClean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lang="ar-IQ" sz="2400" spc="-25" dirty="0" smtClean="0">
                <a:latin typeface="Calibri"/>
                <a:cs typeface="Calibri"/>
              </a:rPr>
              <a:t>م.د مريم عبد طارش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 smtClean="0">
                <a:latin typeface="Times New Roman"/>
                <a:cs typeface="Times New Roman"/>
              </a:rPr>
              <a:t>2023-2024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AB730D-AD44-22A6-DD06-7D136961A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نطاق حق المكلية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BABB2D-204A-9503-2333-C4B9ACF2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أن الملكية هو حق جامع أي انها تخول صاحبها كافة السلطات ، فإذا كان الأمر كذلك فإنه يصح التساؤل عن نطاق هذا الحق أي المحل أو الوعاء الذي ترد و تمارس عليه هذه السلطات ؟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يتحدد نطاق هذا الحق بالشيء المملوك ذاته ، الذي يكون دائماً شيء معين بالذات ، و معرفة محل الحق لا تثير إشكالية فيما يتعلق بالمنقولات لأن هذه الاشياء بحكم إمكان نقلها يكون لها كيان مستقل و منفصل عن غيره من الاشياء ، لكن الامر ليس بهذا اليسر بالنسبة للعقار ذلك لأن العقارات بحكم ثباتها والتصاقها بعضها ببعض لا تتميز عن غيرها على نحو ما نراه في المنقولات ، الأمر الذي يثير المنازعات بين الملاك المتجاوزين ، لهذا اجاز القانون المدني العراقي لكل مالك يجبر جاره على وضع حدود لأملاكهما المتلاصقة ، و هو ما نصت عليه المادة ( ١٠٦٠ ) منه بقولها ( لكل مالك أن ، و له أن يجبر جاره على وضع حدود لأملاكهما ملكه على أن لا يمنع ذلك من استعمال حق لعقار مجاور المتلاصقة و تكون نفقات التحديد شركة بينهما )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أن حق الملكية يشمل الشيء و كل ما يعتبر من عناصره الجوهرية و ما يتفرع عنه من ثمار و منتجات و ما یلحق به من ملحقات ، و إذا كان الشيء أرضاً فأن ملكية الأرض تشمل ما فوقها علواً و ما تحتها الى الحد المفيد في التمتع به </a:t>
            </a:r>
            <a:r>
              <a:rPr lang="ar-SA" sz="1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766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0303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عناصر الشيء الجوهرية :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-ا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حق الملكية يشمل الشيء المملوك و كل ما يعتبر من عناصره الجوهرية التي لا يمكن فصلها عنه دون أن يهلك الشيء أو يتغير أو يتلف ، فمالك البناء يملك أجزاءه التي تدخل في تكوينه كالجدران و السقوف و الاعمدة و الشبابيك ، و مالك الارض يملك ما فيها من اتربة و احجار و ما ينبت فيها من غراس و اشجار ، أما ملكية المعادن التي توجد في الارض بطبيعتها أو تعتبر جزء منها تكون مملوكة للدولة 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IQ" dirty="0" smtClean="0">
                <a:solidFill>
                  <a:srgbClr val="010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r-SA" dirty="0" smtClean="0">
                <a:solidFill>
                  <a:srgbClr val="010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ما </a:t>
            </a:r>
            <a:r>
              <a:rPr lang="ar-SA" dirty="0" smtClean="0">
                <a:solidFill>
                  <a:srgbClr val="0101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يتفرع عن الشيء المملوك و ملحقاته :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فثمار الشيء و منتجاته التي تتولد عنه تكون للمالك ، كذلك الحال بالنسبة لملحقات الشيء و هي كل ما أعدّ بصفة دائمة لاستعمال الشيء أو لإستغلاله كالعقارات بالتخصيص و حقوق الارتفاق و غيرها ، و لكن ليس هنالك ما يمنع من أن تكون هذه الاشياء مملوكة لشخص آخر بمقتضى الاتفاق أو نص القانون 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404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تبدو أهمية امتداد الملكية الى ملحقات الشيء عند انتقال ملكية هذا الشيء في العقود الناقلة للملكية كالبيع ، أو عند ترتيب حق عيني تبعي عليه كالرهن ، إذ أن هذه التصرفات ترد على الشيء و ملحقاته ما لم يكن هنالك اتفاق يخالف </a:t>
            </a:r>
            <a:r>
              <a:rPr lang="ar-SA" dirty="0" smtClean="0">
                <a:solidFill>
                  <a:srgbClr val="404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ذلك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solidFill>
                  <a:srgbClr val="0303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عناصر الشيء الجوهرية :</a:t>
            </a:r>
            <a:r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العلو والسفل :- 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لا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تقتصر ملكية الارض على سطحها بل تشمل كذلك ما فوقها من الفضاء ما تحتها من العمق ، و هذا ما نصت عليه المادة ( ١٠٤٩ / ٢ ) من القانون المدني العراقي بقولها ( و ملكية الارض تشمل ما فوقها علواً و ما تحتها سفلاً إلى الحد المفيد في التمتع بها ) 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فقد حدد هذا النص معيار لحدود ملكية العلو و السفل ، و هو القدر المفيد في التمتع بالملكية علواً و سفلاً ، و يترتب على ذلك ليس لمالك الارض أن يُعارض في إفادة الغير فيما يجاوز النطاق الذي يستطيع هو في حدوده الإفادة من ملكه علواً و سفلاً كالطيران و مد الانابيب أو الاسلاك في باطن الارض ما دامت هذه الاعمال لا تعيقه عن استعمال حقه تلحق به ضرراً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500"/>
              </a:spcAft>
            </a:pP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 إذا كانت ملكية الأرض تشمل ما فوقها علواً و ما تحتها سفلاً ، فأنه قد تنفصل ملكية سطح الأرض عن ملكية ما فوقها بمقتضى اتفاق خاص أو بمقتضى القانون ، فيجوز الاتفاق على تملك ما فوق سطح الأرض مستقلاً هو الحال في حق المساطحة ، كما يجوز للمالك أن يبيع للغير ما تحت الارض من انفاق و مستودعات مملوكة </a:t>
            </a:r>
            <a:r>
              <a:rPr lang="ar-SA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له</a:t>
            </a:r>
            <a:r>
              <a:rPr lang="ar-IQ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مع</a:t>
            </a:r>
            <a:r>
              <a:rPr lang="ar-SA" dirty="0" smtClean="0">
                <a:solidFill>
                  <a:srgbClr val="0C0C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احتفاضه </a:t>
            </a:r>
            <a:r>
              <a:rPr lang="ar-SA" dirty="0" smtClean="0">
                <a:solidFill>
                  <a:srgbClr val="0C0C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بملكية السطح.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517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جامعة النهرين</vt:lpstr>
      <vt:lpstr>نطاق حق المكلية</vt:lpstr>
      <vt:lpstr>عناصر الشيء الجوهرية : </vt:lpstr>
      <vt:lpstr>عناصر الشيء الجوهرية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gama</cp:lastModifiedBy>
  <cp:revision>38</cp:revision>
  <dcterms:created xsi:type="dcterms:W3CDTF">2025-03-13T18:55:52Z</dcterms:created>
  <dcterms:modified xsi:type="dcterms:W3CDTF">2025-04-21T18:34:59Z</dcterms:modified>
</cp:coreProperties>
</file>