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60" r:id="rId4"/>
    <p:sldId id="261" r:id="rId5"/>
    <p:sldId id="262" r:id="rId6"/>
    <p:sldId id="264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spc="-20" dirty="0">
                <a:latin typeface="Times New Roman"/>
                <a:ea typeface="+mn-ea"/>
                <a:cs typeface="Times New Roman"/>
              </a:rPr>
              <a:t>University of </a:t>
            </a:r>
            <a:r>
              <a:rPr lang="en-US" sz="3600" b="1" spc="-20" dirty="0" err="1">
                <a:latin typeface="Times New Roman"/>
                <a:ea typeface="+mn-ea"/>
                <a:cs typeface="Times New Roman"/>
              </a:rPr>
              <a:t>Nahrain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329898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dirty="0">
                <a:latin typeface="Times New Roman"/>
                <a:cs typeface="Times New Roman"/>
              </a:rPr>
              <a:t>Faculty of Law</a:t>
            </a:r>
            <a:endParaRPr lang="ar-IQ" sz="3600" b="1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5400" spc="-105" dirty="0">
                <a:latin typeface="Calibri Light"/>
                <a:cs typeface="Calibri Light"/>
              </a:rPr>
              <a:t>Administrative Law in English</a:t>
            </a: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sz="2400" spc="-25" dirty="0">
                <a:latin typeface="Calibri"/>
                <a:cs typeface="Calibri"/>
              </a:rPr>
              <a:t>By </a:t>
            </a:r>
            <a:r>
              <a:rPr lang="en-US" sz="2400" spc="-25" dirty="0">
                <a:latin typeface="Calibri"/>
                <a:cs typeface="Calibri"/>
              </a:rPr>
              <a:t>Asst. Prof. Dr. Ayat Mohammed Saud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>
                <a:latin typeface="Times New Roman"/>
                <a:cs typeface="Times New Roman"/>
              </a:rPr>
              <a:t>2024-2025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18911-931F-3362-BCCB-F0221C280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992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Lecture 5: Public Employees and Administrative Ethics</a:t>
            </a: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E341-9612-E319-4585-64B6B5EBA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A person entrusted with a public function within a government ministry or public entity.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Examples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Civil servants (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الموظفون المدنيون</a:t>
            </a:r>
            <a:r>
              <a:rPr lang="en-US" dirty="0">
                <a:solidFill>
                  <a:srgbClr val="404040"/>
                </a:solidFill>
                <a:latin typeface="Inter"/>
              </a:rPr>
              <a:t>)</a:t>
            </a:r>
            <a:endParaRPr lang="ar-IQ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Employees of public institutions (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موظفو المؤسسات العامة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</a:t>
            </a:r>
            <a:endParaRPr lang="ar-IQ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Key Characteristics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Appointed by the State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Hired through official procedures.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Performs Public Duties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Works for the public interest, not personal gain.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Subject to Administrative Law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Governed by rules specific to public service.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A6348-B241-5498-E217-3CB116C0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365125"/>
            <a:ext cx="10969487" cy="1325563"/>
          </a:xfrm>
        </p:spPr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Duties of a Public Employee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واجبات الموظف العام)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BAD47-4B20-7D19-29E3-96F23CB3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Primary Duties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Perform Duties Personally and with Integrity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أداء العمل بشخصية وأمانة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)Must carry out tasks themselves and honestly.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Adhere to Working Hours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الالتزام بساعات العمل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Must follow official working hours.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Respect Citizens and Facilitate Transactions </a:t>
            </a:r>
          </a:p>
          <a:p>
            <a:pPr marL="457200" lvl="1" indent="0" algn="l">
              <a:buNone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احترام المواطنين وتسهيل المعاملات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)Treat citizens respectfully and help them complete their transactions.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Avoid Exploitation of Position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تجنب استغلال المنصب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)Must not use their position for personal gain or profit.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D5DE-A1CD-2CC9-5C76-8589CD2C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83" y="500062"/>
            <a:ext cx="10850217" cy="1325563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Ethics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أخلاقيات العمل الإداري)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161F-FD19-5AA7-AB8F-8715B478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Moral principles that guide the behavior of public employees and ensure they act in the public interest.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Key Principles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Integrity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النزاهة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)Acting honestly and ethically.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)Being open and clear in decision-making.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)Taking responsibility for actions and decisions.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Impartiality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الحياد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)Treating all citizens equally without bias.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Importance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Builds public trust and ensures effective governance.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1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A2CD-6285-5EFE-5BF1-1AE2919B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365125"/>
            <a:ext cx="11741426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Challenges in Administrative Ethics</a:t>
            </a: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تحديات أخلاقيات العمل الإداري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163-8AFD-2AC6-80BF-6DA4B180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Corruption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الفساد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)Misuse of public power for private gain.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Nepotism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المحسوبية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)Favoring relatives or friends in hiring or promotions.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Bureaucratic Red Tape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البيروقراطية المفرطة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)Excessive rules and procedures that hinder efficiency.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Lack of 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غياب 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)Failure to hold public employees responsible for their actions.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6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90BA-6186-AFEE-064F-D33048D9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Summary of Lecture 5: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0898-CC18-433A-8F6C-D45F753F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Employees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are individuals entrusted with public functions and are governed by administrative law.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Their Duties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performing tasks with integrity, adhering to working hours, respecting citizens, and avoiding exploitation of their position.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Ethics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are moral principles that guide public employees to act in the public interest, emphasizing integrity, transparency, accountability, and impartiality.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Challenges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corruption, nepotism, bureaucratic inefficiency, and lack of accountability.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9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A7AF-CE4E-1B35-5B2F-ADC2A3F3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Glossary of Key Terms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مصطلحات أساسية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3C45-F0B4-3CB0-59FA-343BD68A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Employee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الموظف العام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 person entrusted with a public function.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Civil Servants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الموظفون المدنيون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)Employees working in government ministries.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Integrity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النزاهة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)Acting honestly and ethically.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Transparency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الشفافية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)Openness in decision-making.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)Responsibility for actions and decisions.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Impartiality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الحياد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)Treating all citizens equally without bias.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Corruption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الفساد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)Misuse of public power for private gain.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Nepotism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المحسوبية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)Favoring relatives or friends in hiring or promotions.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Bureaucratic Red Tape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البيروقراطية المفرطة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)Excessive rules and procedures.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Exploitation of Position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استغلال المنصب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)Using one’s position for personal gain.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Interest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المصلحة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)The welfare of the public as a whole.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Ethics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أخلاقيات العمل الإداري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)Moral principles guiding public employees.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Trust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الثقة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>
                <a:solidFill>
                  <a:srgbClr val="404040"/>
                </a:solidFill>
                <a:effectLst/>
                <a:latin typeface="Inter"/>
              </a:rPr>
              <a:t> )The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confidence citizens have in public institutions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9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4CD99-F0EC-1B66-CBC5-09AB4E9C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736035"/>
            <a:ext cx="10515600" cy="1692965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The End </a:t>
            </a:r>
          </a:p>
        </p:txBody>
      </p:sp>
    </p:spTree>
    <p:extLst>
      <p:ext uri="{BB962C8B-B14F-4D97-AF65-F5344CB8AC3E}">
        <p14:creationId xmlns:p14="http://schemas.microsoft.com/office/powerpoint/2010/main" val="183998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599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Times New Roman</vt:lpstr>
      <vt:lpstr>Office Theme</vt:lpstr>
      <vt:lpstr>University of Nahrain</vt:lpstr>
      <vt:lpstr>Lecture 5: Public Employees and Administrative Ethics    </vt:lpstr>
      <vt:lpstr>Duties of a Public Employee واجبات الموظف العام))</vt:lpstr>
      <vt:lpstr>Administrative Ethics أخلاقيات العمل الإداري))</vt:lpstr>
      <vt:lpstr>Challenges in Administrative Ethics  (تحديات أخلاقيات العمل الإداري) </vt:lpstr>
      <vt:lpstr>Summary of Lecture 5:</vt:lpstr>
      <vt:lpstr>Glossary of Key Terms (مصطلحات أساسية) 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abraham</cp:lastModifiedBy>
  <cp:revision>6</cp:revision>
  <dcterms:created xsi:type="dcterms:W3CDTF">2025-03-13T18:55:52Z</dcterms:created>
  <dcterms:modified xsi:type="dcterms:W3CDTF">2025-03-13T20:38:04Z</dcterms:modified>
</cp:coreProperties>
</file>