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8" r:id="rId3"/>
    <p:sldId id="260" r:id="rId4"/>
    <p:sldId id="261" r:id="rId5"/>
    <p:sldId id="262" r:id="rId6"/>
    <p:sldId id="264" r:id="rId7"/>
    <p:sldId id="265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4BE491-DA59-4E76-5D9F-9D8316631E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EEEFBB-32E6-CFD6-3880-6E13387A6F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1F25E9-832C-BD05-6ED0-80D0F861F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0FA41C-2056-DB41-AF66-1223E1C60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27299B-2EFB-CAB0-7F47-249E568DB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653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04BA77-DC3C-1F0A-5D3A-E5821C51B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B835D2-7E7C-313E-CE77-917A26A480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E39F20-EA25-2D33-D68D-C09CA5533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9FC1F6-C9D3-8D2E-5907-4BB5C645D9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5D7233-A66D-03E7-54B5-61EEB6217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344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46075E4-3BF3-C8E3-0D6E-42F2AE031B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3065AE-4C05-AD82-835D-3DF8FC2B92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9B22AD-3D34-1D4E-85E2-8B7472EBA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F82E0E-2BE4-44B6-3BBE-000D8FD3A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4C10C4-6AD3-E794-91B5-7EE8F4BEE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161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6CAC4C-D034-A7A1-07B5-75597070F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A162F2-78EB-5E65-E51B-70395BA040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3D8841-0FB4-D731-5531-6F36DF16E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0F2A95-2828-4434-568D-2A862AC37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60F8FC-B16E-790B-B747-DE66D3E11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621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E72F7-6AA8-1B23-0C59-8B804EADFD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CBFDE4-9B81-BB2E-FF03-5A0C77C903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5B4898-8672-8F04-EB88-527EF8020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4C3860-7C7F-1A56-D660-BEE0DBCCE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E247B8-D745-32FD-CF55-21E58BB8D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336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10C6CF-27BD-95BE-7D14-29400DB10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FAA637-3867-33D3-0D14-80713189BF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2132A2-8F36-E4A4-06CC-D3A57233FD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10CF7D-FF04-1DC4-AE53-D59850EB3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867D1D-A37D-2A1A-1066-566F99BFF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B490CC-92CA-859C-EBD7-755B84246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195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25684-5279-5B84-6A95-A87B557DB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C07132-5F22-6E44-10E3-FD1B49F564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7B2D3A-5285-D883-4531-6494348388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B8DD3A6-4D4D-74B3-19A7-089F9FCD64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0DEFA4-5F95-8DAD-CF92-FD367E0D83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A8186C-BFAD-8B1D-6C8E-08DC53558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D15EDA-7858-E437-12E7-F3D98D2EB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DD1E34-FE2C-6B32-7F4F-F901597EC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079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C5048-AF6D-1FAD-9F1C-D60FD83B8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050167-ED6A-5388-4891-40C2882F1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81F954-5AC4-8B4E-A46D-FC7795DB0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B037FB-C314-FEAC-11B6-3F73141A0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876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4C7EEAC-09B8-6216-9624-355588173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EEFDF7-B961-5C3B-EDCA-1137FA512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8ABEDE-8D39-1874-DC59-7FEECC9B2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34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59357-D415-CC41-830E-B1779D7BC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76E345-2726-639A-4C40-CE3FB7923C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353CDE-8D3C-A94F-1CA8-CB7CDE53A1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60B341-A067-4F7E-AAF0-5B09F8796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5B91E5-1D5A-E762-F215-0696F0F85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6EF626-977F-8EAE-1A4D-641921205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56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030870-6CB3-FCFF-3599-C44F53B95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67D2E5-6A35-3B9F-807C-9053E469D8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5C6C08-F0B8-F8B8-0EA2-BC01E69FE5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8DAF48-EF29-7BF9-AD29-CA134CC57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F699BC-1B6B-BB05-2A4A-08AD61411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44EE05-19A2-A91C-4FDA-F629F83B9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447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56C6744-C59A-B286-0F84-98A9FF5EE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164163-F7F1-9F87-0C42-5926356006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EA417B-0221-594E-3BA0-95D6CF3080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82E3F6-007B-4008-9EC8-8E581855BAAF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251905-92A4-EAC8-6BFB-E7ACA7BD0E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5E7FE4-5024-6088-46EE-B2C5FF6BE1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901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776870" y="1159322"/>
            <a:ext cx="5475854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indent="-198120" algn="ctr">
              <a:lnSpc>
                <a:spcPct val="100000"/>
              </a:lnSpc>
              <a:spcBef>
                <a:spcPts val="2165"/>
              </a:spcBef>
            </a:pPr>
            <a:r>
              <a:rPr lang="en-US" sz="3600" b="1" spc="-20" dirty="0">
                <a:latin typeface="Times New Roman"/>
                <a:ea typeface="+mn-ea"/>
                <a:cs typeface="Times New Roman"/>
              </a:rPr>
              <a:t>University of </a:t>
            </a:r>
            <a:r>
              <a:rPr lang="en-US" sz="3600" b="1" spc="-20" dirty="0" err="1">
                <a:latin typeface="Times New Roman"/>
                <a:ea typeface="+mn-ea"/>
                <a:cs typeface="Times New Roman"/>
              </a:rPr>
              <a:t>Nahrain</a:t>
            </a:r>
            <a:endParaRPr sz="3600" b="1" spc="-20" dirty="0">
              <a:latin typeface="Times New Roman"/>
              <a:ea typeface="+mn-ea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905000" y="2116287"/>
            <a:ext cx="8382000" cy="3298980"/>
          </a:xfrm>
          <a:prstGeom prst="rect">
            <a:avLst/>
          </a:prstGeom>
        </p:spPr>
        <p:txBody>
          <a:bodyPr vert="horz" wrap="square" lIns="0" tIns="27495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165"/>
              </a:spcBef>
            </a:pPr>
            <a:r>
              <a:rPr lang="en-US" sz="3600" b="1" dirty="0">
                <a:latin typeface="Times New Roman"/>
                <a:cs typeface="Times New Roman"/>
              </a:rPr>
              <a:t>Faculty of Law</a:t>
            </a:r>
            <a:endParaRPr lang="ar-IQ" sz="3600" b="1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2165"/>
              </a:spcBef>
            </a:pPr>
            <a:r>
              <a:rPr lang="en-US" sz="5400" spc="-105" dirty="0">
                <a:latin typeface="Calibri Light"/>
                <a:cs typeface="Calibri Light"/>
              </a:rPr>
              <a:t>Administrative Law in English</a:t>
            </a:r>
          </a:p>
          <a:p>
            <a:pPr algn="ctr">
              <a:lnSpc>
                <a:spcPct val="100000"/>
              </a:lnSpc>
              <a:spcBef>
                <a:spcPts val="3105"/>
              </a:spcBef>
            </a:pPr>
            <a:r>
              <a:rPr sz="2400" spc="-25" dirty="0">
                <a:latin typeface="Calibri"/>
                <a:cs typeface="Calibri"/>
              </a:rPr>
              <a:t>By </a:t>
            </a:r>
            <a:r>
              <a:rPr lang="en-US" sz="2400" spc="-25" dirty="0">
                <a:latin typeface="Calibri"/>
                <a:cs typeface="Calibri"/>
              </a:rPr>
              <a:t>Asst. Prof. Dr. Ayat Mohammed Saud</a:t>
            </a:r>
            <a:endParaRPr lang="ar-IQ" sz="2400" spc="-10" dirty="0">
              <a:latin typeface="Calibri"/>
              <a:cs typeface="Calibri"/>
            </a:endParaRPr>
          </a:p>
          <a:p>
            <a:pPr algn="ctr" rtl="1">
              <a:lnSpc>
                <a:spcPct val="100000"/>
              </a:lnSpc>
              <a:spcBef>
                <a:spcPts val="750"/>
              </a:spcBef>
            </a:pPr>
            <a:r>
              <a:rPr lang="ar-IQ" sz="2400" b="1" spc="-10" dirty="0">
                <a:latin typeface="Times New Roman"/>
                <a:cs typeface="Times New Roman"/>
              </a:rPr>
              <a:t>2024-2025</a:t>
            </a:r>
            <a:endParaRPr sz="2400" dirty="0">
              <a:latin typeface="Times New Roman"/>
              <a:cs typeface="Times New Roman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D9601CC-7B8A-AE8D-4F0B-E9247F4F02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861" y="327991"/>
            <a:ext cx="3101009" cy="3101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18911-931F-3362-BCCB-F0221C280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39921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Lecture 6: Administrative Procedures and Public Participation</a:t>
            </a:r>
            <a:br>
              <a:rPr lang="ar-IQ" b="1" i="0" dirty="0">
                <a:solidFill>
                  <a:srgbClr val="404040"/>
                </a:solidFill>
                <a:effectLst/>
                <a:latin typeface="Inter"/>
              </a:rPr>
            </a:br>
            <a:br>
              <a:rPr lang="ar-IQ" b="1" i="0" dirty="0">
                <a:solidFill>
                  <a:srgbClr val="404040"/>
                </a:solidFill>
                <a:effectLst/>
                <a:latin typeface="Inter"/>
              </a:rPr>
            </a:br>
            <a:br>
              <a:rPr lang="en-US" b="1" i="0" dirty="0">
                <a:solidFill>
                  <a:srgbClr val="404040"/>
                </a:solidFill>
                <a:effectLst/>
                <a:latin typeface="Inter"/>
              </a:rPr>
            </a:br>
            <a:br>
              <a:rPr lang="en-US" b="1" i="0" dirty="0">
                <a:solidFill>
                  <a:srgbClr val="404040"/>
                </a:solidFill>
                <a:effectLst/>
                <a:latin typeface="Inter"/>
              </a:rPr>
            </a:br>
            <a:br>
              <a:rPr lang="en-US" b="1" i="0" dirty="0">
                <a:solidFill>
                  <a:srgbClr val="404040"/>
                </a:solidFill>
                <a:effectLst/>
                <a:latin typeface="Inter"/>
              </a:rPr>
            </a:br>
            <a:br>
              <a:rPr lang="en-US" b="1" i="0" dirty="0">
                <a:solidFill>
                  <a:srgbClr val="404040"/>
                </a:solidFill>
                <a:effectLst/>
                <a:latin typeface="Inter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96E341-9612-E319-4585-64B6B5EBAE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/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Administrative Procedures (</a:t>
            </a:r>
            <a:r>
              <a:rPr lang="ar-IQ" b="1">
                <a:solidFill>
                  <a:srgbClr val="404040"/>
                </a:solidFill>
                <a:latin typeface="Inter"/>
              </a:rPr>
              <a:t>(</a:t>
            </a:r>
            <a:r>
              <a:rPr lang="ar-IQ" b="1" i="0">
                <a:solidFill>
                  <a:srgbClr val="404040"/>
                </a:solidFill>
                <a:effectLst/>
                <a:latin typeface="Inter"/>
              </a:rPr>
              <a:t>الإجراءات الإدارية</a:t>
            </a:r>
          </a:p>
          <a:p>
            <a:pPr algn="l"/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 Definition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: The formal steps and processes that public authorities must follow when making decisions or taking actions.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Purpose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Ensure Fairness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ضمان الإنصاف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)Protect the rights of individuals affected by administrative decisions.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Promote Transparency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تعزيز الشفافية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)Make decision-making processes clear and accessible.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Prevent Arbitrariness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منع التعسف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)Limit the misuse of administrative power.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Examples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Issuing permits or licenses.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Conducting public hearings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13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FA6348-B241-5498-E217-3CB116C066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313" y="365125"/>
            <a:ext cx="10969487" cy="1325563"/>
          </a:xfrm>
        </p:spPr>
        <p:txBody>
          <a:bodyPr/>
          <a:lstStyle/>
          <a:p>
            <a:pPr algn="l"/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Duties of a Public Employee 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واجبات الموظف العام)</a:t>
            </a:r>
            <a:r>
              <a:rPr lang="en-US" b="1" dirty="0">
                <a:solidFill>
                  <a:srgbClr val="404040"/>
                </a:solidFill>
                <a:latin typeface="Inter"/>
              </a:rPr>
              <a:t>)</a:t>
            </a:r>
            <a:endParaRPr lang="ar-IQ" b="1" i="0" dirty="0">
              <a:solidFill>
                <a:srgbClr val="404040"/>
              </a:solidFill>
              <a:effectLst/>
              <a:latin typeface="Inter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FBAD47-4B20-7D19-29E3-96F23CB39D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Key Elements of Administrative Procedures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Notice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الإخطار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)Informing affected parties about the decision-making process.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Hearing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الاستماع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)Allowing individuals to present their views or evidence.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Reasoned Decisions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القرارات المعللة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)Providing clear reasons for administrative decisions.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Right to Appeal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حق الاستئناف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)Allowing individuals to challenge decisions in court or before a higher authority.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0005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CD5DE-A1CD-2CC9-5C76-8589CD2C31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583" y="500062"/>
            <a:ext cx="10850217" cy="1325563"/>
          </a:xfrm>
        </p:spPr>
        <p:txBody>
          <a:bodyPr>
            <a:normAutofit/>
          </a:bodyPr>
          <a:lstStyle/>
          <a:p>
            <a:pPr algn="l"/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 Public Participation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المشاركة العامة</a:t>
            </a:r>
            <a:r>
              <a:rPr lang="en-US" b="1" dirty="0">
                <a:solidFill>
                  <a:srgbClr val="404040"/>
                </a:solidFill>
                <a:latin typeface="Inter"/>
              </a:rPr>
              <a:t>)</a:t>
            </a:r>
            <a:endParaRPr lang="ar-IQ" b="1" i="0" dirty="0">
              <a:solidFill>
                <a:srgbClr val="404040"/>
              </a:solidFill>
              <a:effectLst/>
              <a:latin typeface="Inter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85161F-FD19-5AA7-AB8F-8715B4786A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Definition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: The involvement of citizens in administrative decision-making processes.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Importance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Enhances Legitimacy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تعزيز الشرعية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)Increases public trust in administrative decisions.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Improves Decision Quality (  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تحسين جودة القرارات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)Incorporates diverse perspectives and expertise.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Promotes Accountability ( 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تعزيز المساءلة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)Ensures authorities consider public interests.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Methods of Participation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Public Consultations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المشاورات العامة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)Seeking input from citizens on proposed policies.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Public Hearings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الجلسات العامة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)Allowing citizens to voice their opinions.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Citizen Advisory Committees ( 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لجان استشارية للمواطنين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)Involving citizens in decision-making bodies.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57163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4A2CD-6285-5EFE-5BF1-1AE2919BF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522" y="365125"/>
            <a:ext cx="11741426" cy="1325563"/>
          </a:xfrm>
        </p:spPr>
        <p:txBody>
          <a:bodyPr>
            <a:normAutofit/>
          </a:bodyPr>
          <a:lstStyle/>
          <a:p>
            <a:pPr algn="l"/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Challenges in Public Participation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BED163-8AFD-2AC6-80BF-6DA4B180C8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Lack of Awareness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نقص الوعي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)Citizens may not know how to participate effectively.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Bureaucratic Resistance ( 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مقاومة بيروقراطية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)Officials may resist sharing power or information.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Inequality in Participation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عدم المساواة في المشاركة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)Marginalized groups may be excluded.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Tokenism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المشاركة الشكلية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)Public participation may be superficial rather than meaningful.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1262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5490BA-6186-AFEE-064F-D33048D9A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Summary of Lecture 6: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8C0898-CC18-433A-8F6C-D45F753FDF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Administrative Procedures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 are formal steps that ensure fairness, transparency, and accountability in decision-making.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Key Elements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 include notice, hearing, reasoned decisions, and the right to appeal.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Public Participation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 involves citizens in decision-making, enhancing legitimacy, quality, and accountability.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Challenges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 include lack of awareness, bureaucratic resistance, inequality, and tokenism.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2933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41A7AF-CE4E-1B35-5B2F-ADC2A3F34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Glossary of Key Terms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مصطلحات أساسية</a:t>
            </a:r>
            <a:r>
              <a:rPr lang="en-US" b="1" dirty="0">
                <a:solidFill>
                  <a:srgbClr val="404040"/>
                </a:solidFill>
                <a:latin typeface="Inter"/>
              </a:rPr>
              <a:t>)</a:t>
            </a:r>
            <a:br>
              <a:rPr lang="ar-IQ" b="1" i="0" dirty="0">
                <a:solidFill>
                  <a:srgbClr val="404040"/>
                </a:solidFill>
                <a:effectLst/>
                <a:latin typeface="Inter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2C3C45-F0B4-3CB0-59FA-343BD68A48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Administrative Procedures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الإجراءات الإدارية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)Formal steps in decision-making.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Fairness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الإنصاف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)Ensuring equal treatment and justice.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Transparency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الشفافية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)Openness in decision-making.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Arbitrariness ( 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التعسف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)Unfair or biased decision-making.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Notice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الإخطار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)Informing affected parties about decisions.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Hearing ( 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الاستماع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)Allowing individuals to present their views.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Reasoned Decisions ( 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القرارات المعللة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)Decisions supported by clear reasons.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Right to Appeal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حق الاستئناف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)The ability to challenge decisions.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Public Participation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المشاركة العامة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)Involvement of citizens in decision-making.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Legitimacy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الشرعية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)Public acceptance of decisions.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Accountability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المساءلة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)Responsibility for actions and decisions.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Public Consultations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المشاورات العامة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)Seeking public input on policies.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Public Hearings (  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الجلسات العامة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)Forums for citizens to voice opinions.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Citizen Advisory Committees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لجان استشارية للمواطنين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)Groups involving citizens in decision-making.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Tokenism ( 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المشاركة الشكلية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>
                <a:solidFill>
                  <a:srgbClr val="404040"/>
                </a:solidFill>
                <a:effectLst/>
                <a:latin typeface="Inter"/>
              </a:rPr>
              <a:t> )Superficial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or symbolic participation.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19980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4CD99-F0EC-1B66-CBC5-09AB4E9CE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6165" y="1736035"/>
            <a:ext cx="10515600" cy="1692965"/>
          </a:xfrm>
        </p:spPr>
        <p:txBody>
          <a:bodyPr>
            <a:normAutofit/>
          </a:bodyPr>
          <a:lstStyle/>
          <a:p>
            <a:pPr algn="ctr"/>
            <a:r>
              <a:rPr lang="en-US" sz="9600" dirty="0"/>
              <a:t>The End </a:t>
            </a:r>
          </a:p>
        </p:txBody>
      </p:sp>
    </p:spTree>
    <p:extLst>
      <p:ext uri="{BB962C8B-B14F-4D97-AF65-F5344CB8AC3E}">
        <p14:creationId xmlns:p14="http://schemas.microsoft.com/office/powerpoint/2010/main" val="18399832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596</Words>
  <Application>Microsoft Office PowerPoint</Application>
  <PresentationFormat>Widescreen</PresentationFormat>
  <Paragraphs>58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Inter</vt:lpstr>
      <vt:lpstr>Times New Roman</vt:lpstr>
      <vt:lpstr>Office Theme</vt:lpstr>
      <vt:lpstr>University of Nahrain</vt:lpstr>
      <vt:lpstr>Lecture 6: Administrative Procedures and Public Participation      </vt:lpstr>
      <vt:lpstr>Duties of a Public Employee واجبات الموظف العام))</vt:lpstr>
      <vt:lpstr> Public Participation (المشاركة العامة)</vt:lpstr>
      <vt:lpstr>Challenges in Public Participation</vt:lpstr>
      <vt:lpstr>Summary of Lecture 6:</vt:lpstr>
      <vt:lpstr>Glossary of Key Terms (مصطلحات أساسية) </vt:lpstr>
      <vt:lpstr>The End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Al-Amal University College</dc:title>
  <dc:creator>abraham</dc:creator>
  <cp:lastModifiedBy>abraham</cp:lastModifiedBy>
  <cp:revision>8</cp:revision>
  <dcterms:created xsi:type="dcterms:W3CDTF">2025-03-13T18:55:52Z</dcterms:created>
  <dcterms:modified xsi:type="dcterms:W3CDTF">2025-03-13T20:43:38Z</dcterms:modified>
</cp:coreProperties>
</file>