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60" r:id="rId4"/>
    <p:sldId id="261" r:id="rId5"/>
    <p:sldId id="262" r:id="rId6"/>
    <p:sldId id="264" r:id="rId7"/>
    <p:sldId id="265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BE491-DA59-4E76-5D9F-9D831663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EEFBB-32E6-CFD6-3880-6E13387A6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F25E9-832C-BD05-6ED0-80D0F861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FA41C-2056-DB41-AF66-1223E1C60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7299B-2EFB-CAB0-7F47-249E568DB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4BA77-DC3C-1F0A-5D3A-E5821C51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835D2-7E7C-313E-CE77-917A26A48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39F20-EA25-2D33-D68D-C09CA553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FC1F6-C9D3-8D2E-5907-4BB5C645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D7233-A66D-03E7-54B5-61EEB621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4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6075E4-3BF3-C8E3-0D6E-42F2AE03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065AE-4C05-AD82-835D-3DF8FC2B9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B22AD-3D34-1D4E-85E2-8B7472EBA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82E0E-2BE4-44B6-3BBE-000D8FD3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C10C4-6AD3-E794-91B5-7EE8F4BEE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6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CAC4C-D034-A7A1-07B5-75597070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162F2-78EB-5E65-E51B-70395BA04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D8841-0FB4-D731-5531-6F36DF16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F2A95-2828-4434-568D-2A862AC37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0F8FC-B16E-790B-B747-DE66D3E1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2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72F7-6AA8-1B23-0C59-8B804EAD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BFDE4-9B81-BB2E-FF03-5A0C77C90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4898-8672-8F04-EB88-527EF802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C3860-7C7F-1A56-D660-BEE0DBCC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247B8-D745-32FD-CF55-21E58BB8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3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C6CF-27BD-95BE-7D14-29400DB1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AA637-3867-33D3-0D14-80713189B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132A2-8F36-E4A4-06CC-D3A57233F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0CF7D-FF04-1DC4-AE53-D59850EB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67D1D-A37D-2A1A-1066-566F99BF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490CC-92CA-859C-EBD7-755B84246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9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25684-5279-5B84-6A95-A87B557D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07132-5F22-6E44-10E3-FD1B49F56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B2D3A-5285-D883-4531-649434838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8DD3A6-4D4D-74B3-19A7-089F9FCD6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0DEFA4-5F95-8DAD-CF92-FD367E0D8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8186C-BFAD-8B1D-6C8E-08DC5355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15EDA-7858-E437-12E7-F3D98D2EB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DD1E34-FE2C-6B32-7F4F-F901597E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7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C5048-AF6D-1FAD-9F1C-D60FD83B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050167-ED6A-5388-4891-40C2882F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1F954-5AC4-8B4E-A46D-FC7795DB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B037FB-C314-FEAC-11B6-3F73141A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7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C7EEAC-09B8-6216-9624-35558817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EFDF7-B961-5C3B-EDCA-1137FA51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ABEDE-8D39-1874-DC59-7FEECC9B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59357-D415-CC41-830E-B1779D7B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6E345-2726-639A-4C40-CE3FB7923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53CDE-8D3C-A94F-1CA8-CB7CDE53A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60B341-A067-4F7E-AAF0-5B09F879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B91E5-1D5A-E762-F215-0696F0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EF626-977F-8EAE-1A4D-64192120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30870-6CB3-FCFF-3599-C44F53B9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67D2E5-6A35-3B9F-807C-9053E469D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C6C08-F0B8-F8B8-0EA2-BC01E69FE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DAF48-EF29-7BF9-AD29-CA134CC5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699BC-1B6B-BB05-2A4A-08AD6141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4EE05-19A2-A91C-4FDA-F629F83B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4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6C6744-C59A-B286-0F84-98A9FF5E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64163-F7F1-9F87-0C42-592635600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A417B-0221-594E-3BA0-95D6CF308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51905-92A4-EAC8-6BFB-E7ACA7BD0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E7FE4-5024-6088-46EE-B2C5FF6BE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0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76870" y="1159322"/>
            <a:ext cx="547585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98120"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spc="-20" dirty="0">
                <a:latin typeface="Times New Roman"/>
                <a:ea typeface="+mn-ea"/>
                <a:cs typeface="Times New Roman"/>
              </a:rPr>
              <a:t>University of </a:t>
            </a:r>
            <a:r>
              <a:rPr lang="en-US" sz="3600" b="1" spc="-20" dirty="0" err="1">
                <a:latin typeface="Times New Roman"/>
                <a:ea typeface="+mn-ea"/>
                <a:cs typeface="Times New Roman"/>
              </a:rPr>
              <a:t>Nahrain</a:t>
            </a:r>
            <a:endParaRPr sz="3600" b="1" spc="-20" dirty="0">
              <a:latin typeface="Times New Roman"/>
              <a:ea typeface="+mn-ea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5000" y="2116287"/>
            <a:ext cx="8382000" cy="3298980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dirty="0">
                <a:latin typeface="Times New Roman"/>
                <a:cs typeface="Times New Roman"/>
              </a:rPr>
              <a:t>Faculty of Law</a:t>
            </a:r>
            <a:endParaRPr lang="ar-IQ" sz="3600" b="1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5400" spc="-105" dirty="0">
                <a:latin typeface="Calibri Light"/>
                <a:cs typeface="Calibri Light"/>
              </a:rPr>
              <a:t>Administrative Law in English</a:t>
            </a:r>
          </a:p>
          <a:p>
            <a:pPr algn="ctr">
              <a:lnSpc>
                <a:spcPct val="100000"/>
              </a:lnSpc>
              <a:spcBef>
                <a:spcPts val="3105"/>
              </a:spcBef>
            </a:pPr>
            <a:r>
              <a:rPr sz="2400" spc="-25" dirty="0">
                <a:latin typeface="Calibri"/>
                <a:cs typeface="Calibri"/>
              </a:rPr>
              <a:t>By </a:t>
            </a:r>
            <a:r>
              <a:rPr lang="en-US" sz="2400" spc="-25" dirty="0">
                <a:latin typeface="Calibri"/>
                <a:cs typeface="Calibri"/>
              </a:rPr>
              <a:t>Asst. Prof. Dr. Ayat Mohammed Saud</a:t>
            </a:r>
            <a:endParaRPr lang="ar-IQ" sz="2400" spc="-10" dirty="0">
              <a:latin typeface="Calibri"/>
              <a:cs typeface="Calibri"/>
            </a:endParaRPr>
          </a:p>
          <a:p>
            <a:pPr algn="ctr" rtl="1">
              <a:lnSpc>
                <a:spcPct val="100000"/>
              </a:lnSpc>
              <a:spcBef>
                <a:spcPts val="750"/>
              </a:spcBef>
            </a:pPr>
            <a:r>
              <a:rPr lang="ar-IQ" sz="2400" b="1" spc="-10" dirty="0">
                <a:latin typeface="Times New Roman"/>
                <a:cs typeface="Times New Roman"/>
              </a:rPr>
              <a:t>2024-2025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D9601CC-7B8A-AE8D-4F0B-E9247F4F0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1" y="327991"/>
            <a:ext cx="3101009" cy="31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18911-931F-3362-BCCB-F0221C280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967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Lecture 7: Administrative Contracts and Public-Private Partnerships</a:t>
            </a: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ar-IQ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6E341-9612-E319-4585-64B6B5EBA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392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Contracts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العقود الإدارية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 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Contracts entered into by public authorities for the purpose of public service or public interest.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Characteristics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Subject to Administrative Law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Governed by special rules different from civil contracts.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 Interest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Aimed at serving the public good.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Privileges of the Administration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The administration may have special rights, such as modifying or terminating the contract for public interest.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Examples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Public procurement contracts (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عقود المشتريات العامة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).</a:t>
            </a:r>
            <a:endParaRPr lang="ar-IQ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Concession agreements (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اتفاقيات الامتياز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).</a:t>
            </a:r>
            <a:endParaRPr lang="ar-IQ" b="0" i="0" dirty="0">
              <a:solidFill>
                <a:srgbClr val="404040"/>
              </a:solidFill>
              <a:effectLst/>
              <a:latin typeface="Int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A6348-B241-5498-E217-3CB116C06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" y="365125"/>
            <a:ext cx="10969487" cy="1325563"/>
          </a:xfrm>
        </p:spPr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Types of Administrative Contracts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BAD47-4B20-7D19-29E3-96F23CB39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Public Procurement Contracts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عقود المشتريات العامة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)Contracts for the purchase of goods or services by public authorities.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Concession Agreements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اتفاقيات الامتياز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)Contracts where a private entity is granted the right to operate a public service (e.g., toll roads, utilities).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Partnership Contracts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عقود الشراكة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)Contracts between public and private entities to deliver public services or infrastructure.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0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CD5DE-A1CD-2CC9-5C76-8589CD2C3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74" y="354289"/>
            <a:ext cx="12311269" cy="1325563"/>
          </a:xfrm>
        </p:spPr>
        <p:txBody>
          <a:bodyPr>
            <a:normAutofit/>
          </a:bodyPr>
          <a:lstStyle/>
          <a:p>
            <a:pPr algn="l"/>
            <a:r>
              <a:rPr lang="en-US" sz="3600" b="1" i="0" dirty="0">
                <a:solidFill>
                  <a:srgbClr val="404040"/>
                </a:solidFill>
                <a:effectLst/>
                <a:latin typeface="Inter"/>
              </a:rPr>
              <a:t>Public-Private Partnerships (</a:t>
            </a:r>
            <a:r>
              <a:rPr lang="ar-IQ" sz="3600" b="1" i="0" dirty="0">
                <a:solidFill>
                  <a:srgbClr val="404040"/>
                </a:solidFill>
                <a:effectLst/>
                <a:latin typeface="Inter"/>
              </a:rPr>
              <a:t>الشراكات بين القطاعين العام والخاص</a:t>
            </a:r>
            <a:r>
              <a:rPr lang="en-US" sz="3600" b="1" i="0" dirty="0">
                <a:solidFill>
                  <a:srgbClr val="404040"/>
                </a:solidFill>
                <a:effectLst/>
                <a:latin typeface="Inter"/>
              </a:rPr>
              <a:t> )</a:t>
            </a:r>
            <a:endParaRPr lang="ar-IQ" sz="3600" b="1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5161F-FD19-5AA7-AB8F-8715B478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Collaborative arrangements between public authorities and private entities to deliver public services or infrastructure.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Objectives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Efficiency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Leveraging private sector expertise and resources.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Cost-Sharing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Reducing the financial burden on the public sector.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Innovation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Introducing new technologies and methods.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Examples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Building and operating hospitals, schools, or transportation systems.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Renewable energy projects.</a:t>
            </a: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1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4A2CD-6285-5EFE-5BF1-1AE2919B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365125"/>
            <a:ext cx="11741426" cy="1325563"/>
          </a:xfrm>
        </p:spPr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Challenges in Public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ED163-8AFD-2AC6-80BF-6DA4B180C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Challenges in Public-Private Partnerships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Risk Allocation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توزيع المخاطر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)Ensuring risks are shared fairly between public and private partners.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Transparency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الشفافية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)Avoiding corruption and ensuring fair competition.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Accountability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المساءلة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)Ensuring private entities are accountable to the public.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 Interest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المصلحة العامة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)Balancing profit motives with the need to serve the public.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26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490BA-6186-AFEE-064F-D33048D9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Summary of Lecture 7: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C0898-CC18-433A-8F6C-D45F753FD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Contracts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are special contracts governed by administrative law and aimed at serving the public interest.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Types of Administrative Contracts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include public procurement, concession agreements, and partnership contracts.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Public-Private Partnerships (PPPs)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are collaborations between public and private sectors to deliver public services or infrastructure.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Challenges in PPPs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include risk allocation, transparency, accountability, and balancing public interest with profit motives.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29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1A7AF-CE4E-1B35-5B2F-ADC2A3F3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Glossary of Key Terms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مصطلحات أساسية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br>
              <a:rPr lang="ar-IQ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C3C45-F0B4-3CB0-59FA-343BD68A4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Contracts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العقود الإدارية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)Contracts entered into by public authorities for public service.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 Procurement Contracts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عقود المشتريات العامة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)Contracts for purchasing goods or services by public authorities.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Concession Agreements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اتفاقيات الامتياز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)Contracts granting private entities the right to operate public services.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Partnership Contracts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عقود الشراكة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)Contracts between public and private entities for public services.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Public-Private Partnerships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الشراكات بين القطاعين العام والخاص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)Collaborations between public and private sectors.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Efficiency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الكفاءة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)Achieving maximum productivity with minimum wasted effort.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Cost-Sharing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تقاسم التكاليف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)Sharing financial burdens between partners.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Innovation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الابتكار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)Introducing new methods or technologies.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Risk Allocation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توزيع المخاطر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)Distributing risks between partners.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Transparency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الشفافية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)Openness in decision-making and operations.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Accountability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المساءلة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)Responsibility for actions and decisions.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 Interest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المصلحة العامة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)The welfare of the public as a whole.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Privileges of the Administration ( 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امتيازات الإدارة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>
                <a:solidFill>
                  <a:srgbClr val="404040"/>
                </a:solidFill>
                <a:effectLst/>
                <a:latin typeface="Inter"/>
              </a:rPr>
              <a:t> )Special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rights granted to public authorities in contracts.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99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4CD99-F0EC-1B66-CBC5-09AB4E9CE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1736035"/>
            <a:ext cx="10515600" cy="1692965"/>
          </a:xfrm>
        </p:spPr>
        <p:txBody>
          <a:bodyPr>
            <a:normAutofit/>
          </a:bodyPr>
          <a:lstStyle/>
          <a:p>
            <a:pPr algn="ctr"/>
            <a:r>
              <a:rPr lang="en-US" sz="9600" dirty="0"/>
              <a:t>The End </a:t>
            </a:r>
          </a:p>
        </p:txBody>
      </p:sp>
    </p:spTree>
    <p:extLst>
      <p:ext uri="{BB962C8B-B14F-4D97-AF65-F5344CB8AC3E}">
        <p14:creationId xmlns:p14="http://schemas.microsoft.com/office/powerpoint/2010/main" val="183998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604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Inter</vt:lpstr>
      <vt:lpstr>Times New Roman</vt:lpstr>
      <vt:lpstr>Office Theme</vt:lpstr>
      <vt:lpstr>University of Nahrain</vt:lpstr>
      <vt:lpstr>Lecture 7: Administrative Contracts and Public-Private Partnerships       </vt:lpstr>
      <vt:lpstr>Types of Administrative Contracts</vt:lpstr>
      <vt:lpstr>Public-Private Partnerships (الشراكات بين القطاعين العام والخاص )</vt:lpstr>
      <vt:lpstr>Challenges in Public Participation</vt:lpstr>
      <vt:lpstr>Summary of Lecture 7:</vt:lpstr>
      <vt:lpstr>Glossary of Key Terms (مصطلحات أساسية) </vt:lpstr>
      <vt:lpstr>The End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Al-Amal University College</dc:title>
  <dc:creator>abraham</dc:creator>
  <cp:lastModifiedBy>abraham</cp:lastModifiedBy>
  <cp:revision>10</cp:revision>
  <dcterms:created xsi:type="dcterms:W3CDTF">2025-03-13T18:55:52Z</dcterms:created>
  <dcterms:modified xsi:type="dcterms:W3CDTF">2025-03-13T20:51:33Z</dcterms:modified>
</cp:coreProperties>
</file>