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0" r:id="rId4"/>
    <p:sldId id="262" r:id="rId5"/>
    <p:sldId id="261" r:id="rId6"/>
    <p:sldId id="264" r:id="rId7"/>
    <p:sldId id="265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BE491-DA59-4E76-5D9F-9D831663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EEFBB-32E6-CFD6-3880-6E13387A6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F25E9-832C-BD05-6ED0-80D0F861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FA41C-2056-DB41-AF66-1223E1C60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7299B-2EFB-CAB0-7F47-249E568DB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5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4BA77-DC3C-1F0A-5D3A-E5821C51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835D2-7E7C-313E-CE77-917A26A48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39F20-EA25-2D33-D68D-C09CA5533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FC1F6-C9D3-8D2E-5907-4BB5C645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D7233-A66D-03E7-54B5-61EEB6217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4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6075E4-3BF3-C8E3-0D6E-42F2AE03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3065AE-4C05-AD82-835D-3DF8FC2B9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B22AD-3D34-1D4E-85E2-8B7472EBA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82E0E-2BE4-44B6-3BBE-000D8FD3A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C10C4-6AD3-E794-91B5-7EE8F4BEE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6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CAC4C-D034-A7A1-07B5-75597070F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162F2-78EB-5E65-E51B-70395BA04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D8841-0FB4-D731-5531-6F36DF16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F2A95-2828-4434-568D-2A862AC37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0F8FC-B16E-790B-B747-DE66D3E1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2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E72F7-6AA8-1B23-0C59-8B804EAD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BFDE4-9B81-BB2E-FF03-5A0C77C90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B4898-8672-8F04-EB88-527EF8020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C3860-7C7F-1A56-D660-BEE0DBCC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247B8-D745-32FD-CF55-21E58BB8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3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0C6CF-27BD-95BE-7D14-29400DB10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AA637-3867-33D3-0D14-80713189B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132A2-8F36-E4A4-06CC-D3A57233F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0CF7D-FF04-1DC4-AE53-D59850EB3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67D1D-A37D-2A1A-1066-566F99BF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490CC-92CA-859C-EBD7-755B84246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25684-5279-5B84-6A95-A87B557DB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07132-5F22-6E44-10E3-FD1B49F56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7B2D3A-5285-D883-4531-649434838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8DD3A6-4D4D-74B3-19A7-089F9FCD6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0DEFA4-5F95-8DAD-CF92-FD367E0D8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A8186C-BFAD-8B1D-6C8E-08DC5355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15EDA-7858-E437-12E7-F3D98D2E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DD1E34-FE2C-6B32-7F4F-F901597EC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7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C5048-AF6D-1FAD-9F1C-D60FD83B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050167-ED6A-5388-4891-40C2882F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1F954-5AC4-8B4E-A46D-FC7795DB0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B037FB-C314-FEAC-11B6-3F73141A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7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C7EEAC-09B8-6216-9624-35558817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EFDF7-B961-5C3B-EDCA-1137FA512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8ABEDE-8D39-1874-DC59-7FEECC9B2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59357-D415-CC41-830E-B1779D7B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6E345-2726-639A-4C40-CE3FB7923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53CDE-8D3C-A94F-1CA8-CB7CDE53A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0B341-A067-4F7E-AAF0-5B09F879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B91E5-1D5A-E762-F215-0696F0F8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EF626-977F-8EAE-1A4D-64192120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30870-6CB3-FCFF-3599-C44F53B95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67D2E5-6A35-3B9F-807C-9053E469D8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C6C08-F0B8-F8B8-0EA2-BC01E69FE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DAF48-EF29-7BF9-AD29-CA134CC5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699BC-1B6B-BB05-2A4A-08AD6141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4EE05-19A2-A91C-4FDA-F629F83B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4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6C6744-C59A-B286-0F84-98A9FF5EE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64163-F7F1-9F87-0C42-592635600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A417B-0221-594E-3BA0-95D6CF308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51905-92A4-EAC8-6BFB-E7ACA7BD0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E7FE4-5024-6088-46EE-B2C5FF6BE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0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76870" y="1159322"/>
            <a:ext cx="547585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198120" algn="ctr">
              <a:lnSpc>
                <a:spcPct val="100000"/>
              </a:lnSpc>
              <a:spcBef>
                <a:spcPts val="2165"/>
              </a:spcBef>
            </a:pPr>
            <a:r>
              <a:rPr lang="en-US" sz="3600" b="1" spc="-20" dirty="0">
                <a:latin typeface="Times New Roman"/>
                <a:ea typeface="+mn-ea"/>
                <a:cs typeface="Times New Roman"/>
              </a:rPr>
              <a:t>University of </a:t>
            </a:r>
            <a:r>
              <a:rPr lang="en-US" sz="3600" b="1" spc="-20" dirty="0" err="1">
                <a:latin typeface="Times New Roman"/>
                <a:ea typeface="+mn-ea"/>
                <a:cs typeface="Times New Roman"/>
              </a:rPr>
              <a:t>Nahrain</a:t>
            </a:r>
            <a:endParaRPr sz="3600" b="1" spc="-20" dirty="0">
              <a:latin typeface="Times New Roman"/>
              <a:ea typeface="+mn-ea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5000" y="2116287"/>
            <a:ext cx="8382000" cy="3298980"/>
          </a:xfrm>
          <a:prstGeom prst="rect">
            <a:avLst/>
          </a:prstGeom>
        </p:spPr>
        <p:txBody>
          <a:bodyPr vert="horz" wrap="square" lIns="0" tIns="2749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en-US" sz="3600" b="1" dirty="0">
                <a:latin typeface="Times New Roman"/>
                <a:cs typeface="Times New Roman"/>
              </a:rPr>
              <a:t>Faculty of Law</a:t>
            </a:r>
            <a:endParaRPr lang="ar-IQ" sz="3600" b="1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en-US" sz="5400" spc="-105" dirty="0">
                <a:latin typeface="Calibri Light"/>
                <a:cs typeface="Calibri Light"/>
              </a:rPr>
              <a:t>Administrative Law in English</a:t>
            </a:r>
          </a:p>
          <a:p>
            <a:pPr algn="ctr">
              <a:lnSpc>
                <a:spcPct val="100000"/>
              </a:lnSpc>
              <a:spcBef>
                <a:spcPts val="3105"/>
              </a:spcBef>
            </a:pPr>
            <a:r>
              <a:rPr sz="2400" spc="-25" dirty="0">
                <a:latin typeface="Calibri"/>
                <a:cs typeface="Calibri"/>
              </a:rPr>
              <a:t>By </a:t>
            </a:r>
            <a:r>
              <a:rPr lang="en-US" sz="2400" spc="-25" dirty="0">
                <a:latin typeface="Calibri"/>
                <a:cs typeface="Calibri"/>
              </a:rPr>
              <a:t>Asst. Prof. Dr. Ayat Mohammed Saud</a:t>
            </a:r>
            <a:endParaRPr lang="ar-IQ" sz="2400" spc="-10" dirty="0">
              <a:latin typeface="Calibri"/>
              <a:cs typeface="Calibri"/>
            </a:endParaRPr>
          </a:p>
          <a:p>
            <a:pPr algn="ctr" rtl="1">
              <a:lnSpc>
                <a:spcPct val="100000"/>
              </a:lnSpc>
              <a:spcBef>
                <a:spcPts val="750"/>
              </a:spcBef>
            </a:pPr>
            <a:r>
              <a:rPr lang="ar-IQ" sz="2400" b="1" spc="-10" dirty="0">
                <a:latin typeface="Times New Roman"/>
                <a:cs typeface="Times New Roman"/>
              </a:rPr>
              <a:t>2024-2025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D9601CC-7B8A-AE8D-4F0B-E9247F4F0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1" y="327991"/>
            <a:ext cx="3101009" cy="310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015BD-C9E0-4E2A-B02C-83C6916D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Lecture 9: Administrative Justice and the Role of Ombudsman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9EDF6-AED7-CEF4-1714-CDFD5BCB3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  Administrative Justice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العدالة الإدارية </a:t>
            </a: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 )</a:t>
            </a:r>
            <a:endParaRPr lang="ar-IQ" b="1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Definition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The system through which individuals can challenge the decisions or actions of public authorities to ensure fairness and legality.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Purpose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Protect Individual Rights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حماية حقوق الأفراد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)Ensure citizens are treated fairly by public authorities.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Ensure Accountability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ضمان المساءلة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)Hold public authorities responsible for their actions.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Promote Good Governance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تعزيز الحكم الرشيد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)Encourage transparency and efficiency in public administration.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Key Components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Courts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المحاكم الإدارية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)Specialized courts that handle disputes involving public authorities.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Judicial Review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المراجعة القضائية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)Examination of the legality of administrative decisions.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0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A6348-B241-5498-E217-3CB116C06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" y="365125"/>
            <a:ext cx="10969487" cy="1325563"/>
          </a:xfrm>
        </p:spPr>
        <p:txBody>
          <a:bodyPr/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The Role of Ombudsman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دور أمين المظالم)</a:t>
            </a: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)</a:t>
            </a:r>
            <a:endParaRPr lang="ar-IQ" b="1" i="0" dirty="0">
              <a:solidFill>
                <a:srgbClr val="404040"/>
              </a:solidFill>
              <a:effectLst/>
              <a:latin typeface="Inter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BAD47-4B20-7D19-29E3-96F23CB39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  Definition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An independent official or body tasked with investigating complaints against public authorities and ensuring administrative fairness.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Functions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Investigate Complaints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تحقيق الشكاوى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)Examine grievances against public authorities.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Recommend Solutions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تقديم توصيات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)Propose remedies for administrative injustices.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Promote Transparency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تعزيز الشفافية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)Ensure public authorities act openly and fairly.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Examples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Sweden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The first country to establish an ombudsman in 1809.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Egypt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The Egyptian Ombudsman Office (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ديوان المظالم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</a:t>
            </a:r>
            <a:endParaRPr lang="ar-IQ" b="0" i="0" dirty="0">
              <a:solidFill>
                <a:srgbClr val="404040"/>
              </a:solidFill>
              <a:effectLst/>
              <a:latin typeface="Int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0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4A2CD-6285-5EFE-5BF1-1AE2919B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365125"/>
            <a:ext cx="11741426" cy="1325563"/>
          </a:xfrm>
        </p:spPr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Advantages of the Ombudsman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ED163-8AFD-2AC6-80BF-6DA4B180C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Accessibility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سهولة الوصول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)Provides an easy and informal way for citizens to file complaints.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Independence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الاستقلالية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)Operates independently of the government, ensuring impartiality.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Cost-Effective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فعالية التكلفة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)Less expensive than going to court.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Speed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السرعة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)Resolves complaints faster than judicial processes.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26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CD5DE-A1CD-2CC9-5C76-8589CD2C3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354289"/>
            <a:ext cx="12311269" cy="1325563"/>
          </a:xfrm>
        </p:spPr>
        <p:txBody>
          <a:bodyPr>
            <a:normAutofit/>
          </a:bodyPr>
          <a:lstStyle/>
          <a:p>
            <a:pPr algn="l"/>
            <a:r>
              <a:rPr lang="en-US" sz="4000" b="1" i="0" dirty="0">
                <a:solidFill>
                  <a:srgbClr val="404040"/>
                </a:solidFill>
                <a:effectLst/>
                <a:latin typeface="Inter"/>
              </a:rPr>
              <a:t>Challenges Facing the Ombudsman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5161F-FD19-5AA7-AB8F-8715B4786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 Limited Powers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صلاحيات محدودة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)The ombudsman can only recommend solutions, not enforce them.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Lack of Awareness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نقص الوعي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)Many citizens are unaware of the ombudsman’s role.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Resource Constraints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قلة الموارد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)Limited funding and staff can hinder effectiveness.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Bureaucratic Resistance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مقاومة بيروقراطية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)Public authorities may resist cooperating with the ombudsman.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1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490BA-6186-AFEE-064F-D33048D9A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Summary of Lecture 9: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C0898-CC18-433A-8F6C-D45F753FD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Justice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ensures fairness and legality in public administration through systems like administrative courts and judicial review.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The Ombudsman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is an independent body that investigates complaints, recommends solutions, and promotes transparency.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Advantages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of the ombudsman system include accessibility, independence, cost-effectiveness, and speed.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Challenges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include limited powers, lack of awareness, resource constraints, and bureaucratic resistance.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9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1A7AF-CE4E-1B35-5B2F-ADC2A3F34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Glossary of Key Terms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مصطلحات أساسية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br>
              <a:rPr lang="ar-IQ" b="1" i="0" dirty="0">
                <a:solidFill>
                  <a:srgbClr val="404040"/>
                </a:solidFill>
                <a:effectLst/>
                <a:latin typeface="Inter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C3C45-F0B4-3CB0-59FA-343BD68A4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6678"/>
            <a:ext cx="10515600" cy="5090285"/>
          </a:xfrm>
        </p:spPr>
        <p:txBody>
          <a:bodyPr>
            <a:normAutofit fontScale="625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Justice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العدالة الإدارية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)System for ensuring fairness in public administration.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Protect Individual Rights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حماية حقوق الأفراد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)Ensuring citizens are treated fairly.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Accountability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المساءلة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)Responsibility for actions and decisions.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Good Governance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الحكم الرشيد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)Transparent and efficient public administration.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Courts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المحاكم الإدارية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)Courts specializing in disputes involving public authorities.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Judicial Review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المراجعة القضائية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)Examination of the legality of administrative decisions.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Ombudsman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أمين المظالم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)Independent official investigating complaints against public authorities.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Investigate Complaints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تحقيق الشكاوى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)Examining grievances against public authorities.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Recommend Solutions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تقديم توصيات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)Proposing remedies for administrative injustices.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Transparency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الشفافية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)Openness in decision-making and actions.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Accessibility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سهولة الوصول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)Easy and informal complaint filing process.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Independence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الاستقلالية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)Operating without government influence.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Cost-Effective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فعالية التكلفة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)Less expensive than judicial processes.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Limited Powers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صلاحيات محدودة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)Ability to recommend but not enforce solutions.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Resource Constraints ( 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قلة الموارد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)Limited funding and staff.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Bureaucratic Resistance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مقاومة بيروقراطية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)Resistance from public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Inter"/>
              </a:rPr>
              <a:t>authoritie</a:t>
            </a:r>
            <a:endParaRPr 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998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4CD99-F0EC-1B66-CBC5-09AB4E9CE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1736035"/>
            <a:ext cx="10515600" cy="1692965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The End </a:t>
            </a:r>
          </a:p>
        </p:txBody>
      </p:sp>
    </p:spTree>
    <p:extLst>
      <p:ext uri="{BB962C8B-B14F-4D97-AF65-F5344CB8AC3E}">
        <p14:creationId xmlns:p14="http://schemas.microsoft.com/office/powerpoint/2010/main" val="1839983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636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Inter</vt:lpstr>
      <vt:lpstr>Times New Roman</vt:lpstr>
      <vt:lpstr>Office Theme</vt:lpstr>
      <vt:lpstr>University of Nahrain</vt:lpstr>
      <vt:lpstr>Lecture 9: Administrative Justice and the Role of Ombudsman </vt:lpstr>
      <vt:lpstr>The Role of Ombudsman دور أمين المظالم))</vt:lpstr>
      <vt:lpstr>Advantages of the Ombudsman System</vt:lpstr>
      <vt:lpstr>Challenges Facing the Ombudsman System</vt:lpstr>
      <vt:lpstr>Summary of Lecture 9:</vt:lpstr>
      <vt:lpstr>Glossary of Key Terms (مصطلحات أساسية) </vt:lpstr>
      <vt:lpstr>The End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Al-Amal University College</dc:title>
  <dc:creator>abraham</dc:creator>
  <cp:lastModifiedBy>abraham</cp:lastModifiedBy>
  <cp:revision>17</cp:revision>
  <dcterms:created xsi:type="dcterms:W3CDTF">2025-03-13T18:55:52Z</dcterms:created>
  <dcterms:modified xsi:type="dcterms:W3CDTF">2025-03-13T21:18:50Z</dcterms:modified>
</cp:coreProperties>
</file>