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60" r:id="rId4"/>
    <p:sldId id="261" r:id="rId5"/>
    <p:sldId id="262" r:id="rId6"/>
    <p:sldId id="264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spc="-20" dirty="0">
                <a:latin typeface="Times New Roman"/>
                <a:ea typeface="+mn-ea"/>
                <a:cs typeface="Times New Roman"/>
              </a:rPr>
              <a:t>University of </a:t>
            </a:r>
            <a:r>
              <a:rPr lang="en-US" sz="3600" b="1" spc="-20" dirty="0" err="1">
                <a:latin typeface="Times New Roman"/>
                <a:ea typeface="+mn-ea"/>
                <a:cs typeface="Times New Roman"/>
              </a:rPr>
              <a:t>Nahrain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329898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dirty="0">
                <a:latin typeface="Times New Roman"/>
                <a:cs typeface="Times New Roman"/>
              </a:rPr>
              <a:t>Faculty of Law</a:t>
            </a:r>
            <a:endParaRPr lang="ar-IQ" sz="3600" b="1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5400" spc="-105" dirty="0">
                <a:latin typeface="Calibri Light"/>
                <a:cs typeface="Calibri Light"/>
              </a:rPr>
              <a:t>Administrative Law in English</a:t>
            </a: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sz="2400" spc="-25" dirty="0">
                <a:latin typeface="Calibri"/>
                <a:cs typeface="Calibri"/>
              </a:rPr>
              <a:t>By </a:t>
            </a:r>
            <a:r>
              <a:rPr lang="en-US" sz="2400" spc="-25" dirty="0">
                <a:latin typeface="Calibri"/>
                <a:cs typeface="Calibri"/>
              </a:rPr>
              <a:t>Asst. Prof. Dr. Ayat Mohammed Saud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>
                <a:latin typeface="Times New Roman"/>
                <a:cs typeface="Times New Roman"/>
              </a:rPr>
              <a:t>2024-2025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18911-931F-3362-BCCB-F0221C280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244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Lecture 2: Principles and Applications of Administrative Law</a:t>
            </a: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E341-9612-E319-4585-64B6B5EBA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Principles of Administrative Law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Key Principles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457200" lvl="1" indent="0">
              <a:buNone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Principle of Legality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)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مبدأ المشروعية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</a:t>
            </a:r>
          </a:p>
          <a:p>
            <a:pPr marL="457200" lvl="1" indent="0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The administration must act within the limits of the law.</a:t>
            </a:r>
          </a:p>
          <a:p>
            <a:pPr marL="457200" lvl="1" indent="0" algn="l">
              <a:buNone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Principle of Equality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مبدأ المساواة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)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All individuals must be treated equally before the law.</a:t>
            </a:r>
          </a:p>
          <a:p>
            <a:pPr marL="457200" lvl="1" indent="0" algn="l">
              <a:buNone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Principle of Proportionality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مبدأ التناسب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Administrative actions must be proportionate to their objectives.</a:t>
            </a:r>
          </a:p>
          <a:p>
            <a:pPr marL="457200" lvl="1" indent="0" algn="l">
              <a:buNone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Principle of 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مبدأ 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Administrative decisions should be clear and accessible to the public.</a:t>
            </a:r>
          </a:p>
          <a:p>
            <a:pPr marL="457200" lvl="1" indent="0" algn="l">
              <a:buNone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Principle of 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مبدأ المساءلة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en-US" b="1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Public authorities must be accountable for their actions.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A6348-B241-5498-E217-3CB116C0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Administrative Acts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الأعمال الإدارية)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BAD47-4B20-7D19-29E3-96F23CB3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Decisions or actions taken by public authorities in the exercise of their administrative functions.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Types of Administrative Acts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Individual 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القرارات الفردية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</a:t>
            </a:r>
            <a:endParaRPr 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Affect specific individuals (e.g., issuing a license).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General 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القرارات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</a:t>
            </a:r>
            <a:endParaRPr 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Apply to the public at large (e.g., issuing regulations).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Conditions for Validity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Must be issued by a competent authority.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Must comply with legal procedures.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Must serve the public interest.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D5DE-A1CD-2CC9-5C76-8589CD2C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195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Contracts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العقود الإدارية)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161F-FD19-5AA7-AB8F-8715B478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3200" b="1" i="0" dirty="0">
                <a:solidFill>
                  <a:srgbClr val="404040"/>
                </a:solidFill>
                <a:effectLst/>
                <a:latin typeface="Inter"/>
              </a:rPr>
              <a:t> 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Contracts entered into by public authorities for the purpose of public service.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Characteristics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Subject to Administrative Law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Governed by special rules different from civil contracts.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Interest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Aimed at serving the public good.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Privileges of the Administration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administration may have special rights, such as modifying or terminating the contract for public interest.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Examples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Public procurement contracts, concession agreements.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1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A2CD-6285-5EFE-5BF1-1AE2919BF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الإدارية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163-8AFD-2AC6-80BF-6DA4B180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responsibility of public authorities for damages caused by their unlawful actions or omissions.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Types of Liability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Fault-Based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العقدية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</a:t>
            </a:r>
            <a:endParaRPr 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Arises from negligence or failure to perform duties.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No-Fault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بدون خطأ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Arises from risks inherent in administrative activities (based on 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Risk Theory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Remedies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Compensation for damages.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Annulment of unlawful administrative decisions.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6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90BA-6186-AFEE-064F-D33048D9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Summary of Lecture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0898-CC18-433A-8F6C-D45F753F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Principles of Administrative Law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ensure that public authorities act lawfully, transparently, and accountably.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Acts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are decisions or actions taken by public authorities, which must comply with legal conditions.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Contracts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are special contracts aimed at serving the public interest and are governed by administrative law.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Liability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holds public authorities accountable for damages caused by their actions or omissions.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9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A7AF-CE4E-1B35-5B2F-ADC2A3F3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Glossary of Key Terms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مصطلحات أساسية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3C45-F0B4-3CB0-59FA-343BD68A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Principle of Legality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مبدأ المشروعية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The administration must act within the law.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Principle of Equality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مبدأ المساواة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Equal treatment before the law.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Principle of Proportionality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مبدأ التناسب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)Actions must be proportionate to their goals.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Principle of 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مبدأ 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Decisions must be clear and accessible.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Principle of 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مبدأ 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)Authorities must be accountable for their actions.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الأعمال الإدارية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Decisions or actions by public authorities.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Individual 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القرارات الفردية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Decisions affecting specific individuals.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General 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القرارات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)Decisions affecting the public.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Contracts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العقود الإدارية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 Contracts for public service.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الإدارية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)Responsibility for damages caused by unlawful actions.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Fault-Based Liability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العقدية)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Liability arising from negligence.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No-Fault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بدون خطأ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)Liability arising from inherent risks.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Risk Theory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نظرية المخاطر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Liability without fault based on the risks of administrative activities.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9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4CD99-F0EC-1B66-CBC5-09AB4E9C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736035"/>
            <a:ext cx="10515600" cy="1692965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The End </a:t>
            </a:r>
          </a:p>
        </p:txBody>
      </p:sp>
    </p:spTree>
    <p:extLst>
      <p:ext uri="{BB962C8B-B14F-4D97-AF65-F5344CB8AC3E}">
        <p14:creationId xmlns:p14="http://schemas.microsoft.com/office/powerpoint/2010/main" val="183998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630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Times New Roman</vt:lpstr>
      <vt:lpstr>Office Theme</vt:lpstr>
      <vt:lpstr>University of Nahrain</vt:lpstr>
      <vt:lpstr>Lecture 2: Principles and Applications of Administrative Law  </vt:lpstr>
      <vt:lpstr> Administrative Acts الأعمال الإدارية))</vt:lpstr>
      <vt:lpstr>Administrative Contracts العقود الإدارية))  </vt:lpstr>
      <vt:lpstr>Administrative Liability (المسؤولية الإدارية)</vt:lpstr>
      <vt:lpstr> Summary of Lecture 2:</vt:lpstr>
      <vt:lpstr>Glossary of Key Terms (مصطلحات أساسية) 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abraham</cp:lastModifiedBy>
  <cp:revision>3</cp:revision>
  <dcterms:created xsi:type="dcterms:W3CDTF">2025-03-13T18:55:52Z</dcterms:created>
  <dcterms:modified xsi:type="dcterms:W3CDTF">2025-03-13T20:38:40Z</dcterms:modified>
</cp:coreProperties>
</file>