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96519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09393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146450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776241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693E4A-E25E-40FF-A46B-BE87AB004A68}" type="datetimeFigureOut">
              <a:rPr lang="en-US" smtClean="0"/>
              <a:t>10/31/2023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1260135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665350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693E4A-E25E-40FF-A46B-BE87AB004A68}" type="datetimeFigureOut">
              <a:rPr lang="en-US" smtClean="0"/>
              <a:t>10/31/2023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851751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F693E4A-E25E-40FF-A46B-BE87AB004A68}" type="datetimeFigureOut">
              <a:rPr lang="en-US" smtClean="0"/>
              <a:t>10/31/2023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990646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693E4A-E25E-40FF-A46B-BE87AB004A68}" type="datetimeFigureOut">
              <a:rPr lang="en-US" smtClean="0"/>
              <a:t>10/31/2023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3636853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271951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693E4A-E25E-40FF-A46B-BE87AB004A68}" type="datetimeFigureOut">
              <a:rPr lang="en-US" smtClean="0"/>
              <a:t>10/31/2023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790A9DE-2CC5-4CB7-9DB3-780609D0E9FC}" type="slidenum">
              <a:rPr lang="en-US" smtClean="0"/>
              <a:t>‹#›</a:t>
            </a:fld>
            <a:endParaRPr lang="en-US"/>
          </a:p>
        </p:txBody>
      </p:sp>
    </p:spTree>
    <p:extLst>
      <p:ext uri="{BB962C8B-B14F-4D97-AF65-F5344CB8AC3E}">
        <p14:creationId xmlns:p14="http://schemas.microsoft.com/office/powerpoint/2010/main" val="69819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693E4A-E25E-40FF-A46B-BE87AB004A68}" type="datetimeFigureOut">
              <a:rPr lang="en-US" smtClean="0"/>
              <a:t>10/31/2023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90A9DE-2CC5-4CB7-9DB3-780609D0E9FC}" type="slidenum">
              <a:rPr lang="en-US" smtClean="0"/>
              <a:t>‹#›</a:t>
            </a:fld>
            <a:endParaRPr lang="en-US"/>
          </a:p>
        </p:txBody>
      </p:sp>
    </p:spTree>
    <p:extLst>
      <p:ext uri="{BB962C8B-B14F-4D97-AF65-F5344CB8AC3E}">
        <p14:creationId xmlns:p14="http://schemas.microsoft.com/office/powerpoint/2010/main" val="3842168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04801"/>
            <a:ext cx="7772400" cy="1143000"/>
          </a:xfrm>
        </p:spPr>
        <p:txBody>
          <a:bodyPr/>
          <a:lstStyle/>
          <a:p>
            <a:r>
              <a:rPr lang="en-US" dirty="0" smtClean="0"/>
              <a:t>Lecture 5</a:t>
            </a:r>
            <a:endParaRPr lang="en-US" dirty="0"/>
          </a:p>
        </p:txBody>
      </p:sp>
      <p:sp>
        <p:nvSpPr>
          <p:cNvPr id="3" name="Subtitle 2"/>
          <p:cNvSpPr>
            <a:spLocks noGrp="1"/>
          </p:cNvSpPr>
          <p:nvPr>
            <p:ph type="subTitle" idx="1"/>
          </p:nvPr>
        </p:nvSpPr>
        <p:spPr>
          <a:xfrm>
            <a:off x="457200" y="1676400"/>
            <a:ext cx="7772400" cy="4648200"/>
          </a:xfrm>
        </p:spPr>
        <p:txBody>
          <a:bodyPr/>
          <a:lstStyle/>
          <a:p>
            <a:pPr algn="l"/>
            <a:r>
              <a:rPr lang="en-US" dirty="0" smtClean="0">
                <a:solidFill>
                  <a:srgbClr val="FF0000"/>
                </a:solidFill>
              </a:rPr>
              <a:t>Introduction:-</a:t>
            </a:r>
            <a:endParaRPr lang="en-US" dirty="0">
              <a:solidFill>
                <a:srgbClr val="FF0000"/>
              </a:solidFill>
            </a:endParaRPr>
          </a:p>
          <a:p>
            <a:pPr algn="just"/>
            <a:r>
              <a:rPr lang="en-US" dirty="0"/>
              <a:t>Islamic law also generally recognizes a specific right referred to as </a:t>
            </a:r>
            <a:r>
              <a:rPr lang="en-US" dirty="0" err="1"/>
              <a:t>tasarruf</a:t>
            </a:r>
            <a:r>
              <a:rPr lang="en-US" dirty="0" smtClean="0"/>
              <a:t>. </a:t>
            </a:r>
            <a:r>
              <a:rPr lang="en-US" dirty="0"/>
              <a:t>This Islamic property device is defined as a form of property ownership in that of state-owned land (</a:t>
            </a:r>
            <a:r>
              <a:rPr lang="en-US" dirty="0" err="1"/>
              <a:t>amiri</a:t>
            </a:r>
            <a:r>
              <a:rPr lang="en-US" dirty="0"/>
              <a:t>), whose possession is given for a period of time.</a:t>
            </a:r>
          </a:p>
        </p:txBody>
      </p:sp>
    </p:spTree>
    <p:extLst>
      <p:ext uri="{BB962C8B-B14F-4D97-AF65-F5344CB8AC3E}">
        <p14:creationId xmlns:p14="http://schemas.microsoft.com/office/powerpoint/2010/main" val="517844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5</a:t>
            </a:r>
          </a:p>
        </p:txBody>
      </p:sp>
      <p:sp>
        <p:nvSpPr>
          <p:cNvPr id="3" name="Content Placeholder 2"/>
          <p:cNvSpPr>
            <a:spLocks noGrp="1"/>
          </p:cNvSpPr>
          <p:nvPr>
            <p:ph idx="1"/>
          </p:nvPr>
        </p:nvSpPr>
        <p:spPr/>
        <p:txBody>
          <a:bodyPr>
            <a:normAutofit fontScale="92500"/>
          </a:bodyPr>
          <a:lstStyle/>
          <a:p>
            <a:pPr algn="just"/>
            <a:r>
              <a:rPr lang="en-US" dirty="0">
                <a:solidFill>
                  <a:srgbClr val="FF0000"/>
                </a:solidFill>
              </a:rPr>
              <a:t>Q : Define the concept of </a:t>
            </a:r>
            <a:r>
              <a:rPr lang="en-US" dirty="0" err="1">
                <a:solidFill>
                  <a:srgbClr val="FF0000"/>
                </a:solidFill>
              </a:rPr>
              <a:t>Tasarruf</a:t>
            </a:r>
            <a:r>
              <a:rPr lang="en-US" dirty="0" smtClean="0">
                <a:solidFill>
                  <a:srgbClr val="FF0000"/>
                </a:solidFill>
              </a:rPr>
              <a:t>?</a:t>
            </a:r>
          </a:p>
          <a:p>
            <a:pPr algn="just"/>
            <a:r>
              <a:rPr lang="en-US" dirty="0" smtClean="0"/>
              <a:t>Article </a:t>
            </a:r>
            <a:r>
              <a:rPr lang="en-US" dirty="0"/>
              <a:t>1233 of the Iraqi Code makes clear the superiority of the state over holders of </a:t>
            </a:r>
            <a:r>
              <a:rPr lang="en-US" dirty="0" err="1"/>
              <a:t>tasarruf</a:t>
            </a:r>
            <a:r>
              <a:rPr lang="en-US" dirty="0"/>
              <a:t>, noting that [t]he holder of a </a:t>
            </a:r>
            <a:r>
              <a:rPr lang="en-US" dirty="0" err="1"/>
              <a:t>tasarruf</a:t>
            </a:r>
            <a:r>
              <a:rPr lang="en-US" dirty="0"/>
              <a:t> over an </a:t>
            </a:r>
            <a:r>
              <a:rPr lang="en-US" dirty="0" err="1"/>
              <a:t>amiri</a:t>
            </a:r>
            <a:r>
              <a:rPr lang="en-US" dirty="0"/>
              <a:t> land shall forfeit his right of disposal over it if he has failed to exploit it himself or by lending or renting it out and [leaving] it without growing any crops thereon for three consecutive years without having valid cause for said </a:t>
            </a:r>
            <a:r>
              <a:rPr lang="en-US" dirty="0" smtClean="0"/>
              <a:t>failure.</a:t>
            </a:r>
            <a:endParaRPr lang="en-US" dirty="0"/>
          </a:p>
        </p:txBody>
      </p:sp>
    </p:spTree>
    <p:extLst>
      <p:ext uri="{BB962C8B-B14F-4D97-AF65-F5344CB8AC3E}">
        <p14:creationId xmlns:p14="http://schemas.microsoft.com/office/powerpoint/2010/main" val="941724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5</a:t>
            </a:r>
          </a:p>
        </p:txBody>
      </p:sp>
      <p:sp>
        <p:nvSpPr>
          <p:cNvPr id="3" name="Content Placeholder 2"/>
          <p:cNvSpPr>
            <a:spLocks noGrp="1"/>
          </p:cNvSpPr>
          <p:nvPr>
            <p:ph idx="1"/>
          </p:nvPr>
        </p:nvSpPr>
        <p:spPr/>
        <p:txBody>
          <a:bodyPr>
            <a:normAutofit fontScale="92500" lnSpcReduction="20000"/>
          </a:bodyPr>
          <a:lstStyle/>
          <a:p>
            <a:pPr algn="just"/>
            <a:r>
              <a:rPr lang="en-US" dirty="0"/>
              <a:t>The second paragraph of the article states: After that the land shall be offered to him: if he claims it will be assigned to him a second time for comparable consideration; but if he has died it will be offered to his [successors] . . .if it is claimed [by his successors] it will be assigned to them against the comparable consideration; if it is not claimed by him or any [successor] it will be assigned to the highest bidder in [an] auction where.. .persons entitled to register in the Land Registration Department are disregarded. ' </a:t>
            </a:r>
          </a:p>
        </p:txBody>
      </p:sp>
    </p:spTree>
    <p:extLst>
      <p:ext uri="{BB962C8B-B14F-4D97-AF65-F5344CB8AC3E}">
        <p14:creationId xmlns:p14="http://schemas.microsoft.com/office/powerpoint/2010/main" val="3850080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Lecture 5</a:t>
            </a:r>
          </a:p>
        </p:txBody>
      </p:sp>
      <p:sp>
        <p:nvSpPr>
          <p:cNvPr id="3" name="Content Placeholder 2"/>
          <p:cNvSpPr>
            <a:spLocks noGrp="1"/>
          </p:cNvSpPr>
          <p:nvPr>
            <p:ph idx="1"/>
          </p:nvPr>
        </p:nvSpPr>
        <p:spPr/>
        <p:txBody>
          <a:bodyPr/>
          <a:lstStyle/>
          <a:p>
            <a:pPr algn="just"/>
            <a:r>
              <a:rPr lang="en-US" dirty="0"/>
              <a:t>Commentators have routinely compared this right to a usufruct in government property." However, </a:t>
            </a:r>
            <a:r>
              <a:rPr lang="en-US" dirty="0" err="1"/>
              <a:t>tasarrufis</a:t>
            </a:r>
            <a:r>
              <a:rPr lang="en-US" dirty="0"/>
              <a:t> considered to subsume the actual right of usufruct where it is applicable. Thus, there is no such thing in Iraqi law as a usufruct in </a:t>
            </a:r>
            <a:r>
              <a:rPr lang="en-US" dirty="0" err="1"/>
              <a:t>amiri</a:t>
            </a:r>
            <a:r>
              <a:rPr lang="en-US" dirty="0"/>
              <a:t> land--one must resort to the </a:t>
            </a:r>
            <a:r>
              <a:rPr lang="en-US" dirty="0" err="1"/>
              <a:t>tasarruf</a:t>
            </a:r>
            <a:r>
              <a:rPr lang="en-US" dirty="0"/>
              <a:t>. </a:t>
            </a:r>
          </a:p>
        </p:txBody>
      </p:sp>
    </p:spTree>
    <p:extLst>
      <p:ext uri="{BB962C8B-B14F-4D97-AF65-F5344CB8AC3E}">
        <p14:creationId xmlns:p14="http://schemas.microsoft.com/office/powerpoint/2010/main" val="2921720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Lecture 5</a:t>
            </a:r>
          </a:p>
        </p:txBody>
      </p:sp>
      <p:sp>
        <p:nvSpPr>
          <p:cNvPr id="3" name="Content Placeholder 2"/>
          <p:cNvSpPr>
            <a:spLocks noGrp="1"/>
          </p:cNvSpPr>
          <p:nvPr>
            <p:ph idx="1"/>
          </p:nvPr>
        </p:nvSpPr>
        <p:spPr/>
        <p:txBody>
          <a:bodyPr>
            <a:normAutofit fontScale="85000" lnSpcReduction="10000"/>
          </a:bodyPr>
          <a:lstStyle/>
          <a:p>
            <a:pPr algn="just"/>
            <a:r>
              <a:rPr lang="en-US" dirty="0"/>
              <a:t>From a civilian perspective, there is nothing improper in the incorporation of these Islamic concepts in a civil code that </a:t>
            </a:r>
            <a:r>
              <a:rPr lang="en-US" dirty="0" smtClean="0"/>
              <a:t>exists within </a:t>
            </a:r>
            <a:r>
              <a:rPr lang="en-US" dirty="0"/>
              <a:t>a predominantly Islamic culture. Just as the Louisiana Civil Code adapted to its needs by adopting a fourth book, so Iraq has incorporated into its civil code those traditional property devices to which the polity was accustomed. Nonetheless, as with its structure and its law of obligations, the Iraqi Civil Code's articles concerning property adhere to the distinctive and highly stylized civilian system of property ownership.</a:t>
            </a:r>
          </a:p>
          <a:p>
            <a:endParaRPr lang="en-US" dirty="0"/>
          </a:p>
          <a:p>
            <a:endParaRPr lang="en-US" dirty="0"/>
          </a:p>
        </p:txBody>
      </p:sp>
    </p:spTree>
    <p:extLst>
      <p:ext uri="{BB962C8B-B14F-4D97-AF65-F5344CB8AC3E}">
        <p14:creationId xmlns:p14="http://schemas.microsoft.com/office/powerpoint/2010/main" val="15088100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398</Words>
  <Application>Microsoft Office PowerPoint</Application>
  <PresentationFormat>On-screen Show (4:3)</PresentationFormat>
  <Paragraphs>12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Lecture 5</vt:lpstr>
      <vt:lpstr>Lecture 5</vt:lpstr>
      <vt:lpstr>Lecture 5</vt:lpstr>
      <vt:lpstr>Lecture 5</vt:lpstr>
      <vt:lpstr>Lecture 5</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3</cp:revision>
  <dcterms:created xsi:type="dcterms:W3CDTF">2022-04-01T08:00:19Z</dcterms:created>
  <dcterms:modified xsi:type="dcterms:W3CDTF">2023-10-31T16:58:16Z</dcterms:modified>
</cp:coreProperties>
</file>