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1404" y="-90"/>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41852C1-E84E-4C35-A50D-F622C8C405C5}" type="datetimeFigureOut">
              <a:rPr lang="en-US" smtClean="0"/>
              <a:t>9/26/2025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B6DFB79-0D32-486A-A2DD-4CAE563B789B}" type="slidenum">
              <a:rPr lang="en-US" smtClean="0"/>
              <a:t>‹#›</a:t>
            </a:fld>
            <a:endParaRPr lang="en-US"/>
          </a:p>
        </p:txBody>
      </p:sp>
    </p:spTree>
    <p:extLst>
      <p:ext uri="{BB962C8B-B14F-4D97-AF65-F5344CB8AC3E}">
        <p14:creationId xmlns:p14="http://schemas.microsoft.com/office/powerpoint/2010/main" val="6353899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41852C1-E84E-4C35-A50D-F622C8C405C5}" type="datetimeFigureOut">
              <a:rPr lang="en-US" smtClean="0"/>
              <a:t>9/26/2025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B6DFB79-0D32-486A-A2DD-4CAE563B789B}" type="slidenum">
              <a:rPr lang="en-US" smtClean="0"/>
              <a:t>‹#›</a:t>
            </a:fld>
            <a:endParaRPr lang="en-US"/>
          </a:p>
        </p:txBody>
      </p:sp>
    </p:spTree>
    <p:extLst>
      <p:ext uri="{BB962C8B-B14F-4D97-AF65-F5344CB8AC3E}">
        <p14:creationId xmlns:p14="http://schemas.microsoft.com/office/powerpoint/2010/main" val="35306125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41852C1-E84E-4C35-A50D-F622C8C405C5}" type="datetimeFigureOut">
              <a:rPr lang="en-US" smtClean="0"/>
              <a:t>9/26/2025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B6DFB79-0D32-486A-A2DD-4CAE563B789B}" type="slidenum">
              <a:rPr lang="en-US" smtClean="0"/>
              <a:t>‹#›</a:t>
            </a:fld>
            <a:endParaRPr lang="en-US"/>
          </a:p>
        </p:txBody>
      </p:sp>
    </p:spTree>
    <p:extLst>
      <p:ext uri="{BB962C8B-B14F-4D97-AF65-F5344CB8AC3E}">
        <p14:creationId xmlns:p14="http://schemas.microsoft.com/office/powerpoint/2010/main" val="173864337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41852C1-E84E-4C35-A50D-F622C8C405C5}" type="datetimeFigureOut">
              <a:rPr lang="en-US" smtClean="0"/>
              <a:t>9/26/2025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B6DFB79-0D32-486A-A2DD-4CAE563B789B}" type="slidenum">
              <a:rPr lang="en-US" smtClean="0"/>
              <a:t>‹#›</a:t>
            </a:fld>
            <a:endParaRPr lang="en-US"/>
          </a:p>
        </p:txBody>
      </p:sp>
    </p:spTree>
    <p:extLst>
      <p:ext uri="{BB962C8B-B14F-4D97-AF65-F5344CB8AC3E}">
        <p14:creationId xmlns:p14="http://schemas.microsoft.com/office/powerpoint/2010/main" val="12024924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41852C1-E84E-4C35-A50D-F622C8C405C5}" type="datetimeFigureOut">
              <a:rPr lang="en-US" smtClean="0"/>
              <a:t>9/26/2025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B6DFB79-0D32-486A-A2DD-4CAE563B789B}" type="slidenum">
              <a:rPr lang="en-US" smtClean="0"/>
              <a:t>‹#›</a:t>
            </a:fld>
            <a:endParaRPr lang="en-US"/>
          </a:p>
        </p:txBody>
      </p:sp>
    </p:spTree>
    <p:extLst>
      <p:ext uri="{BB962C8B-B14F-4D97-AF65-F5344CB8AC3E}">
        <p14:creationId xmlns:p14="http://schemas.microsoft.com/office/powerpoint/2010/main" val="162863787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41852C1-E84E-4C35-A50D-F622C8C405C5}" type="datetimeFigureOut">
              <a:rPr lang="en-US" smtClean="0"/>
              <a:t>9/26/2025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B6DFB79-0D32-486A-A2DD-4CAE563B789B}" type="slidenum">
              <a:rPr lang="en-US" smtClean="0"/>
              <a:t>‹#›</a:t>
            </a:fld>
            <a:endParaRPr lang="en-US"/>
          </a:p>
        </p:txBody>
      </p:sp>
    </p:spTree>
    <p:extLst>
      <p:ext uri="{BB962C8B-B14F-4D97-AF65-F5344CB8AC3E}">
        <p14:creationId xmlns:p14="http://schemas.microsoft.com/office/powerpoint/2010/main" val="70633574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41852C1-E84E-4C35-A50D-F622C8C405C5}" type="datetimeFigureOut">
              <a:rPr lang="en-US" smtClean="0"/>
              <a:t>9/26/2025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B6DFB79-0D32-486A-A2DD-4CAE563B789B}" type="slidenum">
              <a:rPr lang="en-US" smtClean="0"/>
              <a:t>‹#›</a:t>
            </a:fld>
            <a:endParaRPr lang="en-US"/>
          </a:p>
        </p:txBody>
      </p:sp>
    </p:spTree>
    <p:extLst>
      <p:ext uri="{BB962C8B-B14F-4D97-AF65-F5344CB8AC3E}">
        <p14:creationId xmlns:p14="http://schemas.microsoft.com/office/powerpoint/2010/main" val="27468598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41852C1-E84E-4C35-A50D-F622C8C405C5}" type="datetimeFigureOut">
              <a:rPr lang="en-US" smtClean="0"/>
              <a:t>9/26/2025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B6DFB79-0D32-486A-A2DD-4CAE563B789B}" type="slidenum">
              <a:rPr lang="en-US" smtClean="0"/>
              <a:t>‹#›</a:t>
            </a:fld>
            <a:endParaRPr lang="en-US"/>
          </a:p>
        </p:txBody>
      </p:sp>
    </p:spTree>
    <p:extLst>
      <p:ext uri="{BB962C8B-B14F-4D97-AF65-F5344CB8AC3E}">
        <p14:creationId xmlns:p14="http://schemas.microsoft.com/office/powerpoint/2010/main" val="31488513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41852C1-E84E-4C35-A50D-F622C8C405C5}" type="datetimeFigureOut">
              <a:rPr lang="en-US" smtClean="0"/>
              <a:t>9/26/2025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B6DFB79-0D32-486A-A2DD-4CAE563B789B}" type="slidenum">
              <a:rPr lang="en-US" smtClean="0"/>
              <a:t>‹#›</a:t>
            </a:fld>
            <a:endParaRPr lang="en-US"/>
          </a:p>
        </p:txBody>
      </p:sp>
    </p:spTree>
    <p:extLst>
      <p:ext uri="{BB962C8B-B14F-4D97-AF65-F5344CB8AC3E}">
        <p14:creationId xmlns:p14="http://schemas.microsoft.com/office/powerpoint/2010/main" val="12236533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41852C1-E84E-4C35-A50D-F622C8C405C5}" type="datetimeFigureOut">
              <a:rPr lang="en-US" smtClean="0"/>
              <a:t>9/26/2025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B6DFB79-0D32-486A-A2DD-4CAE563B789B}" type="slidenum">
              <a:rPr lang="en-US" smtClean="0"/>
              <a:t>‹#›</a:t>
            </a:fld>
            <a:endParaRPr lang="en-US"/>
          </a:p>
        </p:txBody>
      </p:sp>
    </p:spTree>
    <p:extLst>
      <p:ext uri="{BB962C8B-B14F-4D97-AF65-F5344CB8AC3E}">
        <p14:creationId xmlns:p14="http://schemas.microsoft.com/office/powerpoint/2010/main" val="62389798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41852C1-E84E-4C35-A50D-F622C8C405C5}" type="datetimeFigureOut">
              <a:rPr lang="en-US" smtClean="0"/>
              <a:t>9/26/2025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B6DFB79-0D32-486A-A2DD-4CAE563B789B}" type="slidenum">
              <a:rPr lang="en-US" smtClean="0"/>
              <a:t>‹#›</a:t>
            </a:fld>
            <a:endParaRPr lang="en-US"/>
          </a:p>
        </p:txBody>
      </p:sp>
    </p:spTree>
    <p:extLst>
      <p:ext uri="{BB962C8B-B14F-4D97-AF65-F5344CB8AC3E}">
        <p14:creationId xmlns:p14="http://schemas.microsoft.com/office/powerpoint/2010/main" val="226565734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41852C1-E84E-4C35-A50D-F622C8C405C5}" type="datetimeFigureOut">
              <a:rPr lang="en-US" smtClean="0"/>
              <a:t>9/26/2025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B6DFB79-0D32-486A-A2DD-4CAE563B789B}" type="slidenum">
              <a:rPr lang="en-US" smtClean="0"/>
              <a:t>‹#›</a:t>
            </a:fld>
            <a:endParaRPr lang="en-US"/>
          </a:p>
        </p:txBody>
      </p:sp>
    </p:spTree>
    <p:extLst>
      <p:ext uri="{BB962C8B-B14F-4D97-AF65-F5344CB8AC3E}">
        <p14:creationId xmlns:p14="http://schemas.microsoft.com/office/powerpoint/2010/main" val="9874493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09600" y="381000"/>
            <a:ext cx="7772400" cy="990600"/>
          </a:xfrm>
        </p:spPr>
        <p:txBody>
          <a:bodyPr>
            <a:normAutofit fontScale="90000"/>
          </a:bodyPr>
          <a:lstStyle/>
          <a:p>
            <a:r>
              <a:rPr lang="en-US" dirty="0" smtClean="0"/>
              <a:t>Property law</a:t>
            </a:r>
            <a:br>
              <a:rPr lang="en-US" dirty="0" smtClean="0"/>
            </a:br>
            <a:r>
              <a:rPr lang="en-US" dirty="0" smtClean="0"/>
              <a:t>servitude </a:t>
            </a:r>
            <a:endParaRPr lang="en-US" dirty="0"/>
          </a:p>
        </p:txBody>
      </p:sp>
      <p:sp>
        <p:nvSpPr>
          <p:cNvPr id="3" name="Subtitle 2"/>
          <p:cNvSpPr>
            <a:spLocks noGrp="1"/>
          </p:cNvSpPr>
          <p:nvPr>
            <p:ph type="subTitle" idx="1"/>
          </p:nvPr>
        </p:nvSpPr>
        <p:spPr>
          <a:xfrm>
            <a:off x="609600" y="1447800"/>
            <a:ext cx="7696200" cy="4953000"/>
          </a:xfrm>
        </p:spPr>
        <p:txBody>
          <a:bodyPr/>
          <a:lstStyle/>
          <a:p>
            <a:pPr algn="l"/>
            <a:r>
              <a:rPr lang="en-US" dirty="0" smtClean="0"/>
              <a:t>Q 1: what is the meaning of servitude? What are the sources of its creation?</a:t>
            </a:r>
          </a:p>
          <a:p>
            <a:pPr algn="l"/>
            <a:r>
              <a:rPr lang="en-US" dirty="0" smtClean="0"/>
              <a:t>"a right which limits the enjoyment of an immovable for the benefit of another immovable belonging to another owner."1 21 Servitudes in Iraqi law are acquired by a contract, by inheritance, or by will.</a:t>
            </a:r>
            <a:endParaRPr lang="en-US" dirty="0"/>
          </a:p>
        </p:txBody>
      </p:sp>
    </p:spTree>
    <p:extLst>
      <p:ext uri="{BB962C8B-B14F-4D97-AF65-F5344CB8AC3E}">
        <p14:creationId xmlns:p14="http://schemas.microsoft.com/office/powerpoint/2010/main" val="94611353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Property law/lecture 4</a:t>
            </a:r>
            <a:br>
              <a:rPr lang="en-US" dirty="0" smtClean="0"/>
            </a:br>
            <a:r>
              <a:rPr lang="en-US" dirty="0" smtClean="0"/>
              <a:t>servitude </a:t>
            </a:r>
            <a:endParaRPr lang="en-US" dirty="0"/>
          </a:p>
        </p:txBody>
      </p:sp>
      <p:sp>
        <p:nvSpPr>
          <p:cNvPr id="3" name="Content Placeholder 2"/>
          <p:cNvSpPr>
            <a:spLocks noGrp="1"/>
          </p:cNvSpPr>
          <p:nvPr>
            <p:ph idx="1"/>
          </p:nvPr>
        </p:nvSpPr>
        <p:spPr/>
        <p:txBody>
          <a:bodyPr>
            <a:normAutofit fontScale="85000" lnSpcReduction="10000"/>
          </a:bodyPr>
          <a:lstStyle/>
          <a:p>
            <a:r>
              <a:rPr lang="en-US" dirty="0" smtClean="0"/>
              <a:t>Q : what are the main obligations of the owner of dominant property?</a:t>
            </a:r>
          </a:p>
          <a:p>
            <a:pPr algn="just"/>
            <a:r>
              <a:rPr lang="en-US" dirty="0" smtClean="0"/>
              <a:t>The owner of a dominant immovable may carry out such work as is necessary to exercise the right of servitude and maintain it. However, he or she must do so in the manner which is the least injurious. 126 The owner of the </a:t>
            </a:r>
            <a:r>
              <a:rPr lang="en-US" dirty="0" err="1" smtClean="0"/>
              <a:t>servient</a:t>
            </a:r>
            <a:r>
              <a:rPr lang="en-US" dirty="0" smtClean="0"/>
              <a:t> immovable may not do anything that inhibits the exercise of the servitude. Specifically, he or she may not change the condition of the immovable or change the place originally designated for the servitude.</a:t>
            </a:r>
          </a:p>
          <a:p>
            <a:endParaRPr lang="en-US" dirty="0"/>
          </a:p>
        </p:txBody>
      </p:sp>
    </p:spTree>
    <p:extLst>
      <p:ext uri="{BB962C8B-B14F-4D97-AF65-F5344CB8AC3E}">
        <p14:creationId xmlns:p14="http://schemas.microsoft.com/office/powerpoint/2010/main" val="228514428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Property law lecture 4</a:t>
            </a:r>
            <a:br>
              <a:rPr lang="en-US" dirty="0" smtClean="0"/>
            </a:br>
            <a:r>
              <a:rPr lang="en-US" dirty="0" smtClean="0"/>
              <a:t>servitude </a:t>
            </a:r>
            <a:endParaRPr lang="en-US" dirty="0"/>
          </a:p>
        </p:txBody>
      </p:sp>
      <p:sp>
        <p:nvSpPr>
          <p:cNvPr id="3" name="Content Placeholder 2"/>
          <p:cNvSpPr>
            <a:spLocks noGrp="1"/>
          </p:cNvSpPr>
          <p:nvPr>
            <p:ph idx="1"/>
          </p:nvPr>
        </p:nvSpPr>
        <p:spPr/>
        <p:txBody>
          <a:bodyPr>
            <a:normAutofit fontScale="85000" lnSpcReduction="20000"/>
          </a:bodyPr>
          <a:lstStyle/>
          <a:p>
            <a:r>
              <a:rPr lang="en-US" dirty="0" smtClean="0"/>
              <a:t>Q : Explain the principal restrictions limiting on the right to build? </a:t>
            </a:r>
          </a:p>
          <a:p>
            <a:r>
              <a:rPr lang="en-US" dirty="0" smtClean="0"/>
              <a:t>In the absence of an agreement to the contrary, specific restrictions limiting an owner's right to build, such as a prohibition against building to a certain height, will constitute servitudes in favor of the buildings benefited by such restrictions. 30  Any damage resulting from a breach of such restrictions will give rise to a claim by the aggrieved party. This claim may be for specific performance but can be for compensation if it is determined that compensation is a fair and adequate form of redress.131 </a:t>
            </a:r>
            <a:endParaRPr lang="en-US" dirty="0"/>
          </a:p>
        </p:txBody>
      </p:sp>
    </p:spTree>
    <p:extLst>
      <p:ext uri="{BB962C8B-B14F-4D97-AF65-F5344CB8AC3E}">
        <p14:creationId xmlns:p14="http://schemas.microsoft.com/office/powerpoint/2010/main" val="345017795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Property law/lecture 4</a:t>
            </a:r>
            <a:br>
              <a:rPr lang="en-US" dirty="0" smtClean="0"/>
            </a:br>
            <a:r>
              <a:rPr lang="en-US" dirty="0" smtClean="0"/>
              <a:t>servitude </a:t>
            </a:r>
            <a:endParaRPr lang="en-US" dirty="0"/>
          </a:p>
        </p:txBody>
      </p:sp>
      <p:sp>
        <p:nvSpPr>
          <p:cNvPr id="3" name="Content Placeholder 2"/>
          <p:cNvSpPr>
            <a:spLocks noGrp="1"/>
          </p:cNvSpPr>
          <p:nvPr>
            <p:ph idx="1"/>
          </p:nvPr>
        </p:nvSpPr>
        <p:spPr/>
        <p:txBody>
          <a:bodyPr>
            <a:normAutofit fontScale="85000" lnSpcReduction="20000"/>
          </a:bodyPr>
          <a:lstStyle/>
          <a:p>
            <a:pPr algn="just"/>
            <a:r>
              <a:rPr lang="en-US" dirty="0" smtClean="0"/>
              <a:t>Q : Who will bear the cost of the work required for the exercise and maintenance of the servitude?</a:t>
            </a:r>
          </a:p>
          <a:p>
            <a:pPr algn="just"/>
            <a:r>
              <a:rPr lang="en-US" dirty="0" smtClean="0"/>
              <a:t> In the absence of an agreement to the contrary, the cost of the work required for the exercise and maintenance of the servitude is borne by the owner of the dominant immovable. If it is agreed that the owner of the </a:t>
            </a:r>
            <a:r>
              <a:rPr lang="en-US" dirty="0" err="1" smtClean="0"/>
              <a:t>servient</a:t>
            </a:r>
            <a:r>
              <a:rPr lang="en-US" dirty="0" smtClean="0"/>
              <a:t> immovable is responsible for such costs, he or she may always be freed of this obligation by abandoning the entire </a:t>
            </a:r>
            <a:r>
              <a:rPr lang="en-US" dirty="0" err="1" smtClean="0"/>
              <a:t>servient</a:t>
            </a:r>
            <a:r>
              <a:rPr lang="en-US" dirty="0" smtClean="0"/>
              <a:t> immovable or by abandoning that part of the immovable that is subject to the servitude. If the servitude benefits both </a:t>
            </a:r>
            <a:r>
              <a:rPr lang="en-US" dirty="0" err="1" smtClean="0"/>
              <a:t>immovables</a:t>
            </a:r>
            <a:r>
              <a:rPr lang="en-US" dirty="0" smtClean="0"/>
              <a:t>, then the costs of exercise and maintenance is to be borne by both owners.</a:t>
            </a:r>
            <a:endParaRPr lang="en-US" dirty="0"/>
          </a:p>
        </p:txBody>
      </p:sp>
    </p:spTree>
    <p:extLst>
      <p:ext uri="{BB962C8B-B14F-4D97-AF65-F5344CB8AC3E}">
        <p14:creationId xmlns:p14="http://schemas.microsoft.com/office/powerpoint/2010/main" val="253538087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79</TotalTime>
  <Words>395</Words>
  <Application>Microsoft Office PowerPoint</Application>
  <PresentationFormat>On-screen Show (4:3)</PresentationFormat>
  <Paragraphs>12</Paragraphs>
  <Slides>4</Slides>
  <Notes>0</Notes>
  <HiddenSlides>0</HiddenSlides>
  <MMClips>0</MMClips>
  <ScaleCrop>false</ScaleCrop>
  <HeadingPairs>
    <vt:vector size="4" baseType="variant">
      <vt:variant>
        <vt:lpstr>Theme</vt:lpstr>
      </vt:variant>
      <vt:variant>
        <vt:i4>1</vt:i4>
      </vt:variant>
      <vt:variant>
        <vt:lpstr>Slide Titles</vt:lpstr>
      </vt:variant>
      <vt:variant>
        <vt:i4>4</vt:i4>
      </vt:variant>
    </vt:vector>
  </HeadingPairs>
  <TitlesOfParts>
    <vt:vector size="5" baseType="lpstr">
      <vt:lpstr>Office Theme</vt:lpstr>
      <vt:lpstr>Property law servitude </vt:lpstr>
      <vt:lpstr>Property law/lecture 4 servitude </vt:lpstr>
      <vt:lpstr>Property law lecture 4 servitude </vt:lpstr>
      <vt:lpstr>Property law/lecture 4 servitude </vt:lpstr>
    </vt:vector>
  </TitlesOfParts>
  <Company>SACC</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Property law servitude</dc:title>
  <dc:creator>Maher</dc:creator>
  <cp:lastModifiedBy>Maher</cp:lastModifiedBy>
  <cp:revision>4</cp:revision>
  <dcterms:created xsi:type="dcterms:W3CDTF">2025-09-26T15:02:09Z</dcterms:created>
  <dcterms:modified xsi:type="dcterms:W3CDTF">2025-09-26T16:21:46Z</dcterms:modified>
</cp:coreProperties>
</file>