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96519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209393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146450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77624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1260135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693E4A-E25E-40FF-A46B-BE87AB004A68}"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2665350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693E4A-E25E-40FF-A46B-BE87AB004A68}" type="datetimeFigureOut">
              <a:rPr lang="en-US" smtClean="0"/>
              <a:t>10/31/2023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851751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693E4A-E25E-40FF-A46B-BE87AB004A68}"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990646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693E4A-E25E-40FF-A46B-BE87AB004A68}" type="datetimeFigureOut">
              <a:rPr lang="en-US" smtClean="0"/>
              <a:t>10/31/2023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63685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693E4A-E25E-40FF-A46B-BE87AB004A68}"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271951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693E4A-E25E-40FF-A46B-BE87AB004A68}"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69819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93E4A-E25E-40FF-A46B-BE87AB004A68}" type="datetimeFigureOut">
              <a:rPr lang="en-US" smtClean="0"/>
              <a:t>10/31/2023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0A9DE-2CC5-4CB7-9DB3-780609D0E9FC}" type="slidenum">
              <a:rPr lang="en-US" smtClean="0"/>
              <a:t>‹#›</a:t>
            </a:fld>
            <a:endParaRPr lang="en-US"/>
          </a:p>
        </p:txBody>
      </p:sp>
    </p:spTree>
    <p:extLst>
      <p:ext uri="{BB962C8B-B14F-4D97-AF65-F5344CB8AC3E}">
        <p14:creationId xmlns:p14="http://schemas.microsoft.com/office/powerpoint/2010/main" val="3842168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1"/>
            <a:ext cx="7772400" cy="1143000"/>
          </a:xfrm>
        </p:spPr>
        <p:txBody>
          <a:bodyPr>
            <a:normAutofit fontScale="90000"/>
          </a:bodyPr>
          <a:lstStyle/>
          <a:p>
            <a:r>
              <a:rPr lang="en-US" dirty="0"/>
              <a:t>Lecture 2</a:t>
            </a:r>
            <a:br>
              <a:rPr lang="en-US" dirty="0"/>
            </a:br>
            <a:r>
              <a:rPr lang="en-US" dirty="0"/>
              <a:t> Contract of Commission Agency and Similar Contracts Compared </a:t>
            </a:r>
          </a:p>
        </p:txBody>
      </p:sp>
      <p:sp>
        <p:nvSpPr>
          <p:cNvPr id="3" name="Subtitle 2"/>
          <p:cNvSpPr>
            <a:spLocks noGrp="1"/>
          </p:cNvSpPr>
          <p:nvPr>
            <p:ph type="subTitle" idx="1"/>
          </p:nvPr>
        </p:nvSpPr>
        <p:spPr>
          <a:xfrm>
            <a:off x="457200" y="1676400"/>
            <a:ext cx="7772400" cy="4648200"/>
          </a:xfrm>
        </p:spPr>
        <p:txBody>
          <a:bodyPr>
            <a:normAutofit fontScale="85000" lnSpcReduction="20000"/>
          </a:bodyPr>
          <a:lstStyle/>
          <a:p>
            <a:pPr algn="l"/>
            <a:r>
              <a:rPr lang="en-US" dirty="0" smtClean="0">
                <a:solidFill>
                  <a:srgbClr val="FF0000"/>
                </a:solidFill>
              </a:rPr>
              <a:t>Q : make a distinguish between commercial agency and other similar contracts?</a:t>
            </a:r>
          </a:p>
          <a:p>
            <a:pPr algn="just"/>
            <a:r>
              <a:rPr lang="en-US" b="1" dirty="0" smtClean="0">
                <a:solidFill>
                  <a:schemeClr val="tx1"/>
                </a:solidFill>
              </a:rPr>
              <a:t>1-  </a:t>
            </a:r>
            <a:r>
              <a:rPr lang="en-US" b="1" dirty="0">
                <a:solidFill>
                  <a:schemeClr val="tx1"/>
                </a:solidFill>
              </a:rPr>
              <a:t>Commission Agency and Ordinary </a:t>
            </a:r>
            <a:r>
              <a:rPr lang="en-US" b="1" dirty="0" smtClean="0">
                <a:solidFill>
                  <a:schemeClr val="tx1"/>
                </a:solidFill>
              </a:rPr>
              <a:t>Agency: </a:t>
            </a:r>
            <a:r>
              <a:rPr lang="en-US" dirty="0" smtClean="0">
                <a:solidFill>
                  <a:schemeClr val="tx1"/>
                </a:solidFill>
              </a:rPr>
              <a:t>The </a:t>
            </a:r>
            <a:r>
              <a:rPr lang="en-US" dirty="0">
                <a:solidFill>
                  <a:schemeClr val="tx1"/>
                </a:solidFill>
              </a:rPr>
              <a:t>commission agency's subject matter is a commercial transaction, and the commission agent is considered a trader, if he takes the commission agency as a profession(4), as demonstrated earlier, hence falling to the obligations imposed by the legislator on traders, whereas the ordinary agency is a civil contract if the subject matter is a civil transaction falling under the civil law which does not consider the ordinary agent as a trader even though he receives a remuneration for his agency. </a:t>
            </a:r>
          </a:p>
        </p:txBody>
      </p:sp>
    </p:spTree>
    <p:extLst>
      <p:ext uri="{BB962C8B-B14F-4D97-AF65-F5344CB8AC3E}">
        <p14:creationId xmlns:p14="http://schemas.microsoft.com/office/powerpoint/2010/main" val="517844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Lecture 2</a:t>
            </a:r>
            <a:br>
              <a:rPr lang="en-US" dirty="0"/>
            </a:br>
            <a:r>
              <a:rPr lang="en-US" dirty="0"/>
              <a:t> Contract of Commission Agency and Similar Contracts Compared </a:t>
            </a:r>
          </a:p>
        </p:txBody>
      </p:sp>
      <p:sp>
        <p:nvSpPr>
          <p:cNvPr id="3" name="Content Placeholder 2"/>
          <p:cNvSpPr>
            <a:spLocks noGrp="1"/>
          </p:cNvSpPr>
          <p:nvPr>
            <p:ph idx="1"/>
          </p:nvPr>
        </p:nvSpPr>
        <p:spPr/>
        <p:txBody>
          <a:bodyPr>
            <a:normAutofit lnSpcReduction="10000"/>
          </a:bodyPr>
          <a:lstStyle/>
          <a:p>
            <a:pPr algn="just"/>
            <a:r>
              <a:rPr lang="en-US" dirty="0" smtClean="0"/>
              <a:t>2- </a:t>
            </a:r>
            <a:r>
              <a:rPr lang="en-US" dirty="0"/>
              <a:t>The commission agency is one of those legal dispositions in which the element of </a:t>
            </a:r>
            <a:r>
              <a:rPr lang="en-US" dirty="0" err="1"/>
              <a:t>deputization</a:t>
            </a:r>
            <a:r>
              <a:rPr lang="en-US" dirty="0"/>
              <a:t> is not prevent, due to the fact that the commission agent is performing the agency in his personal name for the account of his principal, hence wearing two hats:  one towards the third party, as a contracting party in respect of the services rendered to that third party, and another as an agent towards the principal. </a:t>
            </a:r>
          </a:p>
        </p:txBody>
      </p:sp>
    </p:spTree>
    <p:extLst>
      <p:ext uri="{BB962C8B-B14F-4D97-AF65-F5344CB8AC3E}">
        <p14:creationId xmlns:p14="http://schemas.microsoft.com/office/powerpoint/2010/main" val="2539671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Lecture 2</a:t>
            </a:r>
            <a:br>
              <a:rPr lang="en-US" dirty="0"/>
            </a:br>
            <a:r>
              <a:rPr lang="en-US" dirty="0"/>
              <a:t> Contract of Commission Agency and Similar Contracts Compared </a:t>
            </a:r>
          </a:p>
        </p:txBody>
      </p:sp>
      <p:sp>
        <p:nvSpPr>
          <p:cNvPr id="3" name="Content Placeholder 2"/>
          <p:cNvSpPr>
            <a:spLocks noGrp="1"/>
          </p:cNvSpPr>
          <p:nvPr>
            <p:ph idx="1"/>
          </p:nvPr>
        </p:nvSpPr>
        <p:spPr/>
        <p:txBody>
          <a:bodyPr>
            <a:normAutofit fontScale="85000" lnSpcReduction="20000"/>
          </a:bodyPr>
          <a:lstStyle/>
          <a:p>
            <a:pPr algn="just"/>
            <a:r>
              <a:rPr lang="en-US" dirty="0" smtClean="0"/>
              <a:t>3-  </a:t>
            </a:r>
            <a:r>
              <a:rPr lang="en-US" dirty="0"/>
              <a:t>The contract of commission agency is of a commutative nature, as the commission agent is entitled for a commission in return for the work rendered for the principal, when the commercial legislator specified the commission when defining the commission agency.  The ordinary agency, on the other hand, is basically free of charge unless the parties agreed otherwise.  </a:t>
            </a:r>
          </a:p>
          <a:p>
            <a:pPr algn="just"/>
            <a:r>
              <a:rPr lang="en-US" dirty="0" smtClean="0"/>
              <a:t>4- </a:t>
            </a:r>
            <a:r>
              <a:rPr lang="en-US" dirty="0"/>
              <a:t>The commission agent, unlike the ordinary agent, enjoys certain securities against the principal to recover his commission and the expenses incurred to perform the agency contract</a:t>
            </a:r>
          </a:p>
        </p:txBody>
      </p:sp>
    </p:spTree>
    <p:extLst>
      <p:ext uri="{BB962C8B-B14F-4D97-AF65-F5344CB8AC3E}">
        <p14:creationId xmlns:p14="http://schemas.microsoft.com/office/powerpoint/2010/main" val="2295027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Lecture 2</a:t>
            </a:r>
            <a:br>
              <a:rPr lang="en-US" dirty="0"/>
            </a:br>
            <a:r>
              <a:rPr lang="en-US" dirty="0"/>
              <a:t> Contract of Commission Agency and Similar Contracts Compared </a:t>
            </a:r>
          </a:p>
        </p:txBody>
      </p:sp>
      <p:sp>
        <p:nvSpPr>
          <p:cNvPr id="3" name="Content Placeholder 2"/>
          <p:cNvSpPr>
            <a:spLocks noGrp="1"/>
          </p:cNvSpPr>
          <p:nvPr>
            <p:ph idx="1"/>
          </p:nvPr>
        </p:nvSpPr>
        <p:spPr/>
        <p:txBody>
          <a:bodyPr>
            <a:normAutofit fontScale="70000" lnSpcReduction="20000"/>
          </a:bodyPr>
          <a:lstStyle/>
          <a:p>
            <a:pPr algn="just"/>
            <a:r>
              <a:rPr lang="en-US" dirty="0"/>
              <a:t>These privileges available for the commission agent are his right to withhold and his right to exercise a lien over the principal's property in his possession</a:t>
            </a:r>
            <a:r>
              <a:rPr lang="en-US" dirty="0" smtClean="0"/>
              <a:t>:</a:t>
            </a:r>
          </a:p>
          <a:p>
            <a:pPr algn="just"/>
            <a:r>
              <a:rPr lang="en-US" dirty="0" smtClean="0"/>
              <a:t> </a:t>
            </a:r>
            <a:r>
              <a:rPr lang="en-US" dirty="0"/>
              <a:t>a. The right of the commission agent to withhold the property of the principal until he is paid has not been specified by the commercial legislator in this respect; but as a general rule, it is a right available for any creditor who possesses a thing owned by the debtor, provided that there exists a relationship between his rights and the thing in his possession. </a:t>
            </a:r>
            <a:endParaRPr lang="en-US" dirty="0" smtClean="0"/>
          </a:p>
          <a:p>
            <a:pPr algn="just"/>
            <a:r>
              <a:rPr lang="en-US" dirty="0" smtClean="0"/>
              <a:t>  </a:t>
            </a:r>
            <a:r>
              <a:rPr lang="en-US" dirty="0"/>
              <a:t>b.  The right of lien to be exercised by the commission agent over the principal's property is an established rule by the commercial legislator which stipulates that "The commission agent shall not have a lien over the goods consigned thereto, deposited therewith or delivered thereto for safekeeping unless they remain in his custody". </a:t>
            </a:r>
          </a:p>
        </p:txBody>
      </p:sp>
    </p:spTree>
    <p:extLst>
      <p:ext uri="{BB962C8B-B14F-4D97-AF65-F5344CB8AC3E}">
        <p14:creationId xmlns:p14="http://schemas.microsoft.com/office/powerpoint/2010/main" val="341595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Lecture 2</a:t>
            </a:r>
            <a:br>
              <a:rPr lang="en-US"/>
            </a:br>
            <a:r>
              <a:rPr lang="en-US"/>
              <a:t> Contract of Commission Agency and Similar Contracts Compared</a:t>
            </a:r>
          </a:p>
        </p:txBody>
      </p:sp>
      <p:sp>
        <p:nvSpPr>
          <p:cNvPr id="3" name="Content Placeholder 2"/>
          <p:cNvSpPr>
            <a:spLocks noGrp="1"/>
          </p:cNvSpPr>
          <p:nvPr>
            <p:ph idx="1"/>
          </p:nvPr>
        </p:nvSpPr>
        <p:spPr/>
        <p:txBody>
          <a:bodyPr>
            <a:normAutofit fontScale="62500" lnSpcReduction="20000"/>
          </a:bodyPr>
          <a:lstStyle/>
          <a:p>
            <a:r>
              <a:rPr lang="en-US" b="1" dirty="0" smtClean="0"/>
              <a:t>2-  </a:t>
            </a:r>
            <a:r>
              <a:rPr lang="en-US" b="1" dirty="0"/>
              <a:t>Commission Agency and </a:t>
            </a:r>
            <a:r>
              <a:rPr lang="en-US" b="1" dirty="0" smtClean="0"/>
              <a:t>Brokerage:-  </a:t>
            </a:r>
            <a:endParaRPr lang="en-US" b="1" dirty="0"/>
          </a:p>
          <a:p>
            <a:pPr algn="just"/>
            <a:r>
              <a:rPr lang="en-US" dirty="0"/>
              <a:t>1. Both the commission agent and the broker are functioning as mediators to conclude the deals between the contracting parties; nevertheless, the function of the broker is confined to guide the party which entrusted him with the brokerage to the opportunity of concluding a deal with another person, according to the requirements and needs of that party.  In this respect the broker's function may be further extended to where the broker is entrusted to negotiate the terms and conditions of the contract.  </a:t>
            </a:r>
          </a:p>
          <a:p>
            <a:pPr algn="just"/>
            <a:r>
              <a:rPr lang="en-US" dirty="0"/>
              <a:t>2.  The broker's authority to negotiate the contract on behalf of the party which authorized him must be falling short of concluding the contract neither in his name nor on behalf of another; otherwise, his legal status would change from a broker to an agent, where it was demonstrated that the commission agent is negotiating the deal with other party on behalf of the principal, and concluding the contract with that party in his own name, hence the name of the principal does not appear in the contract between the commission agent and the third party. </a:t>
            </a:r>
          </a:p>
        </p:txBody>
      </p:sp>
    </p:spTree>
    <p:extLst>
      <p:ext uri="{BB962C8B-B14F-4D97-AF65-F5344CB8AC3E}">
        <p14:creationId xmlns:p14="http://schemas.microsoft.com/office/powerpoint/2010/main" val="3550955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640</Words>
  <Application>Microsoft Office PowerPoint</Application>
  <PresentationFormat>On-screen Show (4:3)</PresentationFormat>
  <Paragraphs>16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Lecture 2  Contract of Commission Agency and Similar Contracts Compared </vt:lpstr>
      <vt:lpstr>Lecture 2  Contract of Commission Agency and Similar Contracts Compared </vt:lpstr>
      <vt:lpstr>Lecture 2  Contract of Commission Agency and Similar Contracts Compared </vt:lpstr>
      <vt:lpstr>Lecture 2  Contract of Commission Agency and Similar Contracts Compared </vt:lpstr>
      <vt:lpstr>Lecture 2  Contract of Commission Agency and Similar Contracts Compared</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2</cp:revision>
  <dcterms:created xsi:type="dcterms:W3CDTF">2022-04-01T08:00:19Z</dcterms:created>
  <dcterms:modified xsi:type="dcterms:W3CDTF">2023-10-31T17:02:11Z</dcterms:modified>
</cp:coreProperties>
</file>