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262CBA-75D0-4129-8151-A86061B5753A}"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1431195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62CBA-75D0-4129-8151-A86061B5753A}"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1585826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62CBA-75D0-4129-8151-A86061B5753A}"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146712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262CBA-75D0-4129-8151-A86061B5753A}"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207108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262CBA-75D0-4129-8151-A86061B5753A}"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3030105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62CBA-75D0-4129-8151-A86061B5753A}"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20160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262CBA-75D0-4129-8151-A86061B5753A}"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2511813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262CBA-75D0-4129-8151-A86061B5753A}"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82870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62CBA-75D0-4129-8151-A86061B5753A}"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3461607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62CBA-75D0-4129-8151-A86061B5753A}"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3379288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262CBA-75D0-4129-8151-A86061B5753A}"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3E1A-9E90-4009-9F5B-45C73093C399}" type="slidenum">
              <a:rPr lang="en-US" smtClean="0"/>
              <a:t>‹#›</a:t>
            </a:fld>
            <a:endParaRPr lang="en-US"/>
          </a:p>
        </p:txBody>
      </p:sp>
    </p:spTree>
    <p:extLst>
      <p:ext uri="{BB962C8B-B14F-4D97-AF65-F5344CB8AC3E}">
        <p14:creationId xmlns:p14="http://schemas.microsoft.com/office/powerpoint/2010/main" val="10926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262CBA-75D0-4129-8151-A86061B5753A}" type="datetimeFigureOut">
              <a:rPr lang="en-US" smtClean="0"/>
              <a:t>9/26/2025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93E1A-9E90-4009-9F5B-45C73093C399}" type="slidenum">
              <a:rPr lang="en-US" smtClean="0"/>
              <a:t>‹#›</a:t>
            </a:fld>
            <a:endParaRPr lang="en-US"/>
          </a:p>
        </p:txBody>
      </p:sp>
    </p:spTree>
    <p:extLst>
      <p:ext uri="{BB962C8B-B14F-4D97-AF65-F5344CB8AC3E}">
        <p14:creationId xmlns:p14="http://schemas.microsoft.com/office/powerpoint/2010/main" val="426352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077200" cy="1470025"/>
          </a:xfrm>
        </p:spPr>
        <p:txBody>
          <a:bodyPr/>
          <a:lstStyle/>
          <a:p>
            <a:r>
              <a:rPr lang="en-US" dirty="0" smtClean="0"/>
              <a:t>Property law</a:t>
            </a:r>
            <a:br>
              <a:rPr lang="en-US" dirty="0" smtClean="0"/>
            </a:br>
            <a:r>
              <a:rPr lang="en-US" dirty="0" smtClean="0"/>
              <a:t>lease right in rem</a:t>
            </a:r>
            <a:endParaRPr lang="en-US" dirty="0"/>
          </a:p>
        </p:txBody>
      </p:sp>
      <p:sp>
        <p:nvSpPr>
          <p:cNvPr id="3" name="Subtitle 2"/>
          <p:cNvSpPr>
            <a:spLocks noGrp="1"/>
          </p:cNvSpPr>
          <p:nvPr>
            <p:ph type="subTitle" idx="1"/>
          </p:nvPr>
        </p:nvSpPr>
        <p:spPr>
          <a:xfrm>
            <a:off x="304800" y="1752600"/>
            <a:ext cx="8001000" cy="4572000"/>
          </a:xfrm>
        </p:spPr>
        <p:txBody>
          <a:bodyPr/>
          <a:lstStyle/>
          <a:p>
            <a:pPr algn="l"/>
            <a:r>
              <a:rPr lang="en-US" dirty="0" smtClean="0"/>
              <a:t>Q 1: what is the meaning of lease?</a:t>
            </a:r>
          </a:p>
          <a:p>
            <a:pPr algn="l"/>
            <a:r>
              <a:rPr lang="en-US" dirty="0" smtClean="0"/>
              <a:t>Q 2: explain the degree of the influence of Ottoman law on the Iraqi property?</a:t>
            </a:r>
            <a:endParaRPr lang="en-US" dirty="0"/>
          </a:p>
        </p:txBody>
      </p:sp>
    </p:spTree>
    <p:extLst>
      <p:ext uri="{BB962C8B-B14F-4D97-AF65-F5344CB8AC3E}">
        <p14:creationId xmlns:p14="http://schemas.microsoft.com/office/powerpoint/2010/main" val="613756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normAutofit lnSpcReduction="10000"/>
          </a:bodyPr>
          <a:lstStyle/>
          <a:p>
            <a:r>
              <a:rPr lang="en-US" dirty="0" smtClean="0"/>
              <a:t>Answers:</a:t>
            </a:r>
          </a:p>
          <a:p>
            <a:pPr algn="just"/>
            <a:r>
              <a:rPr lang="en-US" dirty="0" smtClean="0"/>
              <a:t>Ottoman law recognized a property law device called </a:t>
            </a:r>
            <a:r>
              <a:rPr lang="en-US" dirty="0" err="1" smtClean="0"/>
              <a:t>Ijar</a:t>
            </a:r>
            <a:r>
              <a:rPr lang="en-US" dirty="0" smtClean="0"/>
              <a:t>, which corresponds to the right of lease. 1 02 The </a:t>
            </a:r>
            <a:r>
              <a:rPr lang="en-US" dirty="0" err="1" smtClean="0"/>
              <a:t>Mejelle</a:t>
            </a:r>
            <a:r>
              <a:rPr lang="en-US" dirty="0" smtClean="0"/>
              <a:t> contained numerous provisions governing contracts of this sort. For those in the Ottoman Empire, there were basically four types of lease: the lease of merchandise, the lease of immovable property, the lease of</a:t>
            </a:r>
          </a:p>
          <a:p>
            <a:endParaRPr lang="en-US" dirty="0"/>
          </a:p>
        </p:txBody>
      </p:sp>
    </p:spTree>
    <p:extLst>
      <p:ext uri="{BB962C8B-B14F-4D97-AF65-F5344CB8AC3E}">
        <p14:creationId xmlns:p14="http://schemas.microsoft.com/office/powerpoint/2010/main" val="3246056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lstStyle/>
          <a:p>
            <a:r>
              <a:rPr lang="en-US" dirty="0" smtClean="0"/>
              <a:t>Q 1: clarify the obligations of lessor under Iraqi law?</a:t>
            </a:r>
          </a:p>
          <a:p>
            <a:r>
              <a:rPr lang="en-US" dirty="0" smtClean="0"/>
              <a:t>Q 2: what are a legal solution in the case that a lessor failed to comply with his obligations&gt;</a:t>
            </a:r>
            <a:endParaRPr lang="en-US" dirty="0"/>
          </a:p>
        </p:txBody>
      </p:sp>
    </p:spTree>
    <p:extLst>
      <p:ext uri="{BB962C8B-B14F-4D97-AF65-F5344CB8AC3E}">
        <p14:creationId xmlns:p14="http://schemas.microsoft.com/office/powerpoint/2010/main" val="235908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Answer for question 1:Under Iraqi law, a lessor is bound to repair and restore any defect in the leased property that has resulted in interference with its intended use. 107 If the lessor fails in this regard, the lessee may either rescind the contract or, with a court's permission, carry out the repairs and restoration and claim the expenses from the lessor. 108If, for some reason not imputable to the lessee, the property becomes unfit for its intended use, or if such use is appreciably diminished, the lessor must restore the land to its original condition </a:t>
            </a:r>
            <a:endParaRPr lang="en-US" dirty="0"/>
          </a:p>
        </p:txBody>
      </p:sp>
    </p:spTree>
    <p:extLst>
      <p:ext uri="{BB962C8B-B14F-4D97-AF65-F5344CB8AC3E}">
        <p14:creationId xmlns:p14="http://schemas.microsoft.com/office/powerpoint/2010/main" val="297649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Answer of question 2: Under Iraqi law, a lessor is bound to repair and restore any defect in the leased property that has resulted in interference with its intended use. 107 If the lessor fails in this regard, the lessee may either rescind the contract or, with a court's permission, carry out the repairs and restoration and claim the expenses from the lessor. 108If, for some reason not imputable to the lessee, the property becomes unfit for its intended use, or if such use is appreciably diminished, the lessor must restore the land to its original condition</a:t>
            </a:r>
            <a:endParaRPr lang="en-US" dirty="0"/>
          </a:p>
        </p:txBody>
      </p:sp>
    </p:spTree>
    <p:extLst>
      <p:ext uri="{BB962C8B-B14F-4D97-AF65-F5344CB8AC3E}">
        <p14:creationId xmlns:p14="http://schemas.microsoft.com/office/powerpoint/2010/main" val="642290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lstStyle/>
          <a:p>
            <a:pPr algn="just"/>
            <a:r>
              <a:rPr lang="en-US" dirty="0" smtClean="0"/>
              <a:t>Answer q 2: If the lessor fails to do so, the lessee may demand a reduction in the rent or rescind the contract. 110 If the leased property perishes in its entirety during the lease, the contract is considered rescinded.“</a:t>
            </a:r>
          </a:p>
          <a:p>
            <a:pPr algn="just"/>
            <a:r>
              <a:rPr lang="en-US" dirty="0" smtClean="0"/>
              <a:t>The lessee may claim from the lessor the cost of repairs carried out with the lessor's permission if they relate to maintaining and</a:t>
            </a:r>
          </a:p>
          <a:p>
            <a:pPr algn="just"/>
            <a:endParaRPr lang="en-US" dirty="0"/>
          </a:p>
        </p:txBody>
      </p:sp>
    </p:spTree>
    <p:extLst>
      <p:ext uri="{BB962C8B-B14F-4D97-AF65-F5344CB8AC3E}">
        <p14:creationId xmlns:p14="http://schemas.microsoft.com/office/powerpoint/2010/main" val="1192738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a:t>
            </a:r>
            <a:br>
              <a:rPr lang="en-US" dirty="0" smtClean="0"/>
            </a:br>
            <a:r>
              <a:rPr lang="en-US" dirty="0" smtClean="0"/>
              <a:t>lease right in rem</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Q: what is the legal office of lessee on the leased property?</a:t>
            </a:r>
          </a:p>
          <a:p>
            <a:r>
              <a:rPr lang="en-US" dirty="0" smtClean="0"/>
              <a:t>The leased property is considered to be a trust in the hands of the lessee. Any use by the lessee of the property other than in accordance with ordinary use is considered to be an encroachment and the lessee will be held liable for all damage resulting therefrom." 4 Like other Iraqi contracts, a contract of lease may contain stipulations such as an option to rescind the lease within a certain period of time. 115 If such an option was for both the lessor and the lessee, the lease will be rescinded if either party rescinds the contract within the stated time limit." 6 There is an automatic option available to every lessee who has leased a thing without inspecting it, allowing him or her to accept or rescind the lease upon inspection. This right does not extend to lessors</a:t>
            </a:r>
            <a:endParaRPr lang="en-US" dirty="0"/>
          </a:p>
        </p:txBody>
      </p:sp>
    </p:spTree>
    <p:extLst>
      <p:ext uri="{BB962C8B-B14F-4D97-AF65-F5344CB8AC3E}">
        <p14:creationId xmlns:p14="http://schemas.microsoft.com/office/powerpoint/2010/main" val="349592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580</Words>
  <Application>Microsoft Office PowerPoint</Application>
  <PresentationFormat>On-screen Show (4:3)</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Property law lease right in rem</vt:lpstr>
      <vt:lpstr>Property law lease right in rem</vt:lpstr>
      <vt:lpstr>Property law lease right in rem</vt:lpstr>
      <vt:lpstr>Property law lease right in rem</vt:lpstr>
      <vt:lpstr>Property law lease right in rem</vt:lpstr>
      <vt:lpstr>Property law lease right in rem</vt:lpstr>
      <vt:lpstr>Property law lease right in rem</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Property law lease right in rem</dc:title>
  <dc:creator>Maher</dc:creator>
  <cp:lastModifiedBy>Maher</cp:lastModifiedBy>
  <cp:revision>3</cp:revision>
  <dcterms:created xsi:type="dcterms:W3CDTF">2025-09-26T10:36:13Z</dcterms:created>
  <dcterms:modified xsi:type="dcterms:W3CDTF">2025-09-26T10:57:07Z</dcterms:modified>
</cp:coreProperties>
</file>