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71" r:id="rId1"/>
  </p:sldMasterIdLst>
  <p:sldIdLst>
    <p:sldId id="256" r:id="rId2"/>
    <p:sldId id="257" r:id="rId3"/>
    <p:sldId id="258" r:id="rId4"/>
    <p:sldId id="263" r:id="rId5"/>
    <p:sldId id="261" r:id="rId6"/>
    <p:sldId id="259" r:id="rId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100" d="100"/>
          <a:sy n="10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cstate="print">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cstate="print">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a:xfrm>
            <a:off x="1921934" y="5054602"/>
            <a:ext cx="4064860" cy="279400"/>
          </a:xfrm>
        </p:spPr>
        <p:txBody>
          <a:bodyPr/>
          <a:lstStyle/>
          <a:p>
            <a:endParaRPr lang="ar-IQ"/>
          </a:p>
        </p:txBody>
      </p:sp>
      <p:sp>
        <p:nvSpPr>
          <p:cNvPr id="6" name="Slide Number Placeholder 5"/>
          <p:cNvSpPr>
            <a:spLocks noGrp="1"/>
          </p:cNvSpPr>
          <p:nvPr>
            <p:ph type="sldNum" sz="quarter" idx="12"/>
          </p:nvPr>
        </p:nvSpPr>
        <p:spPr>
          <a:xfrm>
            <a:off x="6817317" y="5054602"/>
            <a:ext cx="413483" cy="279400"/>
          </a:xfrm>
        </p:spPr>
        <p:txBody>
          <a:bodyPr/>
          <a:lstStyle/>
          <a:p>
            <a:fld id="{1ABF40BC-2B4C-430F-8F3E-C36B03D2F44B}" type="slidenum">
              <a:rPr lang="ar-IQ" smtClean="0"/>
              <a:pPr/>
              <a:t>‹#›</a:t>
            </a:fld>
            <a:endParaRPr lang="ar-IQ"/>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8405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1574789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839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580470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1460072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4027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252886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3670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6213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185799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ABF40BC-2B4C-430F-8F3E-C36B03D2F44B}" type="slidenum">
              <a:rPr lang="ar-IQ" smtClean="0"/>
              <a:pPr/>
              <a:t>‹#›</a:t>
            </a:fld>
            <a:endParaRPr lang="ar-IQ"/>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841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224380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ABF40BC-2B4C-430F-8F3E-C36B03D2F44B}" type="slidenum">
              <a:rPr lang="ar-IQ" smtClean="0"/>
              <a:pPr/>
              <a:t>‹#›</a:t>
            </a:fld>
            <a:endParaRPr lang="ar-IQ"/>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553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ABF40BC-2B4C-430F-8F3E-C36B03D2F44B}" type="slidenum">
              <a:rPr lang="ar-IQ" smtClean="0"/>
              <a:pPr/>
              <a:t>‹#›</a:t>
            </a:fld>
            <a:endParaRPr lang="ar-IQ"/>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76822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3772133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ABF40BC-2B4C-430F-8F3E-C36B03D2F44B}" type="slidenum">
              <a:rPr lang="ar-IQ" smtClean="0"/>
              <a:pPr/>
              <a:t>‹#›</a:t>
            </a:fld>
            <a:endParaRPr lang="ar-IQ"/>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164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6B4BD6-E2B7-42F7-BE87-5C9AED970B9C}" type="datetimeFigureOut">
              <a:rPr lang="ar-IQ" smtClean="0"/>
              <a:pPr/>
              <a:t>20/03/1446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ABF40BC-2B4C-430F-8F3E-C36B03D2F44B}" type="slidenum">
              <a:rPr lang="ar-IQ" smtClean="0"/>
              <a:pPr/>
              <a:t>‹#›</a:t>
            </a:fld>
            <a:endParaRPr lang="ar-IQ"/>
          </a:p>
        </p:txBody>
      </p:sp>
    </p:spTree>
    <p:extLst>
      <p:ext uri="{BB962C8B-B14F-4D97-AF65-F5344CB8AC3E}">
        <p14:creationId xmlns:p14="http://schemas.microsoft.com/office/powerpoint/2010/main" val="762818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cstate="print">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cstate="print">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86B4BD6-E2B7-42F7-BE87-5C9AED970B9C}" type="datetimeFigureOut">
              <a:rPr lang="ar-IQ" smtClean="0"/>
              <a:pPr/>
              <a:t>20/03/1446</a:t>
            </a:fld>
            <a:endParaRPr lang="ar-IQ"/>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IQ"/>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ABF40BC-2B4C-430F-8F3E-C36B03D2F44B}" type="slidenum">
              <a:rPr lang="ar-IQ" smtClean="0"/>
              <a:pPr/>
              <a:t>‹#›</a:t>
            </a:fld>
            <a:endParaRPr lang="ar-IQ"/>
          </a:p>
        </p:txBody>
      </p:sp>
    </p:spTree>
    <p:extLst>
      <p:ext uri="{BB962C8B-B14F-4D97-AF65-F5344CB8AC3E}">
        <p14:creationId xmlns:p14="http://schemas.microsoft.com/office/powerpoint/2010/main" val="2299882496"/>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 id="2147483784" r:id="rId13"/>
    <p:sldLayoutId id="2147483785" r:id="rId14"/>
    <p:sldLayoutId id="2147483786" r:id="rId15"/>
    <p:sldLayoutId id="2147483787" r:id="rId16"/>
    <p:sldLayoutId id="2147483788"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979712" y="2276872"/>
            <a:ext cx="5308866" cy="1515533"/>
          </a:xfrm>
        </p:spPr>
        <p:txBody>
          <a:bodyPr/>
          <a:lstStyle/>
          <a:p>
            <a:r>
              <a:rPr lang="ar-IQ" dirty="0" smtClean="0"/>
              <a:t/>
            </a:r>
            <a:br>
              <a:rPr lang="ar-IQ" dirty="0" smtClean="0"/>
            </a:br>
            <a:r>
              <a:rPr lang="ar-IQ" dirty="0" smtClean="0"/>
              <a:t>تاريخ القانون</a:t>
            </a:r>
            <a:br>
              <a:rPr lang="ar-IQ" dirty="0" smtClean="0"/>
            </a:br>
            <a:endParaRPr lang="ar-IQ"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txBox="1">
            <a:spLocks/>
          </p:cNvSpPr>
          <p:nvPr/>
        </p:nvSpPr>
        <p:spPr>
          <a:xfrm>
            <a:off x="2195736" y="980728"/>
            <a:ext cx="4968552" cy="2579634"/>
          </a:xfrm>
          <a:prstGeom prst="rect">
            <a:avLst/>
          </a:prstGeom>
        </p:spPr>
        <p:txBody>
          <a:bodyPr vert="horz" lIns="91440" tIns="45720" rIns="91440" bIns="45720" rtlCol="0" anchor="t">
            <a:noAutofit/>
          </a:bodyPr>
          <a:lstStyle>
            <a:lvl1pPr marL="0" indent="0" algn="ctr" defTabSz="457200" rtl="0" eaLnBrk="1" latinLnBrk="0" hangingPunct="1">
              <a:spcBef>
                <a:spcPct val="20000"/>
              </a:spcBef>
              <a:spcAft>
                <a:spcPts val="600"/>
              </a:spcAft>
              <a:buClr>
                <a:schemeClr val="accent1"/>
              </a:buClr>
              <a:buSzPct val="115000"/>
              <a:buFont typeface="Arial"/>
              <a:buNone/>
              <a:defRPr sz="2400" kern="1200" cap="none">
                <a:solidFill>
                  <a:schemeClr val="tx1"/>
                </a:solidFill>
                <a:effectLst/>
                <a:latin typeface="+mn-lt"/>
                <a:ea typeface="+mn-ea"/>
                <a:cs typeface="+mn-cs"/>
              </a:defRPr>
            </a:lvl1pPr>
            <a:lvl2pPr marL="457200" indent="0" algn="l" defTabSz="457200" rtl="0" eaLnBrk="1" latinLnBrk="0" hangingPunct="1">
              <a:spcBef>
                <a:spcPct val="20000"/>
              </a:spcBef>
              <a:spcAft>
                <a:spcPts val="600"/>
              </a:spcAft>
              <a:buClr>
                <a:schemeClr val="accent1"/>
              </a:buClr>
              <a:buSzPct val="115000"/>
              <a:buFont typeface="Arial"/>
              <a:buNone/>
              <a:defRPr sz="1800" kern="1200" cap="none">
                <a:solidFill>
                  <a:schemeClr val="tx1">
                    <a:tint val="75000"/>
                  </a:schemeClr>
                </a:solidFill>
                <a:effectLst/>
                <a:latin typeface="+mn-lt"/>
                <a:ea typeface="+mn-ea"/>
                <a:cs typeface="+mn-cs"/>
              </a:defRPr>
            </a:lvl2pPr>
            <a:lvl3pPr marL="914400" indent="0" algn="l" defTabSz="457200" rtl="0" eaLnBrk="1" latinLnBrk="0" hangingPunct="1">
              <a:spcBef>
                <a:spcPct val="20000"/>
              </a:spcBef>
              <a:spcAft>
                <a:spcPts val="600"/>
              </a:spcAft>
              <a:buClr>
                <a:schemeClr val="accent1"/>
              </a:buClr>
              <a:buSzPct val="115000"/>
              <a:buFont typeface="Arial"/>
              <a:buNone/>
              <a:defRPr sz="1600" kern="1200" cap="none">
                <a:solidFill>
                  <a:schemeClr val="tx1">
                    <a:tint val="75000"/>
                  </a:schemeClr>
                </a:solidFill>
                <a:effectLst/>
                <a:latin typeface="+mn-lt"/>
                <a:ea typeface="+mn-ea"/>
                <a:cs typeface="+mn-cs"/>
              </a:defRPr>
            </a:lvl3pPr>
            <a:lvl4pPr marL="13716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4pPr>
            <a:lvl5pPr marL="18288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5pPr>
            <a:lvl6pPr marL="22860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6pPr>
            <a:lvl7pPr marL="27432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7pPr>
            <a:lvl8pPr marL="32004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8pPr>
            <a:lvl9pPr marL="3657600" indent="0" algn="l" defTabSz="457200" rtl="0" eaLnBrk="1" latinLnBrk="0" hangingPunct="1">
              <a:spcBef>
                <a:spcPct val="20000"/>
              </a:spcBef>
              <a:spcAft>
                <a:spcPts val="600"/>
              </a:spcAft>
              <a:buClr>
                <a:schemeClr val="accent1"/>
              </a:buClr>
              <a:buSzPct val="115000"/>
              <a:buFont typeface="Arial"/>
              <a:buNone/>
              <a:defRPr sz="1400" kern="1200" cap="none">
                <a:solidFill>
                  <a:schemeClr val="tx1">
                    <a:tint val="75000"/>
                  </a:schemeClr>
                </a:solidFill>
                <a:effectLst/>
                <a:latin typeface="+mn-lt"/>
                <a:ea typeface="+mn-ea"/>
                <a:cs typeface="+mn-cs"/>
              </a:defRPr>
            </a:lvl9pPr>
          </a:lstStyle>
          <a:p>
            <a:r>
              <a:rPr lang="ar-IQ" sz="3200" b="1" dirty="0" smtClean="0">
                <a:solidFill>
                  <a:srgbClr val="FF0000"/>
                </a:solidFill>
                <a:latin typeface="Britannic Bold" panose="020B0903060703020204" pitchFamily="34" charset="0"/>
              </a:rPr>
              <a:t>المرحلة الاولى /المحاضرة الاولى</a:t>
            </a:r>
          </a:p>
          <a:p>
            <a:r>
              <a:rPr lang="ar-IQ" sz="3200" b="1" dirty="0" smtClean="0">
                <a:solidFill>
                  <a:srgbClr val="FF0000"/>
                </a:solidFill>
                <a:latin typeface="Britannic Bold" panose="020B0903060703020204" pitchFamily="34" charset="0"/>
              </a:rPr>
              <a:t>العام الدراسي2024-2025 </a:t>
            </a:r>
          </a:p>
          <a:p>
            <a:r>
              <a:rPr lang="ar-IQ" sz="3200" b="1" dirty="0" smtClean="0">
                <a:solidFill>
                  <a:srgbClr val="FF0000"/>
                </a:solidFill>
                <a:latin typeface="Britannic Bold" panose="020B0903060703020204" pitchFamily="34" charset="0"/>
              </a:rPr>
              <a:t>الفصل الدراسي الأول</a:t>
            </a:r>
          </a:p>
          <a:p>
            <a:r>
              <a:rPr lang="ar-IQ" sz="3200" b="1" dirty="0" smtClean="0">
                <a:solidFill>
                  <a:srgbClr val="FF0000"/>
                </a:solidFill>
                <a:latin typeface="Britannic Bold" panose="020B0903060703020204" pitchFamily="34" charset="0"/>
              </a:rPr>
              <a:t>م. زهراء مبروك عبد الله الربيعي</a:t>
            </a:r>
          </a:p>
          <a:p>
            <a:endParaRPr lang="ar-IQ" sz="3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dirty="0" smtClean="0">
                <a:solidFill>
                  <a:srgbClr val="FF0000"/>
                </a:solidFill>
              </a:rPr>
              <a:t>العصور التاريخية وعصور ماقبل التاريخ</a:t>
            </a:r>
            <a:endParaRPr lang="ar-IQ" dirty="0">
              <a:solidFill>
                <a:srgbClr val="FF0000"/>
              </a:solidFill>
            </a:endParaRPr>
          </a:p>
        </p:txBody>
      </p:sp>
      <p:sp>
        <p:nvSpPr>
          <p:cNvPr id="3" name="عنصر نائب للمحتوى 2"/>
          <p:cNvSpPr>
            <a:spLocks noGrp="1"/>
          </p:cNvSpPr>
          <p:nvPr>
            <p:ph idx="1"/>
          </p:nvPr>
        </p:nvSpPr>
        <p:spPr>
          <a:xfrm>
            <a:off x="1259632" y="2492896"/>
            <a:ext cx="6798736" cy="3444997"/>
          </a:xfrm>
        </p:spPr>
        <p:txBody>
          <a:bodyPr>
            <a:normAutofit/>
          </a:bodyPr>
          <a:lstStyle/>
          <a:p>
            <a:pPr algn="just" rtl="1">
              <a:buNone/>
            </a:pPr>
            <a:r>
              <a:rPr lang="ar-IQ" sz="3200" dirty="0" smtClean="0"/>
              <a:t>اعتبر الكثير من المؤرخين ضهور الكتابة الحد الفاصل بين عصور الانسان الاولى واطلقوا عليها اصطلاح عصور ماقبل التاريخ وبين العصور التي تلتها واسموها بالعصور التاريخية.</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IQ" dirty="0" smtClean="0">
                <a:solidFill>
                  <a:srgbClr val="FF0000"/>
                </a:solidFill>
              </a:rPr>
              <a:t>بدأ العصور التاريخية</a:t>
            </a:r>
            <a:endParaRPr lang="ar-IQ" dirty="0">
              <a:solidFill>
                <a:srgbClr val="FF0000"/>
              </a:solidFill>
            </a:endParaRPr>
          </a:p>
        </p:txBody>
      </p:sp>
      <p:sp>
        <p:nvSpPr>
          <p:cNvPr id="3" name="عنصر نائب للمحتوى 2"/>
          <p:cNvSpPr>
            <a:spLocks noGrp="1"/>
          </p:cNvSpPr>
          <p:nvPr>
            <p:ph idx="1"/>
          </p:nvPr>
        </p:nvSpPr>
        <p:spPr>
          <a:xfrm>
            <a:off x="1187624" y="2348880"/>
            <a:ext cx="6798736" cy="3444997"/>
          </a:xfrm>
        </p:spPr>
        <p:txBody>
          <a:bodyPr>
            <a:normAutofit/>
          </a:bodyPr>
          <a:lstStyle/>
          <a:p>
            <a:pPr algn="just" rtl="1"/>
            <a:r>
              <a:rPr lang="ar-IQ" sz="3200" dirty="0" smtClean="0"/>
              <a:t>تبدأ العصور التاريخية قبل ستة او سبعة الاف سنة في البلاد الواقعة الى الشرق من البحر المتوسط وقبل الفين او ثلاثة الاف سنة في بلاد غرب اوربا. </a:t>
            </a:r>
            <a:endParaRPr lang="ar-IQ"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1"/>
            <a:r>
              <a:rPr lang="ar-IQ" dirty="0" smtClean="0">
                <a:solidFill>
                  <a:srgbClr val="FF0000"/>
                </a:solidFill>
              </a:rPr>
              <a:t>المجتمع البدائي</a:t>
            </a:r>
            <a:endParaRPr lang="ar-IQ" dirty="0">
              <a:solidFill>
                <a:srgbClr val="FF0000"/>
              </a:solidFill>
            </a:endParaRPr>
          </a:p>
        </p:txBody>
      </p:sp>
      <p:sp>
        <p:nvSpPr>
          <p:cNvPr id="3" name="عنصر نائب للمحتوى 2"/>
          <p:cNvSpPr>
            <a:spLocks noGrp="1"/>
          </p:cNvSpPr>
          <p:nvPr>
            <p:ph idx="1"/>
          </p:nvPr>
        </p:nvSpPr>
        <p:spPr/>
        <p:txBody>
          <a:bodyPr>
            <a:normAutofit/>
          </a:bodyPr>
          <a:lstStyle/>
          <a:p>
            <a:pPr algn="just" rtl="1">
              <a:buNone/>
            </a:pPr>
            <a:r>
              <a:rPr lang="ar-IQ" sz="2800" dirty="0" smtClean="0"/>
              <a:t>    اختلفت الاراء بصدد نشوء فكرة النظام القانوني في الجماعة الانسانية الاولى .</a:t>
            </a:r>
          </a:p>
          <a:p>
            <a:pPr algn="just" rtl="1">
              <a:buNone/>
            </a:pPr>
            <a:r>
              <a:rPr lang="ar-IQ" sz="2800" dirty="0"/>
              <a:t> </a:t>
            </a:r>
            <a:r>
              <a:rPr lang="ar-IQ" sz="2800" dirty="0" smtClean="0"/>
              <a:t>   فقال البعض بأن الخلية الاجتماعية الاولى كانت جماعة من الافراد لا تربطهم روابط القربى وإنما دفعهم الى العيش مجتمعين الرغبة في التعاون على درء الخطر والحصول على القوت.</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1187624" y="188640"/>
            <a:ext cx="6798734" cy="1303867"/>
          </a:xfrm>
        </p:spPr>
        <p:txBody>
          <a:bodyPr>
            <a:normAutofit/>
          </a:bodyPr>
          <a:lstStyle/>
          <a:p>
            <a:pPr rtl="1"/>
            <a:endParaRPr lang="ar-IQ" dirty="0">
              <a:solidFill>
                <a:srgbClr val="FF0000"/>
              </a:solidFill>
            </a:endParaRPr>
          </a:p>
        </p:txBody>
      </p:sp>
      <p:sp>
        <p:nvSpPr>
          <p:cNvPr id="3" name="Content Placeholder 2"/>
          <p:cNvSpPr>
            <a:spLocks noGrp="1"/>
          </p:cNvSpPr>
          <p:nvPr>
            <p:ph idx="1"/>
          </p:nvPr>
        </p:nvSpPr>
        <p:spPr>
          <a:xfrm>
            <a:off x="1176865" y="1196753"/>
            <a:ext cx="6798736" cy="4738380"/>
          </a:xfrm>
        </p:spPr>
        <p:txBody>
          <a:bodyPr>
            <a:normAutofit/>
          </a:bodyPr>
          <a:lstStyle/>
          <a:p>
            <a:pPr marL="0" indent="0" algn="just" rtl="1">
              <a:buNone/>
            </a:pPr>
            <a:r>
              <a:rPr lang="ar-IQ" sz="3200" dirty="0" smtClean="0"/>
              <a:t>وادلى اخرون برأي يشابه الرأي الاولفي النتيجة ويخالفه في السبب فقالوا ان الخلية الاجتماعية الاولى هي جماعة من الناس تربط القبيلة جميعها رابطة روحية هي الاعتقاد بأن افرادها ينحدرون من سلف قديم واحد هو حيوان او نبات جعلوا منه الهاً او رمزاً لجماعتهم .</a:t>
            </a:r>
          </a:p>
          <a:p>
            <a:pPr marL="0" indent="0" algn="just" rtl="1">
              <a:buNone/>
            </a:pPr>
            <a:r>
              <a:rPr lang="ar-IQ" sz="3200" dirty="0" smtClean="0"/>
              <a:t>وذهبت اخيراً جماعة من العلماء الى القول بأن الاسرة كانت هي الخلية الاجتماعية الاولى.</a:t>
            </a:r>
            <a:endParaRPr lang="ar-IQ"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xmlns=""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484</TotalTime>
  <Words>183</Words>
  <Application>Microsoft Office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Organic</vt:lpstr>
      <vt:lpstr> تاريخ القانون </vt:lpstr>
      <vt:lpstr>PowerPoint Presentation</vt:lpstr>
      <vt:lpstr>العصور التاريخية وعصور ماقبل التاريخ</vt:lpstr>
      <vt:lpstr>بدأ العصور التاريخية</vt:lpstr>
      <vt:lpstr>المجتمع البدائي</vt:lpstr>
      <vt:lpstr>PowerPoint Presentation</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مادة مدخل القانون</dc:title>
  <dc:creator>dell</dc:creator>
  <cp:lastModifiedBy>Zahraa</cp:lastModifiedBy>
  <cp:revision>71</cp:revision>
  <dcterms:created xsi:type="dcterms:W3CDTF">2019-04-14T09:27:59Z</dcterms:created>
  <dcterms:modified xsi:type="dcterms:W3CDTF">2024-09-23T09:01:02Z</dcterms:modified>
</cp:coreProperties>
</file>