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1"/>
      </p:bgRef>
    </p:bg>
    <p:spTree>
      <p:nvGrpSpPr>
        <p:cNvPr id="1" name=""/>
        <p:cNvGrpSpPr/>
        <p:nvPr/>
      </p:nvGrpSpPr>
      <p:grpSpPr>
        <a:xfrm>
          <a:off x="0" y="0"/>
          <a:ext cx="0" cy="0"/>
          <a:chOff x="0" y="0"/>
          <a:chExt cx="0" cy="0"/>
        </a:xfrm>
      </p:grpSpPr>
      <p:sp>
        <p:nvSpPr>
          <p:cNvPr id="8" name="عنوان 7"/>
          <p:cNvSpPr>
            <a:spLocks noGrp="1"/>
          </p:cNvSpPr>
          <p:nvPr>
            <p:ph type="ctrTitle"/>
          </p:nvPr>
        </p:nvSpPr>
        <p:spPr>
          <a:xfrm>
            <a:off x="2286000" y="3124200"/>
            <a:ext cx="6172200" cy="1894362"/>
          </a:xfrm>
        </p:spPr>
        <p:txBody>
          <a:bodyPr/>
          <a:lstStyle>
            <a:lvl1pPr>
              <a:defRPr b="1"/>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bwMode="auto">
          <a:xfrm rot="5400000">
            <a:off x="7764621" y="1174097"/>
            <a:ext cx="2286000" cy="381000"/>
          </a:xfrm>
        </p:spPr>
        <p:txBody>
          <a:bodyPr/>
          <a:lstStyle/>
          <a:p>
            <a:fld id="{915A1A2B-9A09-4B6D-B476-AA2D911DD052}" type="datetimeFigureOut">
              <a:rPr lang="ar-IQ" smtClean="0"/>
              <a:pPr/>
              <a:t>20/03/1446</a:t>
            </a:fld>
            <a:endParaRPr lang="ar-IQ"/>
          </a:p>
        </p:txBody>
      </p:sp>
      <p:sp>
        <p:nvSpPr>
          <p:cNvPr id="17" name="عنصر نائب للتذييل 16"/>
          <p:cNvSpPr>
            <a:spLocks noGrp="1"/>
          </p:cNvSpPr>
          <p:nvPr>
            <p:ph type="ftr" sz="quarter" idx="11"/>
          </p:nvPr>
        </p:nvSpPr>
        <p:spPr bwMode="auto">
          <a:xfrm rot="5400000">
            <a:off x="7077269" y="4181669"/>
            <a:ext cx="3657600" cy="384048"/>
          </a:xfrm>
        </p:spPr>
        <p:txBody>
          <a:bodyPr/>
          <a:lstStyle/>
          <a:p>
            <a:endParaRPr lang="ar-IQ"/>
          </a:p>
        </p:txBody>
      </p:sp>
      <p:sp>
        <p:nvSpPr>
          <p:cNvPr id="10" name="مستطيل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مستطيل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رابط مستقيم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رابط مستقيم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رابط مستقيم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مستطيل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شكل بيضاوي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شكل بيضاوي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شكل بيضاوي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عنصر نائب لرقم الشريحة 28"/>
          <p:cNvSpPr>
            <a:spLocks noGrp="1"/>
          </p:cNvSpPr>
          <p:nvPr>
            <p:ph type="sldNum" sz="quarter" idx="12"/>
          </p:nvPr>
        </p:nvSpPr>
        <p:spPr bwMode="auto">
          <a:xfrm>
            <a:off x="1325544" y="4928702"/>
            <a:ext cx="609600" cy="517524"/>
          </a:xfrm>
        </p:spPr>
        <p:txBody>
          <a:bodyPr/>
          <a:lstStyle/>
          <a:p>
            <a:fld id="{BBD9762F-1523-4309-B726-3D2CC72E3F32}" type="slidenum">
              <a:rPr lang="ar-IQ" smtClean="0"/>
              <a:pPr/>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915A1A2B-9A09-4B6D-B476-AA2D911DD052}" type="datetimeFigureOut">
              <a:rPr lang="ar-IQ" smtClean="0"/>
              <a:pPr/>
              <a:t>20/03/1446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BD9762F-1523-4309-B726-3D2CC72E3F32}"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915A1A2B-9A09-4B6D-B476-AA2D911DD052}" type="datetimeFigureOut">
              <a:rPr lang="ar-IQ" smtClean="0"/>
              <a:pPr/>
              <a:t>20/03/1446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BD9762F-1523-4309-B726-3D2CC72E3F32}"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8" name="عنصر نائب للمحتوى 7"/>
          <p:cNvSpPr>
            <a:spLocks noGrp="1"/>
          </p:cNvSpPr>
          <p:nvPr>
            <p:ph sz="quarter" idx="1"/>
          </p:nvPr>
        </p:nvSpPr>
        <p:spPr>
          <a:xfrm>
            <a:off x="457200" y="1600200"/>
            <a:ext cx="7467600" cy="487375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4"/>
          </p:nvPr>
        </p:nvSpPr>
        <p:spPr/>
        <p:txBody>
          <a:bodyPr rtlCol="0"/>
          <a:lstStyle/>
          <a:p>
            <a:fld id="{915A1A2B-9A09-4B6D-B476-AA2D911DD052}" type="datetimeFigureOut">
              <a:rPr lang="ar-IQ" smtClean="0"/>
              <a:pPr/>
              <a:t>20/03/1446</a:t>
            </a:fld>
            <a:endParaRPr lang="ar-IQ"/>
          </a:p>
        </p:txBody>
      </p:sp>
      <p:sp>
        <p:nvSpPr>
          <p:cNvPr id="9" name="عنصر نائب لرقم الشريحة 8"/>
          <p:cNvSpPr>
            <a:spLocks noGrp="1"/>
          </p:cNvSpPr>
          <p:nvPr>
            <p:ph type="sldNum" sz="quarter" idx="15"/>
          </p:nvPr>
        </p:nvSpPr>
        <p:spPr/>
        <p:txBody>
          <a:bodyPr rtlCol="0"/>
          <a:lstStyle/>
          <a:p>
            <a:fld id="{BBD9762F-1523-4309-B726-3D2CC72E3F32}" type="slidenum">
              <a:rPr lang="ar-IQ" smtClean="0"/>
              <a:pPr/>
              <a:t>‹#›</a:t>
            </a:fld>
            <a:endParaRPr lang="ar-IQ"/>
          </a:p>
        </p:txBody>
      </p:sp>
      <p:sp>
        <p:nvSpPr>
          <p:cNvPr id="10" name="عنصر نائب للتذييل 9"/>
          <p:cNvSpPr>
            <a:spLocks noGrp="1"/>
          </p:cNvSpPr>
          <p:nvPr>
            <p:ph type="ftr" sz="quarter" idx="16"/>
          </p:nvPr>
        </p:nvSpPr>
        <p:spPr/>
        <p:txBody>
          <a:bodyPr rtlCol="0"/>
          <a:lstStyle/>
          <a:p>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bwMode="auto">
          <a:xfrm rot="5400000">
            <a:off x="7763256" y="1170432"/>
            <a:ext cx="2286000" cy="381000"/>
          </a:xfrm>
        </p:spPr>
        <p:txBody>
          <a:bodyPr/>
          <a:lstStyle/>
          <a:p>
            <a:fld id="{915A1A2B-9A09-4B6D-B476-AA2D911DD052}" type="datetimeFigureOut">
              <a:rPr lang="ar-IQ" smtClean="0"/>
              <a:pPr/>
              <a:t>20/03/1446</a:t>
            </a:fld>
            <a:endParaRPr lang="ar-IQ"/>
          </a:p>
        </p:txBody>
      </p:sp>
      <p:sp>
        <p:nvSpPr>
          <p:cNvPr id="5" name="عنصر نائب للتذييل 4"/>
          <p:cNvSpPr>
            <a:spLocks noGrp="1"/>
          </p:cNvSpPr>
          <p:nvPr>
            <p:ph type="ftr" sz="quarter" idx="11"/>
          </p:nvPr>
        </p:nvSpPr>
        <p:spPr bwMode="auto">
          <a:xfrm rot="5400000">
            <a:off x="7077456" y="4178808"/>
            <a:ext cx="3657600" cy="384048"/>
          </a:xfrm>
        </p:spPr>
        <p:txBody>
          <a:bodyPr/>
          <a:lstStyle/>
          <a:p>
            <a:endParaRPr lang="ar-IQ"/>
          </a:p>
        </p:txBody>
      </p:sp>
      <p:sp>
        <p:nvSpPr>
          <p:cNvPr id="9" name="مستطيل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رابط مستقيم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رابط مستقيم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مستطيل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شكل بيضاوي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شكل بيضاوي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شكل بيضاوي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رابط مستقيم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رقم الشريحة 5"/>
          <p:cNvSpPr>
            <a:spLocks noGrp="1"/>
          </p:cNvSpPr>
          <p:nvPr>
            <p:ph type="sldNum" sz="quarter" idx="12"/>
          </p:nvPr>
        </p:nvSpPr>
        <p:spPr bwMode="auto">
          <a:xfrm>
            <a:off x="1340616" y="4928702"/>
            <a:ext cx="609600" cy="517524"/>
          </a:xfrm>
        </p:spPr>
        <p:txBody>
          <a:bodyPr/>
          <a:lstStyle/>
          <a:p>
            <a:fld id="{BBD9762F-1523-4309-B726-3D2CC72E3F32}" type="slidenum">
              <a:rPr lang="ar-IQ" smtClean="0"/>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915A1A2B-9A09-4B6D-B476-AA2D911DD052}" type="datetimeFigureOut">
              <a:rPr lang="ar-IQ" smtClean="0"/>
              <a:pPr/>
              <a:t>20/03/1446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BD9762F-1523-4309-B726-3D2CC72E3F32}" type="slidenum">
              <a:rPr lang="ar-IQ" smtClean="0"/>
              <a:pPr/>
              <a:t>‹#›</a:t>
            </a:fld>
            <a:endParaRPr lang="ar-IQ"/>
          </a:p>
        </p:txBody>
      </p:sp>
      <p:sp>
        <p:nvSpPr>
          <p:cNvPr id="9" name="عنصر نائب للمحتوى 8"/>
          <p:cNvSpPr>
            <a:spLocks noGrp="1"/>
          </p:cNvSpPr>
          <p:nvPr>
            <p:ph sz="quarter" idx="1"/>
          </p:nvPr>
        </p:nvSpPr>
        <p:spPr>
          <a:xfrm>
            <a:off x="457200"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270248"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nchor="b"/>
          <a:lstStyle>
            <a:lvl1pPr>
              <a:defRPr/>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915A1A2B-9A09-4B6D-B476-AA2D911DD052}" type="datetimeFigureOut">
              <a:rPr lang="ar-IQ" smtClean="0"/>
              <a:pPr/>
              <a:t>20/03/1446</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BBD9762F-1523-4309-B726-3D2CC72E3F32}" type="slidenum">
              <a:rPr lang="ar-IQ" smtClean="0"/>
              <a:pPr/>
              <a:t>‹#›</a:t>
            </a:fld>
            <a:endParaRPr lang="ar-IQ"/>
          </a:p>
        </p:txBody>
      </p:sp>
      <p:sp>
        <p:nvSpPr>
          <p:cNvPr id="11" name="عنصر نائب للمحتوى 10"/>
          <p:cNvSpPr>
            <a:spLocks noGrp="1"/>
          </p:cNvSpPr>
          <p:nvPr>
            <p:ph sz="quarter" idx="2"/>
          </p:nvPr>
        </p:nvSpPr>
        <p:spPr>
          <a:xfrm>
            <a:off x="457200"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371975"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6" name="عنصر نائب للتاريخ 5"/>
          <p:cNvSpPr>
            <a:spLocks noGrp="1"/>
          </p:cNvSpPr>
          <p:nvPr>
            <p:ph type="dt" sz="half" idx="10"/>
          </p:nvPr>
        </p:nvSpPr>
        <p:spPr/>
        <p:txBody>
          <a:bodyPr rtlCol="0"/>
          <a:lstStyle/>
          <a:p>
            <a:fld id="{915A1A2B-9A09-4B6D-B476-AA2D911DD052}" type="datetimeFigureOut">
              <a:rPr lang="ar-IQ" smtClean="0"/>
              <a:pPr/>
              <a:t>20/03/1446</a:t>
            </a:fld>
            <a:endParaRPr lang="ar-IQ"/>
          </a:p>
        </p:txBody>
      </p:sp>
      <p:sp>
        <p:nvSpPr>
          <p:cNvPr id="7" name="عنصر نائب لرقم الشريحة 6"/>
          <p:cNvSpPr>
            <a:spLocks noGrp="1"/>
          </p:cNvSpPr>
          <p:nvPr>
            <p:ph type="sldNum" sz="quarter" idx="11"/>
          </p:nvPr>
        </p:nvSpPr>
        <p:spPr/>
        <p:txBody>
          <a:bodyPr rtlCol="0"/>
          <a:lstStyle/>
          <a:p>
            <a:fld id="{BBD9762F-1523-4309-B726-3D2CC72E3F32}" type="slidenum">
              <a:rPr lang="ar-IQ" smtClean="0"/>
              <a:pPr/>
              <a:t>‹#›</a:t>
            </a:fld>
            <a:endParaRPr lang="ar-IQ"/>
          </a:p>
        </p:txBody>
      </p:sp>
      <p:sp>
        <p:nvSpPr>
          <p:cNvPr id="8" name="عنصر نائب للتذييل 7"/>
          <p:cNvSpPr>
            <a:spLocks noGrp="1"/>
          </p:cNvSpPr>
          <p:nvPr>
            <p:ph type="ftr" sz="quarter" idx="12"/>
          </p:nvPr>
        </p:nvSpPr>
        <p:spPr/>
        <p:txBody>
          <a:bodyPr rtlCol="0"/>
          <a:lstStyle/>
          <a:p>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915A1A2B-9A09-4B6D-B476-AA2D911DD052}" type="datetimeFigureOut">
              <a:rPr lang="ar-IQ" smtClean="0"/>
              <a:pPr/>
              <a:t>20/03/1446</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BBD9762F-1523-4309-B726-3D2CC72E3F32}"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عنوان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8" name="رابط مستقيم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رابط مستقيم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مستطيل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شكل بيضاوي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عنصر نائب للمحتوى 17"/>
          <p:cNvSpPr>
            <a:spLocks noGrp="1"/>
          </p:cNvSpPr>
          <p:nvPr>
            <p:ph sz="quarter" idx="1"/>
          </p:nvPr>
        </p:nvSpPr>
        <p:spPr>
          <a:xfrm>
            <a:off x="304800" y="274320"/>
            <a:ext cx="5638800" cy="6327648"/>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4"/>
          </p:nvPr>
        </p:nvSpPr>
        <p:spPr/>
        <p:txBody>
          <a:bodyPr rtlCol="0"/>
          <a:lstStyle/>
          <a:p>
            <a:fld id="{915A1A2B-9A09-4B6D-B476-AA2D911DD052}" type="datetimeFigureOut">
              <a:rPr lang="ar-IQ" smtClean="0"/>
              <a:pPr/>
              <a:t>20/03/1446</a:t>
            </a:fld>
            <a:endParaRPr lang="ar-IQ"/>
          </a:p>
        </p:txBody>
      </p:sp>
      <p:sp>
        <p:nvSpPr>
          <p:cNvPr id="22" name="عنصر نائب لرقم الشريحة 21"/>
          <p:cNvSpPr>
            <a:spLocks noGrp="1"/>
          </p:cNvSpPr>
          <p:nvPr>
            <p:ph type="sldNum" sz="quarter" idx="15"/>
          </p:nvPr>
        </p:nvSpPr>
        <p:spPr/>
        <p:txBody>
          <a:bodyPr rtlCol="0"/>
          <a:lstStyle/>
          <a:p>
            <a:fld id="{BBD9762F-1523-4309-B726-3D2CC72E3F32}" type="slidenum">
              <a:rPr lang="ar-IQ" smtClean="0"/>
              <a:pPr/>
              <a:t>‹#›</a:t>
            </a:fld>
            <a:endParaRPr lang="ar-IQ"/>
          </a:p>
        </p:txBody>
      </p:sp>
      <p:sp>
        <p:nvSpPr>
          <p:cNvPr id="23" name="عنصر نائب للتذييل 22"/>
          <p:cNvSpPr>
            <a:spLocks noGrp="1"/>
          </p:cNvSpPr>
          <p:nvPr>
            <p:ph type="ftr" sz="quarter" idx="16"/>
          </p:nvPr>
        </p:nvSpPr>
        <p:spPr/>
        <p:txBody>
          <a:bodyPr rtlCol="0"/>
          <a:lstStyle/>
          <a:p>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رابط مستقيم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بيضاوي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rot="5400000">
            <a:off x="3350133" y="3200400"/>
            <a:ext cx="6309360" cy="457200"/>
          </a:xfrm>
        </p:spPr>
        <p:txBody>
          <a:bodyPr anchor="b"/>
          <a:lstStyle>
            <a:lvl1pPr algn="l">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10" name="رابط مستقيم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مستطيل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رابط مستقيم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رابط مستقيم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عنصر نائب للتاريخ 16"/>
          <p:cNvSpPr>
            <a:spLocks noGrp="1"/>
          </p:cNvSpPr>
          <p:nvPr>
            <p:ph type="dt" sz="half" idx="10"/>
          </p:nvPr>
        </p:nvSpPr>
        <p:spPr/>
        <p:txBody>
          <a:bodyPr rtlCol="0"/>
          <a:lstStyle/>
          <a:p>
            <a:fld id="{915A1A2B-9A09-4B6D-B476-AA2D911DD052}" type="datetimeFigureOut">
              <a:rPr lang="ar-IQ" smtClean="0"/>
              <a:pPr/>
              <a:t>20/03/1446</a:t>
            </a:fld>
            <a:endParaRPr lang="ar-IQ"/>
          </a:p>
        </p:txBody>
      </p:sp>
      <p:sp>
        <p:nvSpPr>
          <p:cNvPr id="18" name="عنصر نائب لرقم الشريحة 17"/>
          <p:cNvSpPr>
            <a:spLocks noGrp="1"/>
          </p:cNvSpPr>
          <p:nvPr>
            <p:ph type="sldNum" sz="quarter" idx="11"/>
          </p:nvPr>
        </p:nvSpPr>
        <p:spPr/>
        <p:txBody>
          <a:bodyPr rtlCol="0"/>
          <a:lstStyle/>
          <a:p>
            <a:fld id="{BBD9762F-1523-4309-B726-3D2CC72E3F32}" type="slidenum">
              <a:rPr lang="ar-IQ" smtClean="0"/>
              <a:pPr/>
              <a:t>‹#›</a:t>
            </a:fld>
            <a:endParaRPr lang="ar-IQ"/>
          </a:p>
        </p:txBody>
      </p:sp>
      <p:sp>
        <p:nvSpPr>
          <p:cNvPr id="21" name="عنصر نائب للتذييل 20"/>
          <p:cNvSpPr>
            <a:spLocks noGrp="1"/>
          </p:cNvSpPr>
          <p:nvPr>
            <p:ph type="ftr" sz="quarter" idx="12"/>
          </p:nvPr>
        </p:nvSpPr>
        <p:spPr/>
        <p:txBody>
          <a:bodyPr rtlCol="0"/>
          <a:lstStyle/>
          <a:p>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عنصر نائب للعنوان 21"/>
          <p:cNvSpPr>
            <a:spLocks noGrp="1"/>
          </p:cNvSpPr>
          <p:nvPr>
            <p:ph type="title"/>
          </p:nvPr>
        </p:nvSpPr>
        <p:spPr>
          <a:xfrm>
            <a:off x="457200" y="274638"/>
            <a:ext cx="7467600" cy="1143000"/>
          </a:xfrm>
          <a:prstGeom prst="rect">
            <a:avLst/>
          </a:prstGeom>
        </p:spPr>
        <p:txBody>
          <a:bodyPr vert="horz" anchor="b">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15A1A2B-9A09-4B6D-B476-AA2D911DD052}" type="datetimeFigureOut">
              <a:rPr lang="ar-IQ" smtClean="0"/>
              <a:pPr/>
              <a:t>20/03/1446</a:t>
            </a:fld>
            <a:endParaRPr lang="ar-IQ"/>
          </a:p>
        </p:txBody>
      </p:sp>
      <p:sp>
        <p:nvSpPr>
          <p:cNvPr id="3" name="عنصر نائب للتذييل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ar-IQ"/>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شكل بيضاوي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عنصر نائب لرقم الشريحة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BD9762F-1523-4309-B726-3D2CC72E3F32}"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835696" y="1268760"/>
            <a:ext cx="6172200" cy="808856"/>
          </a:xfrm>
        </p:spPr>
        <p:txBody>
          <a:bodyPr>
            <a:normAutofit/>
          </a:bodyPr>
          <a:lstStyle/>
          <a:p>
            <a:pPr algn="ctr"/>
            <a:r>
              <a:rPr lang="ar-IQ" sz="4000" dirty="0" smtClean="0"/>
              <a:t>تاريخ القانون</a:t>
            </a:r>
            <a:endParaRPr lang="ar-IQ" sz="4000" dirty="0"/>
          </a:p>
        </p:txBody>
      </p:sp>
      <p:sp>
        <p:nvSpPr>
          <p:cNvPr id="3" name="عنوان فرعي 2"/>
          <p:cNvSpPr>
            <a:spLocks noGrp="1"/>
          </p:cNvSpPr>
          <p:nvPr>
            <p:ph type="subTitle" idx="1"/>
          </p:nvPr>
        </p:nvSpPr>
        <p:spPr>
          <a:xfrm>
            <a:off x="2051720" y="2564904"/>
            <a:ext cx="6172200" cy="2225842"/>
          </a:xfrm>
        </p:spPr>
        <p:txBody>
          <a:bodyPr>
            <a:normAutofit fontScale="25000" lnSpcReduction="20000"/>
          </a:bodyPr>
          <a:lstStyle/>
          <a:p>
            <a:pPr algn="ctr"/>
            <a:r>
              <a:rPr lang="ar-IQ" sz="12800" dirty="0" smtClean="0">
                <a:solidFill>
                  <a:srgbClr val="FF0000"/>
                </a:solidFill>
              </a:rPr>
              <a:t>المرحلة الاولى/المحاضرة الثانية</a:t>
            </a:r>
          </a:p>
          <a:p>
            <a:pPr algn="ctr"/>
            <a:r>
              <a:rPr lang="ar-IQ" sz="12800" dirty="0" smtClean="0">
                <a:solidFill>
                  <a:srgbClr val="FF0000"/>
                </a:solidFill>
              </a:rPr>
              <a:t>العام الدراسي 2024-2025</a:t>
            </a:r>
          </a:p>
          <a:p>
            <a:pPr algn="ctr"/>
            <a:r>
              <a:rPr lang="ar-IQ" sz="12800" dirty="0" smtClean="0">
                <a:solidFill>
                  <a:srgbClr val="FF0000"/>
                </a:solidFill>
              </a:rPr>
              <a:t>الفصل </a:t>
            </a:r>
            <a:r>
              <a:rPr lang="ar-IQ" sz="12800" smtClean="0">
                <a:solidFill>
                  <a:srgbClr val="FF0000"/>
                </a:solidFill>
              </a:rPr>
              <a:t>الدراسي </a:t>
            </a:r>
            <a:r>
              <a:rPr lang="ar-IQ" sz="12800" smtClean="0">
                <a:solidFill>
                  <a:srgbClr val="FF0000"/>
                </a:solidFill>
              </a:rPr>
              <a:t>الأول</a:t>
            </a:r>
            <a:endParaRPr lang="ar-IQ" sz="12800" dirty="0" smtClean="0">
              <a:solidFill>
                <a:srgbClr val="FF0000"/>
              </a:solidFill>
            </a:endParaRPr>
          </a:p>
          <a:p>
            <a:pPr algn="ctr"/>
            <a:r>
              <a:rPr lang="ar-IQ" sz="12800" dirty="0" smtClean="0">
                <a:solidFill>
                  <a:srgbClr val="FF0000"/>
                </a:solidFill>
              </a:rPr>
              <a:t>م. زهراء مبروك عبد الله الربيعي</a:t>
            </a:r>
          </a:p>
          <a:p>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3568" y="116632"/>
            <a:ext cx="7467600" cy="1143000"/>
          </a:xfrm>
        </p:spPr>
        <p:txBody>
          <a:bodyPr>
            <a:normAutofit/>
          </a:bodyPr>
          <a:lstStyle/>
          <a:p>
            <a:pPr algn="ctr"/>
            <a:r>
              <a:rPr lang="ar-IQ" sz="3600" dirty="0" smtClean="0">
                <a:solidFill>
                  <a:srgbClr val="FF0000"/>
                </a:solidFill>
              </a:rPr>
              <a:t>النظريات التي تفسر شكل الجماعة الانسانية الاولى</a:t>
            </a:r>
            <a:endParaRPr lang="ar-IQ" sz="3600" dirty="0">
              <a:solidFill>
                <a:srgbClr val="FF0000"/>
              </a:solidFill>
            </a:endParaRPr>
          </a:p>
        </p:txBody>
      </p:sp>
      <p:sp>
        <p:nvSpPr>
          <p:cNvPr id="3" name="عنصر نائب للمحتوى 2"/>
          <p:cNvSpPr>
            <a:spLocks noGrp="1"/>
          </p:cNvSpPr>
          <p:nvPr>
            <p:ph sz="quarter" idx="1"/>
          </p:nvPr>
        </p:nvSpPr>
        <p:spPr>
          <a:xfrm>
            <a:off x="899592" y="1417638"/>
            <a:ext cx="7467600" cy="4873752"/>
          </a:xfrm>
        </p:spPr>
        <p:txBody>
          <a:bodyPr>
            <a:normAutofit/>
          </a:bodyPr>
          <a:lstStyle/>
          <a:p>
            <a:pPr marL="0" indent="0" algn="just">
              <a:buNone/>
            </a:pPr>
            <a:r>
              <a:rPr lang="ar-IQ" sz="4000" dirty="0" smtClean="0"/>
              <a:t>1- نظرية العشيرة او القبيلة هي الخلية الاجتماعية الاولى.</a:t>
            </a:r>
          </a:p>
          <a:p>
            <a:pPr marL="0" indent="0" algn="just">
              <a:buNone/>
            </a:pPr>
            <a:r>
              <a:rPr lang="ar-IQ" sz="4000" dirty="0" smtClean="0"/>
              <a:t>2- نظرية العشيرة التوتمية.</a:t>
            </a:r>
          </a:p>
          <a:p>
            <a:pPr marL="0" indent="0" algn="just">
              <a:buNone/>
            </a:pPr>
            <a:r>
              <a:rPr lang="ar-IQ" sz="4000" dirty="0" smtClean="0"/>
              <a:t>3-نظرية الاسرة هي الخلية الاجتماعية الاولى.</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404664"/>
            <a:ext cx="8219256" cy="6069288"/>
          </a:xfrm>
        </p:spPr>
        <p:txBody>
          <a:bodyPr>
            <a:noAutofit/>
          </a:bodyPr>
          <a:lstStyle/>
          <a:p>
            <a:pPr marL="0" indent="0" algn="ctr">
              <a:buNone/>
            </a:pPr>
            <a:r>
              <a:rPr lang="ar-IQ" sz="3200" b="1" dirty="0" smtClean="0"/>
              <a:t>النظام القانوني البدائي </a:t>
            </a:r>
          </a:p>
          <a:p>
            <a:pPr marL="0" indent="0" algn="just">
              <a:buNone/>
            </a:pPr>
            <a:r>
              <a:rPr lang="ar-IQ" sz="3200" dirty="0" smtClean="0"/>
              <a:t>1- النظام الاول: نظام السلطة الابوية</a:t>
            </a:r>
          </a:p>
          <a:p>
            <a:pPr marL="0" indent="0" algn="just">
              <a:buNone/>
            </a:pPr>
            <a:r>
              <a:rPr lang="ar-IQ" sz="3200" dirty="0" smtClean="0"/>
              <a:t>في نطاق الجماعة كان النظام هو نظام السلطة الابوية فكان افراد كل اسرة من زوجة واولاد ومن يلحق بهم من خدم ورقيق ونزلاء في حماية الاسرة يخضعون جميعا خضوعاً تاماً لسلطة رب الاسرة.</a:t>
            </a:r>
          </a:p>
          <a:p>
            <a:pPr marL="0" indent="0" algn="just">
              <a:buNone/>
            </a:pPr>
            <a:endParaRPr lang="ar-IQ" sz="3200" dirty="0" smtClean="0"/>
          </a:p>
          <a:p>
            <a:pPr marL="0" indent="0" algn="just">
              <a:buNone/>
            </a:pPr>
            <a:r>
              <a:rPr lang="ar-IQ" sz="3200" dirty="0" smtClean="0"/>
              <a:t>2- النظام الثاني: نظام حكم القوة </a:t>
            </a:r>
          </a:p>
          <a:p>
            <a:pPr marL="0" indent="0" algn="just">
              <a:buNone/>
            </a:pPr>
            <a:r>
              <a:rPr lang="ar-IQ" sz="3200" dirty="0" smtClean="0"/>
              <a:t>كانت الرابطة بين افراد كل جماعة من الجماعات البدائية تقوم على صلة القرابة الطبيعية او المفترضة.</a:t>
            </a:r>
          </a:p>
          <a:p>
            <a:pPr marL="0" indent="0" algn="just">
              <a:buNone/>
            </a:pPr>
            <a:endParaRPr lang="ar-IQ" sz="2800" dirty="0" smtClean="0"/>
          </a:p>
          <a:p>
            <a:pPr marL="0" indent="0" algn="just">
              <a:buNone/>
            </a:pPr>
            <a:endParaRPr lang="ar-IQ" sz="2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251520" y="404664"/>
            <a:ext cx="8424936" cy="6192688"/>
          </a:xfrm>
        </p:spPr>
        <p:txBody>
          <a:bodyPr>
            <a:noAutofit/>
          </a:bodyPr>
          <a:lstStyle/>
          <a:p>
            <a:pPr marL="0" indent="0" algn="just">
              <a:buNone/>
            </a:pPr>
            <a:r>
              <a:rPr lang="ar-IQ" sz="4000" dirty="0" smtClean="0"/>
              <a:t>الحد من استعمال القوة </a:t>
            </a:r>
          </a:p>
          <a:p>
            <a:pPr marL="0" indent="0" algn="just">
              <a:buNone/>
            </a:pPr>
            <a:r>
              <a:rPr lang="ar-IQ" sz="4000" dirty="0" smtClean="0"/>
              <a:t>كانت شخصية الافراد في المجتمعات القديمة تذوب في كيان الجماعة من اسرة اوعشيرة فلذلك كان افراد كل جماعة يعيشون في حالة تضامن كامل فيما لهم من حقوق وما عليهم من واجبات.</a:t>
            </a:r>
          </a:p>
          <a:p>
            <a:pPr marL="0" indent="0" algn="just">
              <a:buNone/>
            </a:pPr>
            <a:r>
              <a:rPr lang="ar-IQ" sz="4000" dirty="0" smtClean="0"/>
              <a:t>والحد من استعمال القوة كان بعدة عوامل اهمها:</a:t>
            </a:r>
          </a:p>
          <a:p>
            <a:pPr marL="0" indent="0" algn="just">
              <a:buNone/>
            </a:pPr>
            <a:r>
              <a:rPr lang="ar-IQ" sz="4000" dirty="0" smtClean="0"/>
              <a:t>1-التخلي عن الجاني</a:t>
            </a:r>
          </a:p>
          <a:p>
            <a:pPr marL="0" indent="0" algn="just">
              <a:buNone/>
            </a:pPr>
            <a:r>
              <a:rPr lang="ar-IQ" sz="4000" smtClean="0"/>
              <a:t>2-التصالح على المال.</a:t>
            </a:r>
            <a:endParaRPr lang="ar-IQ" sz="40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251520" y="260648"/>
            <a:ext cx="8424936" cy="6408712"/>
          </a:xfrm>
        </p:spPr>
        <p:txBody>
          <a:bodyPr>
            <a:noAutofit/>
          </a:bodyPr>
          <a:lstStyle/>
          <a:p>
            <a:pPr marL="0" indent="0" algn="just">
              <a:buNone/>
            </a:pPr>
            <a:r>
              <a:rPr lang="ar-IQ" sz="3600" dirty="0" smtClean="0"/>
              <a:t>3- الكتابات والنقوش</a:t>
            </a:r>
          </a:p>
          <a:p>
            <a:pPr marL="0" indent="0" algn="just">
              <a:buNone/>
            </a:pPr>
            <a:r>
              <a:rPr lang="ar-IQ" sz="3600" dirty="0" smtClean="0"/>
              <a:t>من مصادر القانون العراقي القديم تلك النقوش والكتابات التي أمر بعض الملوك بنقشها على جدران المعابد أو مداخلها او المحلات العامة أو القصور والابنية التي أمروا بتشييدها .</a:t>
            </a:r>
          </a:p>
          <a:p>
            <a:pPr marL="0" indent="0" algn="just">
              <a:buNone/>
            </a:pPr>
            <a:r>
              <a:rPr lang="ar-IQ" sz="3600" dirty="0" smtClean="0"/>
              <a:t>وكذلك الكتابة على بعض الاحجار المسماة بأحجار الحدود (( الكودرو ))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323528" y="404664"/>
            <a:ext cx="8291264" cy="5925272"/>
          </a:xfrm>
        </p:spPr>
        <p:txBody>
          <a:bodyPr>
            <a:normAutofit/>
          </a:bodyPr>
          <a:lstStyle/>
          <a:p>
            <a:pPr marL="0" indent="0" algn="just">
              <a:buNone/>
            </a:pPr>
            <a:r>
              <a:rPr lang="ar-IQ" sz="3200" dirty="0" smtClean="0"/>
              <a:t>4- القرارات القضائية</a:t>
            </a:r>
          </a:p>
          <a:p>
            <a:pPr marL="0" indent="0" algn="just">
              <a:buNone/>
            </a:pPr>
            <a:r>
              <a:rPr lang="ar-IQ" sz="3200" dirty="0" smtClean="0"/>
              <a:t>القرارات او الاحكام القضائية هي الاحكام الصادرة عن المحاكم لحسم مسألة متنازع عليها .</a:t>
            </a:r>
          </a:p>
          <a:p>
            <a:pPr marL="0" indent="0" algn="just">
              <a:buNone/>
            </a:pPr>
            <a:r>
              <a:rPr lang="ar-IQ" sz="3200" dirty="0" smtClean="0"/>
              <a:t>وهي احدى مصادر القواعد القانونية في العراق القديم لأنها تستند في اصدارها على الاكثر الى قواعد واعراف قانونية .</a:t>
            </a:r>
          </a:p>
          <a:p>
            <a:pPr marL="0" indent="0" algn="just">
              <a:buNone/>
            </a:pPr>
            <a:r>
              <a:rPr lang="ar-IQ" sz="3200" dirty="0" smtClean="0"/>
              <a:t>كما تعطينا صورة واحة عن الاجراءات القضائية لانها تتضمن محاضر جلسات القضاء،مواضيع الدعوى وبعض الاجراءات المتبعة في اقامة الدعوى كالاستماع الى البيانات واسماء الشهود وكيفية سماع شهاداتهم وتاريخ اصدار الحكم واسماء القضاة الذين اصدروا الحكم.</a:t>
            </a:r>
            <a:endParaRPr lang="ar-IQ" sz="3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شربية">
  <a:themeElements>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128</TotalTime>
  <Words>282</Words>
  <Application>Microsoft Office PowerPoint</Application>
  <PresentationFormat>On-screen Show (4:3)</PresentationFormat>
  <Paragraphs>27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مشربية</vt:lpstr>
      <vt:lpstr>تاريخ القانون</vt:lpstr>
      <vt:lpstr>النظريات التي تفسر شكل الجماعة الانسانية الاولى</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عناصر الحق واركانه</dc:title>
  <dc:creator>dell</dc:creator>
  <cp:lastModifiedBy>Zahraa</cp:lastModifiedBy>
  <cp:revision>29</cp:revision>
  <dcterms:created xsi:type="dcterms:W3CDTF">2019-04-17T09:27:31Z</dcterms:created>
  <dcterms:modified xsi:type="dcterms:W3CDTF">2024-09-23T09:00:39Z</dcterms:modified>
</cp:coreProperties>
</file>