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924" r:id="rId1"/>
  </p:sldMasterIdLst>
  <p:notesMasterIdLst>
    <p:notesMasterId r:id="rId12"/>
  </p:notesMasterIdLst>
  <p:sldIdLst>
    <p:sldId id="265" r:id="rId2"/>
    <p:sldId id="287" r:id="rId3"/>
    <p:sldId id="270" r:id="rId4"/>
    <p:sldId id="266" r:id="rId5"/>
    <p:sldId id="257" r:id="rId6"/>
    <p:sldId id="283" r:id="rId7"/>
    <p:sldId id="284" r:id="rId8"/>
    <p:sldId id="285" r:id="rId9"/>
    <p:sldId id="286" r:id="rId10"/>
    <p:sldId id="261" r:id="rId11"/>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ابن الديار" initials="ابن" lastIdx="0"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2" d="100"/>
          <a:sy n="72" d="100"/>
        </p:scale>
        <p:origin x="-132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C327899-74C4-4E3A-B9E2-F05786A062D0}" type="datetimeFigureOut">
              <a:rPr lang="ar-IQ" smtClean="0"/>
              <a:t>24/03/1447</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8BCF3FD-D3E1-4AAC-BA25-8299886B228F}" type="slidenum">
              <a:rPr lang="ar-IQ" smtClean="0"/>
              <a:t>‹#›</a:t>
            </a:fld>
            <a:endParaRPr lang="ar-IQ"/>
          </a:p>
        </p:txBody>
      </p:sp>
    </p:spTree>
    <p:extLst>
      <p:ext uri="{BB962C8B-B14F-4D97-AF65-F5344CB8AC3E}">
        <p14:creationId xmlns:p14="http://schemas.microsoft.com/office/powerpoint/2010/main" val="215257237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r>
              <a:rPr lang="ar-IQ" dirty="0" smtClean="0"/>
              <a:t>حساب </a:t>
            </a:r>
            <a:endParaRPr lang="ar-IQ" dirty="0"/>
          </a:p>
        </p:txBody>
      </p:sp>
      <p:sp>
        <p:nvSpPr>
          <p:cNvPr id="4" name="عنصر نائب لرقم الشريحة 3"/>
          <p:cNvSpPr>
            <a:spLocks noGrp="1"/>
          </p:cNvSpPr>
          <p:nvPr>
            <p:ph type="sldNum" sz="quarter" idx="10"/>
          </p:nvPr>
        </p:nvSpPr>
        <p:spPr/>
        <p:txBody>
          <a:bodyPr/>
          <a:lstStyle/>
          <a:p>
            <a:fld id="{28BCF3FD-D3E1-4AAC-BA25-8299886B228F}" type="slidenum">
              <a:rPr lang="ar-IQ" smtClean="0"/>
              <a:t>5</a:t>
            </a:fld>
            <a:endParaRPr lang="ar-IQ"/>
          </a:p>
        </p:txBody>
      </p:sp>
    </p:spTree>
    <p:extLst>
      <p:ext uri="{BB962C8B-B14F-4D97-AF65-F5344CB8AC3E}">
        <p14:creationId xmlns:p14="http://schemas.microsoft.com/office/powerpoint/2010/main" val="26033376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 name="مثلث قائم الزاوية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عنوان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grpSp>
        <p:nvGrpSpPr>
          <p:cNvPr id="2" name="مجموعة 1"/>
          <p:cNvGrpSpPr/>
          <p:nvPr/>
        </p:nvGrpSpPr>
        <p:grpSpPr>
          <a:xfrm>
            <a:off x="-3765" y="4953000"/>
            <a:ext cx="9147765" cy="1912088"/>
            <a:chOff x="-3765" y="4832896"/>
            <a:chExt cx="9147765" cy="2032192"/>
          </a:xfrm>
        </p:grpSpPr>
        <p:sp>
          <p:nvSpPr>
            <p:cNvPr id="7" name="شكل حر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شكل حر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شكل حر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رابط مستقيم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عنصر نائب للتاريخ 29"/>
          <p:cNvSpPr>
            <a:spLocks noGrp="1"/>
          </p:cNvSpPr>
          <p:nvPr>
            <p:ph type="dt" sz="half" idx="10"/>
          </p:nvPr>
        </p:nvSpPr>
        <p:spPr/>
        <p:txBody>
          <a:bodyPr/>
          <a:lstStyle>
            <a:lvl1pPr>
              <a:defRPr>
                <a:solidFill>
                  <a:srgbClr val="FFFFFF"/>
                </a:solidFill>
              </a:defRPr>
            </a:lvl1pPr>
            <a:extLst/>
          </a:lstStyle>
          <a:p>
            <a:fld id="{604053E0-CFCA-449E-9355-547425ED3205}" type="datetime8">
              <a:rPr lang="ar-IQ" smtClean="0"/>
              <a:t>16 أيلول، 25</a:t>
            </a:fld>
            <a:endParaRPr lang="ar-IQ"/>
          </a:p>
        </p:txBody>
      </p:sp>
      <p:sp>
        <p:nvSpPr>
          <p:cNvPr id="19" name="عنصر نائب للتذييل 18"/>
          <p:cNvSpPr>
            <a:spLocks noGrp="1"/>
          </p:cNvSpPr>
          <p:nvPr>
            <p:ph type="ftr" sz="quarter" idx="11"/>
          </p:nvPr>
        </p:nvSpPr>
        <p:spPr/>
        <p:txBody>
          <a:bodyPr/>
          <a:lstStyle>
            <a:lvl1pPr>
              <a:defRPr>
                <a:solidFill>
                  <a:schemeClr val="accent1">
                    <a:tint val="20000"/>
                  </a:schemeClr>
                </a:solidFill>
              </a:defRPr>
            </a:lvl1pPr>
            <a:extLst/>
          </a:lstStyle>
          <a:p>
            <a:endParaRPr lang="ar-IQ"/>
          </a:p>
        </p:txBody>
      </p:sp>
      <p:sp>
        <p:nvSpPr>
          <p:cNvPr id="27" name="عنصر نائب لرقم الشريحة 26"/>
          <p:cNvSpPr>
            <a:spLocks noGrp="1"/>
          </p:cNvSpPr>
          <p:nvPr>
            <p:ph type="sldNum" sz="quarter" idx="12"/>
          </p:nvPr>
        </p:nvSpPr>
        <p:spPr/>
        <p:txBody>
          <a:bodyPr/>
          <a:lstStyle>
            <a:lvl1pPr>
              <a:defRPr>
                <a:solidFill>
                  <a:srgbClr val="FFFFFF"/>
                </a:solidFill>
              </a:defRPr>
            </a:lvl1pPr>
            <a:extLst/>
          </a:lstStyle>
          <a:p>
            <a:fld id="{0374A73D-D570-4D74-B9BC-33BAA8031BBC}"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481329"/>
            <a:ext cx="8229600" cy="4386071"/>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E1778ACF-2660-42D1-B02E-F36795E11957}" type="datetime8">
              <a:rPr lang="ar-IQ" smtClean="0"/>
              <a:t>16 أيلول، 25</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44013" y="274640"/>
            <a:ext cx="1777470" cy="5592761"/>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41"/>
            <a:ext cx="6324600" cy="5592760"/>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72907900-161E-4D59-8920-70CAB8A25847}" type="datetime8">
              <a:rPr lang="ar-IQ" smtClean="0"/>
              <a:t>16 أيلول، 25</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A83335BE-948D-4E33-AC79-4EC7E36C7944}" type="datetime8">
              <a:rPr lang="ar-IQ" smtClean="0"/>
              <a:t>16 أيلول، 25</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0374A73D-D570-4D74-B9BC-33BAA8031BBC}" type="slidenum">
              <a:rPr lang="ar-IQ" smtClean="0"/>
              <a:t>‹#›</a:t>
            </a:fld>
            <a:endParaRPr lang="ar-IQ"/>
          </a:p>
        </p:txBody>
      </p:sp>
      <p:sp>
        <p:nvSpPr>
          <p:cNvPr id="7" name="عنوان 6"/>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823E8FE8-DAE7-4C91-B4AD-46D90DFF6669}" type="datetime8">
              <a:rPr lang="ar-IQ" smtClean="0"/>
              <a:t>16 أيلول، 25</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0374A73D-D570-4D74-B9BC-33BAA8031BBC}" type="slidenum">
              <a:rPr lang="ar-IQ" smtClean="0"/>
              <a:t>‹#›</a:t>
            </a:fld>
            <a:endParaRPr lang="ar-IQ"/>
          </a:p>
        </p:txBody>
      </p:sp>
      <p:sp>
        <p:nvSpPr>
          <p:cNvPr id="7" name="شارة رتبة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شارة رتبة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2">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457ECD92-7D89-46D5-A6F3-D7CC3E3F3E0D}" type="datetime8">
              <a:rPr lang="ar-IQ" smtClean="0"/>
              <a:t>16 أيلول، 25</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0374A73D-D570-4D74-B9BC-33BAA8031BBC}" type="slidenum">
              <a:rPr lang="ar-IQ" smtClean="0"/>
              <a:t>‹#›</a:t>
            </a:fld>
            <a:endParaRPr lang="ar-IQ"/>
          </a:p>
        </p:txBody>
      </p:sp>
      <p:sp>
        <p:nvSpPr>
          <p:cNvPr id="8" name="عنوان 7"/>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5035C4BF-A78B-446D-8488-382C5E9AEC18}" type="datetime8">
              <a:rPr lang="ar-IQ" smtClean="0"/>
              <a:t>16 أيلول، 25</a:t>
            </a:fld>
            <a:endParaRPr lang="ar-IQ"/>
          </a:p>
        </p:txBody>
      </p:sp>
      <p:sp>
        <p:nvSpPr>
          <p:cNvPr id="8" name="عنصر نائب للتذييل 7"/>
          <p:cNvSpPr>
            <a:spLocks noGrp="1"/>
          </p:cNvSpPr>
          <p:nvPr>
            <p:ph type="ftr" sz="quarter" idx="11"/>
          </p:nvPr>
        </p:nvSpPr>
        <p:spPr/>
        <p:txBody>
          <a:bodyPr/>
          <a:lstStyle>
            <a:extLst/>
          </a:lstStyle>
          <a:p>
            <a:endParaRPr lang="ar-IQ"/>
          </a:p>
        </p:txBody>
      </p:sp>
      <p:sp>
        <p:nvSpPr>
          <p:cNvPr id="9" name="عنصر نائب لرقم الشريحة 8"/>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bg>
      <p:bgRef idx="1002">
        <a:schemeClr val="bg1"/>
      </p:bgRef>
    </p:bg>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extLst/>
          </a:lstStyle>
          <a:p>
            <a:fld id="{3960F7A3-4CE6-4DD4-8D21-3B542ECDD686}" type="datetime8">
              <a:rPr lang="ar-IQ" smtClean="0"/>
              <a:t>16 أيلول، 25</a:t>
            </a:fld>
            <a:endParaRPr lang="ar-IQ"/>
          </a:p>
        </p:txBody>
      </p:sp>
      <p:sp>
        <p:nvSpPr>
          <p:cNvPr id="4" name="عنصر نائب للتذييل 3"/>
          <p:cNvSpPr>
            <a:spLocks noGrp="1"/>
          </p:cNvSpPr>
          <p:nvPr>
            <p:ph type="ftr" sz="quarter" idx="11"/>
          </p:nvPr>
        </p:nvSpPr>
        <p:spPr/>
        <p:txBody>
          <a:bodyPr/>
          <a:lstStyle>
            <a:extLst/>
          </a:lstStyle>
          <a:p>
            <a:endParaRPr lang="ar-IQ"/>
          </a:p>
        </p:txBody>
      </p:sp>
      <p:sp>
        <p:nvSpPr>
          <p:cNvPr id="5" name="عنصر نائب لرقم الشريحة 4"/>
          <p:cNvSpPr>
            <a:spLocks noGrp="1"/>
          </p:cNvSpPr>
          <p:nvPr>
            <p:ph type="sldNum" sz="quarter" idx="12"/>
          </p:nvPr>
        </p:nvSpPr>
        <p:spPr/>
        <p:txBody>
          <a:bodyPr/>
          <a:lstStyle>
            <a:extLst/>
          </a:lstStyle>
          <a:p>
            <a:fld id="{0374A73D-D570-4D74-B9BC-33BAA8031BBC}" type="slidenum">
              <a:rPr lang="ar-IQ" smtClean="0"/>
              <a:t>‹#›</a:t>
            </a:fld>
            <a:endParaRPr lang="ar-IQ"/>
          </a:p>
        </p:txBody>
      </p:sp>
      <p:sp>
        <p:nvSpPr>
          <p:cNvPr id="6" name="عنوان 5"/>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fld id="{64711EF0-0F23-4B22-9D35-2E3FF1AD93E6}" type="datetime8">
              <a:rPr lang="ar-IQ" smtClean="0"/>
              <a:t>16 أيلول، 25</a:t>
            </a:fld>
            <a:endParaRPr lang="ar-IQ"/>
          </a:p>
        </p:txBody>
      </p:sp>
      <p:sp>
        <p:nvSpPr>
          <p:cNvPr id="3" name="عنصر نائب للتذييل 2"/>
          <p:cNvSpPr>
            <a:spLocks noGrp="1"/>
          </p:cNvSpPr>
          <p:nvPr>
            <p:ph type="ftr" sz="quarter" idx="11"/>
          </p:nvPr>
        </p:nvSpPr>
        <p:spPr/>
        <p:txBody>
          <a:bodyPr/>
          <a:lstStyle>
            <a:extLst/>
          </a:lstStyle>
          <a:p>
            <a:endParaRPr lang="ar-IQ"/>
          </a:p>
        </p:txBody>
      </p:sp>
      <p:sp>
        <p:nvSpPr>
          <p:cNvPr id="4" name="عنصر نائب لرقم الشريحة 3"/>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727032" y="6407944"/>
            <a:ext cx="1920240" cy="365760"/>
          </a:xfrm>
        </p:spPr>
        <p:txBody>
          <a:bodyPr/>
          <a:lstStyle>
            <a:extLst/>
          </a:lstStyle>
          <a:p>
            <a:fld id="{5BF7BEB4-99BF-44EA-8A3C-D61007D8D8B4}" type="datetime8">
              <a:rPr lang="ar-IQ" smtClean="0"/>
              <a:t>16 أيلول، 25</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3" name="عنصر نائب للصورة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ar-SA" smtClean="0"/>
              <a:t>انقر فوق الأيقونة لإضافة صورة</a:t>
            </a:r>
            <a:endParaRPr kumimoji="0" lang="en-US" dirty="0"/>
          </a:p>
        </p:txBody>
      </p:sp>
      <p:sp>
        <p:nvSpPr>
          <p:cNvPr id="5" name="عنصر نائب للتاريخ 4"/>
          <p:cNvSpPr>
            <a:spLocks noGrp="1"/>
          </p:cNvSpPr>
          <p:nvPr>
            <p:ph type="dt" sz="half" idx="10"/>
          </p:nvPr>
        </p:nvSpPr>
        <p:spPr/>
        <p:txBody>
          <a:bodyPr/>
          <a:lstStyle>
            <a:lvl1pPr>
              <a:defRPr>
                <a:solidFill>
                  <a:schemeClr val="tx1"/>
                </a:solidFill>
              </a:defRPr>
            </a:lvl1pPr>
            <a:extLst/>
          </a:lstStyle>
          <a:p>
            <a:fld id="{AA25F588-F713-46EA-A1AD-86CDEBAE86B5}" type="datetime8">
              <a:rPr lang="ar-IQ" smtClean="0"/>
              <a:t>16 أيلول، 25</a:t>
            </a:fld>
            <a:endParaRPr lang="ar-IQ"/>
          </a:p>
        </p:txBody>
      </p:sp>
      <p:sp>
        <p:nvSpPr>
          <p:cNvPr id="6" name="عنصر نائب للتذييل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IQ"/>
          </a:p>
        </p:txBody>
      </p:sp>
      <p:sp>
        <p:nvSpPr>
          <p:cNvPr id="7" name="عنصر نائب لرقم الشريحة 6"/>
          <p:cNvSpPr>
            <a:spLocks noGrp="1"/>
          </p:cNvSpPr>
          <p:nvPr>
            <p:ph type="sldNum" sz="quarter" idx="12"/>
          </p:nvPr>
        </p:nvSpPr>
        <p:spPr/>
        <p:txBody>
          <a:bodyPr/>
          <a:lstStyle>
            <a:lvl1pPr>
              <a:defRPr>
                <a:solidFill>
                  <a:schemeClr val="tx1"/>
                </a:solidFill>
              </a:defRPr>
            </a:lvl1pPr>
            <a:extLst/>
          </a:lstStyle>
          <a:p>
            <a:fld id="{0374A73D-D570-4D74-B9BC-33BAA8031BBC}" type="slidenum">
              <a:rPr lang="ar-IQ" smtClean="0"/>
              <a:t>‹#›</a:t>
            </a:fld>
            <a:endParaRPr lang="ar-IQ"/>
          </a:p>
        </p:txBody>
      </p:sp>
      <p:sp>
        <p:nvSpPr>
          <p:cNvPr id="2" name="عنوان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ar-SA" smtClean="0"/>
              <a:t>انقر لتحرير نمط العنوان الرئيسي</a:t>
            </a:r>
            <a:endParaRPr kumimoji="0" lang="en-US"/>
          </a:p>
        </p:txBody>
      </p:sp>
      <p:sp>
        <p:nvSpPr>
          <p:cNvPr id="8" name="شكل حر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شكل حر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مثلث قائم الزاوية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رابط مستقيم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شارة رتبة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شارة رتبة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شكل حر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شكل حر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مثلث قائم الزاوية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رابط مستقيم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عنصر نائب للعنوان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713C5A7-EE5F-41DC-89FD-09542F94C853}" type="datetime8">
              <a:rPr lang="ar-IQ" smtClean="0"/>
              <a:t>16 أيلول، 25</a:t>
            </a:fld>
            <a:endParaRPr lang="ar-IQ"/>
          </a:p>
        </p:txBody>
      </p:sp>
      <p:sp>
        <p:nvSpPr>
          <p:cNvPr id="22" name="عنصر نائب للتذييل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IQ"/>
          </a:p>
        </p:txBody>
      </p:sp>
      <p:sp>
        <p:nvSpPr>
          <p:cNvPr id="18" name="عنصر نائب لرقم الشريحة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374A73D-D570-4D74-B9BC-33BAA8031BBC}"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hf hdr="0" ftr="0" dt="0"/>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1412777"/>
            <a:ext cx="7772400" cy="2169586"/>
          </a:xfrm>
        </p:spPr>
        <p:txBody>
          <a:bodyPr>
            <a:normAutofit/>
          </a:bodyPr>
          <a:lstStyle/>
          <a:p>
            <a:pPr algn="ctr"/>
            <a:r>
              <a:rPr lang="ar-IQ" dirty="0" smtClean="0">
                <a:solidFill>
                  <a:srgbClr val="FF0000"/>
                </a:solidFill>
              </a:rPr>
              <a:t>محاضرات في قانون الضمان الاجتماعي النافذ رقم 18 لسنة 2023  </a:t>
            </a:r>
            <a:endParaRPr lang="ar-IQ" dirty="0"/>
          </a:p>
        </p:txBody>
      </p:sp>
      <p:sp>
        <p:nvSpPr>
          <p:cNvPr id="3" name="عنوان فرعي 2"/>
          <p:cNvSpPr>
            <a:spLocks noGrp="1"/>
          </p:cNvSpPr>
          <p:nvPr>
            <p:ph type="subTitle" idx="1"/>
          </p:nvPr>
        </p:nvSpPr>
        <p:spPr>
          <a:xfrm>
            <a:off x="685800" y="3611606"/>
            <a:ext cx="7772400" cy="1545585"/>
          </a:xfrm>
        </p:spPr>
        <p:txBody>
          <a:bodyPr>
            <a:noAutofit/>
          </a:bodyPr>
          <a:lstStyle/>
          <a:p>
            <a:pPr algn="ctr"/>
            <a:r>
              <a:rPr lang="ar-IQ" sz="4800" dirty="0" smtClean="0">
                <a:solidFill>
                  <a:schemeClr val="tx1"/>
                </a:solidFill>
              </a:rPr>
              <a:t>م. د نادية فرحان زامل</a:t>
            </a:r>
            <a:endParaRPr lang="ar-IQ" sz="4800" dirty="0">
              <a:solidFill>
                <a:schemeClr val="tx1"/>
              </a:solidFill>
            </a:endParaRPr>
          </a:p>
        </p:txBody>
      </p:sp>
      <p:sp>
        <p:nvSpPr>
          <p:cNvPr id="6" name="عنصر نائب لرقم الشريحة 5"/>
          <p:cNvSpPr>
            <a:spLocks noGrp="1"/>
          </p:cNvSpPr>
          <p:nvPr>
            <p:ph type="sldNum" sz="quarter" idx="12"/>
          </p:nvPr>
        </p:nvSpPr>
        <p:spPr/>
        <p:txBody>
          <a:bodyPr/>
          <a:lstStyle/>
          <a:p>
            <a:fld id="{0374A73D-D570-4D74-B9BC-33BAA8031BBC}" type="slidenum">
              <a:rPr lang="ar-IQ" smtClean="0"/>
              <a:t>1</a:t>
            </a:fld>
            <a:endParaRPr lang="ar-IQ"/>
          </a:p>
        </p:txBody>
      </p:sp>
    </p:spTree>
    <p:extLst>
      <p:ext uri="{BB962C8B-B14F-4D97-AF65-F5344CB8AC3E}">
        <p14:creationId xmlns:p14="http://schemas.microsoft.com/office/powerpoint/2010/main" val="9256853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88640"/>
            <a:ext cx="8229600" cy="6192688"/>
          </a:xfrm>
        </p:spPr>
        <p:txBody>
          <a:bodyPr>
            <a:normAutofit fontScale="77500" lnSpcReduction="20000"/>
          </a:bodyPr>
          <a:lstStyle/>
          <a:p>
            <a:pPr marL="109728" indent="0" algn="just">
              <a:buNone/>
            </a:pPr>
            <a:endParaRPr lang="ar-IQ" b="1" dirty="0" smtClean="0"/>
          </a:p>
          <a:p>
            <a:pPr algn="just"/>
            <a:r>
              <a:rPr lang="ar-IQ" b="1" u="sng" dirty="0"/>
              <a:t>رابعا: نطاق سريان قانون الضمان الاجتماعي</a:t>
            </a:r>
            <a:endParaRPr lang="en-US" dirty="0"/>
          </a:p>
          <a:p>
            <a:pPr algn="just"/>
            <a:r>
              <a:rPr lang="ar-IQ" dirty="0"/>
              <a:t>لم يحدد قانون التقاعد والضمان الاجتماعي للعمال رقم ( 18) لسنة 2023 النافذ صراحة نطاق سريانه من حيث المكان شأنه في ذلك شأن القانون الملغي رقم 39 لسنة 1971، اما من حيث الزمان فقد نصت المادة ( 109) على نفاذ القانون بعد مضي (90) يوم من تاريخ نشره في الجريدة الرسمية في 28/اب/2023 وهذا يعني سريانه باثر فوري ومباشر من تاريخ النفاذ، اما الاشخاص المشمولين </a:t>
            </a:r>
            <a:r>
              <a:rPr lang="ar-IQ" dirty="0" err="1"/>
              <a:t>باحكام</a:t>
            </a:r>
            <a:r>
              <a:rPr lang="ar-IQ" dirty="0"/>
              <a:t> هذا القانون فقد نصت عليهم المادة  (3)  وكما يأتي :</a:t>
            </a:r>
            <a:endParaRPr lang="en-US" dirty="0"/>
          </a:p>
          <a:p>
            <a:pPr algn="just"/>
            <a:r>
              <a:rPr lang="ar-IQ" dirty="0"/>
              <a:t>اولا : تسري احكام هذا القانون على العمال في القطاعات المختلط والخاص والتعاوني والعاملين لحسابهم الخاص والمشمولين </a:t>
            </a:r>
            <a:r>
              <a:rPr lang="ar-IQ" dirty="0" err="1"/>
              <a:t>باحكام</a:t>
            </a:r>
            <a:r>
              <a:rPr lang="ar-IQ" dirty="0"/>
              <a:t> قانون العمل (رقم ( 37) لسنة 2015 النافذ ) في  دوائر الدولة والقطاع العام غير المثبتين على الملاك الدائم .</a:t>
            </a:r>
            <a:endParaRPr lang="en-US" dirty="0"/>
          </a:p>
          <a:p>
            <a:pPr algn="just"/>
            <a:r>
              <a:rPr lang="ar-IQ" dirty="0"/>
              <a:t>ثانيا: تسري احكام فرع ضمان التقاعد على العمال العراقيين العاملين خارج العراق حسب اختيارهم دون الاخلال </a:t>
            </a:r>
            <a:r>
              <a:rPr lang="ar-IQ" dirty="0" err="1"/>
              <a:t>باحكام</a:t>
            </a:r>
            <a:r>
              <a:rPr lang="ar-IQ" dirty="0"/>
              <a:t> اتفاقيات العمل الدولية والعربية التي تنظم حالة الازدواج في الشمول </a:t>
            </a:r>
            <a:r>
              <a:rPr lang="ar-IQ" dirty="0" err="1"/>
              <a:t>باحكام</a:t>
            </a:r>
            <a:r>
              <a:rPr lang="ar-IQ" dirty="0"/>
              <a:t> الضمان الاجتماعي .</a:t>
            </a:r>
            <a:endParaRPr lang="en-US" dirty="0"/>
          </a:p>
          <a:p>
            <a:pPr algn="just"/>
            <a:r>
              <a:rPr lang="ar-IQ" dirty="0"/>
              <a:t>ثالثا: تسري احكام فروع الضمان الاجتماعي على :</a:t>
            </a:r>
            <a:endParaRPr lang="en-US" dirty="0"/>
          </a:p>
          <a:p>
            <a:pPr lvl="0" algn="just"/>
            <a:r>
              <a:rPr lang="ar-IQ" dirty="0"/>
              <a:t>العاملين لحسابهم الخاص واصحاب العمل .</a:t>
            </a:r>
            <a:endParaRPr lang="en-US" dirty="0"/>
          </a:p>
          <a:p>
            <a:pPr lvl="0" algn="just"/>
            <a:r>
              <a:rPr lang="ar-IQ" dirty="0"/>
              <a:t>العاملين في العمل غير المنظم .</a:t>
            </a:r>
            <a:endParaRPr lang="en-US" dirty="0"/>
          </a:p>
          <a:p>
            <a:pPr algn="just"/>
            <a:r>
              <a:rPr lang="ar-IQ" dirty="0"/>
              <a:t>ج. افراد اسرة صاحب العمل ( الزوج والزوجة والابناء واصوله وفروعه الذين يعملون في مشاريعه).</a:t>
            </a:r>
            <a:endParaRPr lang="en-US" dirty="0"/>
          </a:p>
          <a:p>
            <a:pPr algn="just"/>
            <a:r>
              <a:rPr lang="ar-IQ" dirty="0"/>
              <a:t>د. العاملين العراقيين لدى الهيئات الدبلوماسية والمنظمات والشركات العاملة في العراق .</a:t>
            </a:r>
            <a:endParaRPr lang="en-US" dirty="0"/>
          </a:p>
          <a:p>
            <a:pPr marL="109728" indent="0">
              <a:buNone/>
            </a:pPr>
            <a:endParaRPr lang="ar-IQ" b="1" dirty="0"/>
          </a:p>
        </p:txBody>
      </p:sp>
      <p:sp>
        <p:nvSpPr>
          <p:cNvPr id="6" name="عنصر نائب لرقم الشريحة 5"/>
          <p:cNvSpPr>
            <a:spLocks noGrp="1"/>
          </p:cNvSpPr>
          <p:nvPr>
            <p:ph type="sldNum" sz="quarter" idx="12"/>
          </p:nvPr>
        </p:nvSpPr>
        <p:spPr/>
        <p:txBody>
          <a:bodyPr/>
          <a:lstStyle/>
          <a:p>
            <a:fld id="{0374A73D-D570-4D74-B9BC-33BAA8031BBC}" type="slidenum">
              <a:rPr lang="ar-IQ" smtClean="0"/>
              <a:t>10</a:t>
            </a:fld>
            <a:endParaRPr lang="ar-IQ"/>
          </a:p>
        </p:txBody>
      </p:sp>
    </p:spTree>
    <p:extLst>
      <p:ext uri="{BB962C8B-B14F-4D97-AF65-F5344CB8AC3E}">
        <p14:creationId xmlns:p14="http://schemas.microsoft.com/office/powerpoint/2010/main" val="26026937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323528" y="548680"/>
            <a:ext cx="8229600" cy="1083576"/>
          </a:xfrm>
        </p:spPr>
        <p:txBody>
          <a:bodyPr>
            <a:normAutofit fontScale="92500" lnSpcReduction="20000"/>
          </a:bodyPr>
          <a:lstStyle/>
          <a:p>
            <a:pPr marL="109728" indent="0" algn="ctr">
              <a:buNone/>
            </a:pPr>
            <a:r>
              <a:rPr lang="ar-IQ" sz="4100" b="1" dirty="0" smtClean="0">
                <a:solidFill>
                  <a:srgbClr val="FF0000"/>
                </a:solidFill>
                <a:effectLst>
                  <a:outerShdw blurRad="31750" dist="25400" dir="5400000" algn="tl" rotWithShape="0">
                    <a:srgbClr val="000000">
                      <a:alpha val="25000"/>
                    </a:srgbClr>
                  </a:outerShdw>
                </a:effectLst>
                <a:ea typeface="+mj-ea"/>
              </a:rPr>
              <a:t>المحاضرة الاولى </a:t>
            </a:r>
          </a:p>
          <a:p>
            <a:pPr marL="109728" indent="0" algn="ctr">
              <a:buNone/>
            </a:pPr>
            <a:r>
              <a:rPr lang="ar-IQ" sz="4100" b="1" dirty="0" smtClean="0">
                <a:solidFill>
                  <a:srgbClr val="FF0000"/>
                </a:solidFill>
                <a:effectLst>
                  <a:outerShdw blurRad="31750" dist="25400" dir="5400000" algn="tl" rotWithShape="0">
                    <a:srgbClr val="000000">
                      <a:alpha val="25000"/>
                    </a:srgbClr>
                  </a:outerShdw>
                </a:effectLst>
                <a:ea typeface="+mj-ea"/>
              </a:rPr>
              <a:t>  </a:t>
            </a:r>
            <a:endParaRPr lang="ar-IQ" dirty="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2</a:t>
            </a:fld>
            <a:endParaRPr lang="ar-IQ"/>
          </a:p>
        </p:txBody>
      </p:sp>
      <p:sp>
        <p:nvSpPr>
          <p:cNvPr id="7" name="مستطيل 6"/>
          <p:cNvSpPr/>
          <p:nvPr/>
        </p:nvSpPr>
        <p:spPr>
          <a:xfrm>
            <a:off x="539552" y="1124744"/>
            <a:ext cx="8208912" cy="5016758"/>
          </a:xfrm>
          <a:prstGeom prst="rect">
            <a:avLst/>
          </a:prstGeom>
        </p:spPr>
        <p:txBody>
          <a:bodyPr wrap="square">
            <a:spAutoFit/>
          </a:bodyPr>
          <a:lstStyle/>
          <a:p>
            <a:pPr algn="just"/>
            <a:r>
              <a:rPr lang="ar-SA" sz="2000" dirty="0"/>
              <a:t>يقتضي الامر ونحن ندرس في هذا الفصل موضوع التعريف بقانون الضمان الاجتماعي لابد لنا اولا نحدد مضمون هذا القانون وثانيا ان نتعرف على مصادره وثالثا ان نحدد نطاق سريانه واحكامه .</a:t>
            </a:r>
            <a:endParaRPr lang="en-US" sz="2000" dirty="0"/>
          </a:p>
          <a:p>
            <a:pPr algn="just"/>
            <a:r>
              <a:rPr lang="ar-SA" sz="2000" b="1" u="sng" dirty="0"/>
              <a:t>اولا تحديد مفهوم قانون الضمان الاجتماعي </a:t>
            </a:r>
            <a:endParaRPr lang="en-US" sz="2000" dirty="0"/>
          </a:p>
          <a:p>
            <a:pPr lvl="0" algn="just"/>
            <a:r>
              <a:rPr lang="ar-SA" sz="2000" dirty="0"/>
              <a:t>كثيرا ما تستخدم مصطلحات التأمين الاجتماعي والضمان الاجتماعي والامان الاجتماعي على انها مترادفات تعني معنى واحدا ، الا ان استخدامها على هذا النحو يدل على خلط واضح في معانيها .</a:t>
            </a:r>
            <a:endParaRPr lang="en-US" sz="2000" dirty="0"/>
          </a:p>
          <a:p>
            <a:pPr lvl="0" algn="just"/>
            <a:r>
              <a:rPr lang="ar-SA" sz="2000" b="1" dirty="0"/>
              <a:t>مصطلح التأمين الاجتماعي :</a:t>
            </a:r>
            <a:r>
              <a:rPr lang="ar-SA" sz="2000" dirty="0"/>
              <a:t> وغالبا ما يستخدم بصيغة الجمع " التأمينات الاجتماعية " يقصد به نظام الزامي للتأمين ضد المخاطر الاجتماعية وهو بذلك وسيلة من بين وسائل عديدة يمكن بها تحقيق الامان الاجتماعي .</a:t>
            </a:r>
            <a:endParaRPr lang="en-US" sz="2000" dirty="0"/>
          </a:p>
          <a:p>
            <a:pPr lvl="0" algn="just"/>
            <a:r>
              <a:rPr lang="ar-SA" sz="2000" b="1" dirty="0"/>
              <a:t>مصطلح الامان الاجتماعي:</a:t>
            </a:r>
            <a:r>
              <a:rPr lang="ar-SA" sz="2000" dirty="0"/>
              <a:t> هو الهدف الذي تسعى الدولة الى تحقيقه لمواطنيها عن طريق ضمان دخولهم في حالة تعرضها الى الانقطاع او النقص ، او في حالات مواجهتهم الاخطار الاجتماعية على نحو دائم او مؤقت .</a:t>
            </a:r>
            <a:endParaRPr lang="en-US" sz="2000" dirty="0"/>
          </a:p>
          <a:p>
            <a:pPr algn="just"/>
            <a:r>
              <a:rPr lang="ar-SA" sz="2000" b="1" dirty="0"/>
              <a:t>مصطلح الضمان الاجتماعي </a:t>
            </a:r>
            <a:r>
              <a:rPr lang="ar-SA" sz="2000" dirty="0"/>
              <a:t>: فهو ينصرف الى </a:t>
            </a:r>
            <a:r>
              <a:rPr lang="ar-SA" sz="2000" dirty="0" err="1" smtClean="0"/>
              <a:t>مجمو</a:t>
            </a:r>
            <a:r>
              <a:rPr lang="ar-IQ" sz="2000" dirty="0" smtClean="0"/>
              <a:t>ع</a:t>
            </a:r>
            <a:r>
              <a:rPr lang="ar-SA" sz="2000" dirty="0" smtClean="0"/>
              <a:t>ة </a:t>
            </a:r>
            <a:r>
              <a:rPr lang="ar-SA" sz="2000" dirty="0"/>
              <a:t>الوسائل </a:t>
            </a:r>
            <a:r>
              <a:rPr lang="ar-SA" sz="2000" dirty="0" err="1"/>
              <a:t>القانوينة</a:t>
            </a:r>
            <a:r>
              <a:rPr lang="ar-SA" sz="2000" dirty="0"/>
              <a:t> التي تهدف الى تحقيق الامان الاجتماعي ، فهو لذلك ليس مرادفا </a:t>
            </a:r>
            <a:r>
              <a:rPr lang="ar-SA" sz="2000" dirty="0" err="1"/>
              <a:t>للامان</a:t>
            </a:r>
            <a:r>
              <a:rPr lang="ar-SA" sz="2000" dirty="0"/>
              <a:t> الاجتماعي </a:t>
            </a:r>
            <a:r>
              <a:rPr lang="ar-SA" sz="2000" dirty="0" err="1"/>
              <a:t>لانه</a:t>
            </a:r>
            <a:r>
              <a:rPr lang="ar-SA" sz="2000" dirty="0"/>
              <a:t> يمثل مجموعة وسائل قانونية ، بينما الامان الاجتماعي يمثل الغاية التي تحققها هذه الوسائل مجتمعة ، كما انه ليس مرادفا للتأمين الاجتماعي لان التأمين الاجتماعي ليس الا احدى الوسائل </a:t>
            </a:r>
            <a:r>
              <a:rPr lang="ar-SA" sz="2000" dirty="0" err="1"/>
              <a:t>القانوينة</a:t>
            </a:r>
            <a:r>
              <a:rPr lang="ar-SA" sz="2000" dirty="0"/>
              <a:t> العديدة التي يضمها الضمان الاجتماعي . </a:t>
            </a:r>
            <a:endParaRPr lang="ar-IQ" sz="2000" dirty="0"/>
          </a:p>
        </p:txBody>
      </p:sp>
    </p:spTree>
    <p:extLst>
      <p:ext uri="{BB962C8B-B14F-4D97-AF65-F5344CB8AC3E}">
        <p14:creationId xmlns:p14="http://schemas.microsoft.com/office/powerpoint/2010/main" val="8496102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548680"/>
            <a:ext cx="8229600" cy="5458611"/>
          </a:xfrm>
        </p:spPr>
        <p:txBody>
          <a:bodyPr>
            <a:normAutofit fontScale="92500" lnSpcReduction="20000"/>
          </a:bodyPr>
          <a:lstStyle/>
          <a:p>
            <a:pPr lvl="0" algn="just"/>
            <a:r>
              <a:rPr lang="ar-IQ" sz="2400" b="1" dirty="0" smtClean="0"/>
              <a:t>ب. ت</a:t>
            </a:r>
            <a:r>
              <a:rPr lang="ar-SA" sz="2400" b="1" dirty="0" smtClean="0"/>
              <a:t>عريف </a:t>
            </a:r>
            <a:r>
              <a:rPr lang="ar-SA" sz="2400" b="1" dirty="0"/>
              <a:t>قانون الضمان الاجتماعي( التأمينات الاجتماعية )  </a:t>
            </a:r>
            <a:endParaRPr lang="en-US" sz="2400" dirty="0"/>
          </a:p>
          <a:p>
            <a:pPr algn="just"/>
            <a:r>
              <a:rPr lang="ar-SA" sz="2400" dirty="0" err="1"/>
              <a:t>بناءا</a:t>
            </a:r>
            <a:r>
              <a:rPr lang="ar-SA" sz="2400" dirty="0"/>
              <a:t> على </a:t>
            </a:r>
            <a:r>
              <a:rPr lang="ar-SA" sz="2400" dirty="0" err="1"/>
              <a:t>ماتقدم</a:t>
            </a:r>
            <a:r>
              <a:rPr lang="ar-SA" sz="2400" dirty="0"/>
              <a:t> يمكننا تعريف قانون الضمان الاجتماعي على انه ( مجموعة القواعد القانونية التي تنظم بها الدولة وسيلة الزامية لتحقيق الامان الاجتماعي </a:t>
            </a:r>
            <a:r>
              <a:rPr lang="ar-SA" sz="2400" dirty="0" err="1"/>
              <a:t>للافراد</a:t>
            </a:r>
            <a:r>
              <a:rPr lang="ar-SA" sz="2400" dirty="0"/>
              <a:t> في مواجهة المخاطر الاجتماعية التي يحددها القانون وحصولهم على اعانات نقدية او عينية في مقابل اشتراكات يدفعها اصحاب العمل والعمال )</a:t>
            </a:r>
            <a:endParaRPr lang="en-US" sz="2400" dirty="0"/>
          </a:p>
          <a:p>
            <a:pPr marL="109728" indent="0" algn="just">
              <a:buNone/>
            </a:pPr>
            <a:endParaRPr lang="en-US" sz="2400" dirty="0"/>
          </a:p>
          <a:p>
            <a:pPr algn="just"/>
            <a:r>
              <a:rPr lang="ar-SA" sz="2400" b="1" dirty="0"/>
              <a:t>ج. خصائص التأمينات الاجتماعية </a:t>
            </a:r>
            <a:endParaRPr lang="en-US" sz="2400" dirty="0"/>
          </a:p>
          <a:p>
            <a:pPr algn="just"/>
            <a:r>
              <a:rPr lang="ar-SA" sz="2400" b="1" dirty="0"/>
              <a:t>1. </a:t>
            </a:r>
            <a:r>
              <a:rPr lang="ar-SA" sz="2400" dirty="0"/>
              <a:t>انه نظام الزامي وبذلك يختلف عن التأمين التجاري الخاص الذي يتسم بكونه اختيارا محضا ، وتبدو الزامية النظام في القسر على الاشتراك فيه وفي تحديد مقدار الاشتراكات والمخاطر المؤمن ضدها قانون ، دون ان يكون </a:t>
            </a:r>
            <a:r>
              <a:rPr lang="ar-SA" sz="2400" dirty="0" err="1"/>
              <a:t>لارادة</a:t>
            </a:r>
            <a:r>
              <a:rPr lang="ar-SA" sz="2400" dirty="0"/>
              <a:t> الافراد دخل في ذلك</a:t>
            </a:r>
            <a:r>
              <a:rPr lang="ar-SA" sz="2400" b="1" dirty="0"/>
              <a:t> .</a:t>
            </a:r>
            <a:endParaRPr lang="en-US" sz="2400" dirty="0"/>
          </a:p>
          <a:p>
            <a:pPr algn="just"/>
            <a:r>
              <a:rPr lang="ar-SA" sz="2400" dirty="0"/>
              <a:t>2. ان منافع النظام يحصل عليها المؤمن عليهم في مقابل اشتراكات يدفعونها ، كما يدفع مستخدموهم ايضا اشتراكات عنهم ، </a:t>
            </a:r>
            <a:r>
              <a:rPr lang="ar-SA" sz="2400" dirty="0" err="1"/>
              <a:t>ولايعني</a:t>
            </a:r>
            <a:r>
              <a:rPr lang="ar-SA" sz="2400" dirty="0"/>
              <a:t> هذا بالضرورة ان يقتصر تمويل نظام التأمينات الاجتماعية على هذه الاشتراكات وانما تضاف اليها في العادة مصادر اخرى ، منها مساهمة الميزانية العامة وحصيلة استثمار احتياطات التأمينات الاجتماعية .</a:t>
            </a:r>
            <a:endParaRPr lang="en-US" sz="2400" dirty="0"/>
          </a:p>
          <a:p>
            <a:pPr algn="just"/>
            <a:r>
              <a:rPr lang="ar-SA" sz="2400" dirty="0"/>
              <a:t>3. ان الدولة تتولى ادارة المرفق العام الذي يشرف على نظام التأمينات الاجتماعية </a:t>
            </a:r>
            <a:r>
              <a:rPr lang="ar-SA" sz="2400" dirty="0" err="1"/>
              <a:t>تظرا</a:t>
            </a:r>
            <a:r>
              <a:rPr lang="ar-SA" sz="2400" dirty="0"/>
              <a:t> لما يمثله من اهمية كبيرة بالنسبة لحياة الافراد وللدور الخطير الذي يلعبه في تنفيذ السياسة الاجتماعية للدولة ، وبهذا يختلف عن التأمين الخاص ، وكذلك عن نظم التأمين التي تدريها بعض الجماعات المهنية كالنقابات والجمعيات</a:t>
            </a:r>
            <a:r>
              <a:rPr lang="ar-SA" sz="2400" b="1" dirty="0"/>
              <a:t>.</a:t>
            </a:r>
            <a:endParaRPr lang="en-US" sz="2400" dirty="0"/>
          </a:p>
          <a:p>
            <a:pPr algn="just"/>
            <a:endParaRPr lang="ar-IQ" sz="2400" dirty="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3</a:t>
            </a:fld>
            <a:endParaRPr lang="ar-IQ"/>
          </a:p>
        </p:txBody>
      </p:sp>
    </p:spTree>
    <p:extLst>
      <p:ext uri="{BB962C8B-B14F-4D97-AF65-F5344CB8AC3E}">
        <p14:creationId xmlns:p14="http://schemas.microsoft.com/office/powerpoint/2010/main" val="27785744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827584" y="476673"/>
            <a:ext cx="7704856" cy="720079"/>
          </a:xfrm>
        </p:spPr>
        <p:txBody>
          <a:bodyPr>
            <a:normAutofit fontScale="90000"/>
          </a:bodyPr>
          <a:lstStyle/>
          <a:p>
            <a:pPr algn="ctr"/>
            <a:r>
              <a:rPr lang="ar-SA" sz="3600" u="sng" dirty="0" smtClean="0">
                <a:effectLst/>
              </a:rPr>
              <a:t> </a:t>
            </a:r>
            <a:r>
              <a:rPr lang="en-US" sz="3600" dirty="0">
                <a:effectLst/>
              </a:rPr>
              <a:t/>
            </a:r>
            <a:br>
              <a:rPr lang="en-US" sz="3600" dirty="0">
                <a:effectLst/>
              </a:rPr>
            </a:br>
            <a:r>
              <a:rPr lang="ar-IQ" sz="3600" dirty="0" smtClean="0">
                <a:solidFill>
                  <a:srgbClr val="FF0000"/>
                </a:solidFill>
                <a:effectLst/>
              </a:rPr>
              <a:t>ثانيا: مصادر قانون الضمان الاجتماعي </a:t>
            </a:r>
            <a:endParaRPr lang="ar-IQ" sz="3600" dirty="0">
              <a:solidFill>
                <a:srgbClr val="FF0000"/>
              </a:solidFill>
            </a:endParaRPr>
          </a:p>
        </p:txBody>
      </p:sp>
      <p:sp>
        <p:nvSpPr>
          <p:cNvPr id="4" name="عنصر نائب لرقم الشريحة 3"/>
          <p:cNvSpPr>
            <a:spLocks noGrp="1"/>
          </p:cNvSpPr>
          <p:nvPr>
            <p:ph type="sldNum" sz="quarter" idx="12"/>
          </p:nvPr>
        </p:nvSpPr>
        <p:spPr/>
        <p:txBody>
          <a:bodyPr/>
          <a:lstStyle/>
          <a:p>
            <a:fld id="{0374A73D-D570-4D74-B9BC-33BAA8031BBC}" type="slidenum">
              <a:rPr lang="ar-IQ" smtClean="0"/>
              <a:t>4</a:t>
            </a:fld>
            <a:endParaRPr lang="ar-IQ" dirty="0"/>
          </a:p>
        </p:txBody>
      </p:sp>
      <p:sp>
        <p:nvSpPr>
          <p:cNvPr id="5" name="مستطيل 4"/>
          <p:cNvSpPr/>
          <p:nvPr/>
        </p:nvSpPr>
        <p:spPr>
          <a:xfrm>
            <a:off x="683568" y="1028343"/>
            <a:ext cx="8136904" cy="3477875"/>
          </a:xfrm>
          <a:prstGeom prst="rect">
            <a:avLst/>
          </a:prstGeom>
        </p:spPr>
        <p:txBody>
          <a:bodyPr wrap="square">
            <a:spAutoFit/>
          </a:bodyPr>
          <a:lstStyle/>
          <a:p>
            <a:pPr lvl="0"/>
            <a:r>
              <a:rPr lang="ar-IQ" b="1" u="sng" dirty="0" smtClean="0"/>
              <a:t>أ</a:t>
            </a:r>
            <a:r>
              <a:rPr lang="ar-IQ" sz="2000" b="1" u="sng" dirty="0" smtClean="0"/>
              <a:t>. </a:t>
            </a:r>
            <a:r>
              <a:rPr lang="ar-SA" sz="2000" b="1" u="sng" dirty="0" smtClean="0"/>
              <a:t>المصادر </a:t>
            </a:r>
            <a:r>
              <a:rPr lang="ar-SA" sz="2000" b="1" u="sng" dirty="0"/>
              <a:t>الداخلية </a:t>
            </a:r>
            <a:endParaRPr lang="en-US" sz="2000" dirty="0"/>
          </a:p>
          <a:p>
            <a:pPr lvl="0"/>
            <a:r>
              <a:rPr lang="ar-SA" sz="2000" b="1" dirty="0"/>
              <a:t>الدستور : </a:t>
            </a:r>
            <a:r>
              <a:rPr lang="ar-SA" sz="2000" dirty="0"/>
              <a:t>نظرا </a:t>
            </a:r>
            <a:r>
              <a:rPr lang="ar-SA" sz="2000" dirty="0" err="1"/>
              <a:t>للاهمية</a:t>
            </a:r>
            <a:r>
              <a:rPr lang="ar-SA" sz="2000" dirty="0"/>
              <a:t> الخاصة لبعض القواعد المتصلة </a:t>
            </a:r>
            <a:r>
              <a:rPr lang="ar-SA" sz="2000" dirty="0" err="1"/>
              <a:t>بالامان</a:t>
            </a:r>
            <a:r>
              <a:rPr lang="ar-SA" sz="2000" dirty="0"/>
              <a:t> الاجتماعي ، للارتباط الوثيق بين مجمل السياسة الاجتماعية للدولة والوسائل القانونية المحققة لهذا الامان ، فأن بعض الدساتير تضمنت مبادئ اساسية تقر حق المواطنين في هذا الامان ، وتلزم الدولة بكفالتها </a:t>
            </a:r>
            <a:r>
              <a:rPr lang="ar-SA" sz="2000" dirty="0" err="1"/>
              <a:t>للافراد</a:t>
            </a:r>
            <a:r>
              <a:rPr lang="ar-SA" sz="2000" dirty="0"/>
              <a:t> ، وقد اخذ الدستور العراقي النافذ لسنة 2005 بهذا الاتجاه  فقرر في مادته (103/ثانيا) </a:t>
            </a:r>
            <a:r>
              <a:rPr lang="ar-SA" sz="2000" dirty="0" err="1"/>
              <a:t>مايل</a:t>
            </a:r>
            <a:r>
              <a:rPr lang="ar-IQ" sz="2000" dirty="0"/>
              <a:t>ي </a:t>
            </a:r>
            <a:r>
              <a:rPr lang="ar-SA" sz="2000" dirty="0"/>
              <a:t>: </a:t>
            </a:r>
            <a:endParaRPr lang="en-US" sz="2000" dirty="0"/>
          </a:p>
          <a:p>
            <a:r>
              <a:rPr lang="ar-SA" sz="2000" dirty="0"/>
              <a:t>( تكفل الدولة الضمان الاجتماعي والصحي للعراقيين في حال الشيخوخة او المرض او العجز عن العمل او التشرد او الي</a:t>
            </a:r>
            <a:r>
              <a:rPr lang="ar-IQ" sz="2000" dirty="0"/>
              <a:t>تم او البطالة ، وتعمل على وقايتهم من الجهل والخوف والفاقة وتوفر لهم السكن والمناهج الخاصة لتأهيلهم والعناية بهم وينظم ذلك بقانون)</a:t>
            </a:r>
            <a:endParaRPr lang="en-US" sz="2000" dirty="0"/>
          </a:p>
          <a:p>
            <a:r>
              <a:rPr lang="ar-IQ" sz="2000" dirty="0"/>
              <a:t>وهذا النص رغم اهميته باعتباره مبدأ اساسيا يقره الدستور ، الا انه </a:t>
            </a:r>
            <a:r>
              <a:rPr lang="ar-IQ" sz="2000" dirty="0" err="1"/>
              <a:t>لايصلح</a:t>
            </a:r>
            <a:r>
              <a:rPr lang="ar-IQ" sz="2000" dirty="0"/>
              <a:t> بحد ذاته للتطبيق وانما يعتبر بمثابة موجه للمشرع ولهذا فان تطبيقه العملي يتوقف على اصدار تشريعات تفصيلية تبين كيفية تنفيذ الدولة </a:t>
            </a:r>
            <a:r>
              <a:rPr lang="ar-IQ" sz="2000" dirty="0" err="1"/>
              <a:t>مايقرره</a:t>
            </a:r>
            <a:r>
              <a:rPr lang="ar-IQ" sz="2000" dirty="0"/>
              <a:t> الدستور .</a:t>
            </a:r>
            <a:endParaRPr lang="en-US" sz="2000" dirty="0"/>
          </a:p>
        </p:txBody>
      </p:sp>
    </p:spTree>
    <p:extLst>
      <p:ext uri="{BB962C8B-B14F-4D97-AF65-F5344CB8AC3E}">
        <p14:creationId xmlns:p14="http://schemas.microsoft.com/office/powerpoint/2010/main" val="10795953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764704"/>
            <a:ext cx="8363272" cy="5242587"/>
          </a:xfrm>
        </p:spPr>
        <p:txBody>
          <a:bodyPr>
            <a:normAutofit fontScale="92500" lnSpcReduction="20000"/>
          </a:bodyPr>
          <a:lstStyle/>
          <a:p>
            <a:pPr algn="just"/>
            <a:r>
              <a:rPr lang="ar-IQ" b="1" dirty="0"/>
              <a:t>2.التشريع </a:t>
            </a:r>
            <a:r>
              <a:rPr lang="ar-IQ" b="1" dirty="0" err="1"/>
              <a:t>العادي:</a:t>
            </a:r>
            <a:r>
              <a:rPr lang="ar-IQ" dirty="0" err="1"/>
              <a:t>لقد</a:t>
            </a:r>
            <a:r>
              <a:rPr lang="ar-IQ" dirty="0"/>
              <a:t> دأبت الدول المختلفة منذ الربع الاخير من القرن الماضي على اصدار تشريعات تنظم الاحكام الخاصة بالوسائل القانونية التي تحقق الامان الاجتماعي </a:t>
            </a:r>
            <a:r>
              <a:rPr lang="ar-IQ" dirty="0" err="1"/>
              <a:t>للافراد</a:t>
            </a:r>
            <a:r>
              <a:rPr lang="ar-IQ" dirty="0"/>
              <a:t> ، وقد اخذ المشرع العراقي بهذا الاسلوب اعتبارا من سنة 1956 بالنسبة للعمال حين </a:t>
            </a:r>
            <a:r>
              <a:rPr lang="ar-IQ" dirty="0" err="1"/>
              <a:t>اصدرقانون</a:t>
            </a:r>
            <a:r>
              <a:rPr lang="ar-IQ" dirty="0"/>
              <a:t> الضمان الاجتماعي رقم (37) لسنة 1956 ، واستمر على ذلك حيث اصدر عدة قوانين للضمان </a:t>
            </a:r>
            <a:r>
              <a:rPr lang="ar-IQ" dirty="0" smtClean="0"/>
              <a:t>الاجتماعي </a:t>
            </a:r>
            <a:r>
              <a:rPr lang="ar-IQ" dirty="0"/>
              <a:t>اخرها قانون التقاعد والضمان الاجتماعي للعمال رقم ( 18) لسنة 2023 .</a:t>
            </a:r>
            <a:endParaRPr lang="en-US" dirty="0"/>
          </a:p>
          <a:p>
            <a:pPr algn="just"/>
            <a:r>
              <a:rPr lang="ar-IQ" b="1" dirty="0"/>
              <a:t>3. الانظمة والتعليمات : </a:t>
            </a:r>
            <a:r>
              <a:rPr lang="ar-IQ" dirty="0"/>
              <a:t>يكثر اللجوء الى اصدار الانظمة والتعليمات في اطار قانون الضمان الاجتماعي لاعتبارات هامة ، منها ان احكام هذا القانون تنظم احكاما تعالج مسائل فنية بحتة ، يصعب تناولها في صلب القانون ولهذا يترك تنظيمها الى انظمة وتعليمات تتولى صياغتها احيانا اكثر من جهة فنية ، ومنها ايضا ان معالجة بعض الجوانب </a:t>
            </a:r>
            <a:r>
              <a:rPr lang="ar-IQ" dirty="0" err="1"/>
              <a:t>المتصلىة</a:t>
            </a:r>
            <a:r>
              <a:rPr lang="ar-IQ" dirty="0"/>
              <a:t> </a:t>
            </a:r>
            <a:r>
              <a:rPr lang="ar-IQ" dirty="0" err="1"/>
              <a:t>بالامان</a:t>
            </a:r>
            <a:r>
              <a:rPr lang="ar-IQ" dirty="0"/>
              <a:t> الاجتماعي </a:t>
            </a:r>
            <a:r>
              <a:rPr lang="ar-IQ" dirty="0" err="1"/>
              <a:t>بانظمة</a:t>
            </a:r>
            <a:r>
              <a:rPr lang="ar-IQ" dirty="0"/>
              <a:t> وتعليمات تعطي المرونة المطلوبة للاستجابة للتأثيرات والظروف المحيطة وتطبيقها لان تعديل هذه الانظمة والتعليمات ايسر من تعديل احكام القانون نفسه وحيث ان الانظمة والتعليمات تلي التشريع العادي في المرتبة ، لذا </a:t>
            </a:r>
            <a:r>
              <a:rPr lang="ar-IQ" dirty="0" err="1"/>
              <a:t>لايمكن</a:t>
            </a:r>
            <a:r>
              <a:rPr lang="ar-IQ" dirty="0"/>
              <a:t> </a:t>
            </a:r>
            <a:r>
              <a:rPr lang="ar-IQ" dirty="0" err="1"/>
              <a:t>لاحكامها</a:t>
            </a:r>
            <a:r>
              <a:rPr lang="ar-IQ" dirty="0"/>
              <a:t> ان تخالف احكام القانون على اي وجه كانت هذه المخالفة</a:t>
            </a:r>
            <a:r>
              <a:rPr lang="ar-IQ" b="1" dirty="0"/>
              <a:t> .</a:t>
            </a:r>
            <a:endParaRPr lang="en-US" dirty="0"/>
          </a:p>
          <a:p>
            <a:pPr marL="109728" indent="0" algn="just">
              <a:buNone/>
            </a:pPr>
            <a:endParaRPr lang="ar-IQ" dirty="0" smtClean="0"/>
          </a:p>
        </p:txBody>
      </p:sp>
      <p:sp>
        <p:nvSpPr>
          <p:cNvPr id="6" name="عنصر نائب لرقم الشريحة 5"/>
          <p:cNvSpPr>
            <a:spLocks noGrp="1"/>
          </p:cNvSpPr>
          <p:nvPr>
            <p:ph type="sldNum" sz="quarter" idx="12"/>
          </p:nvPr>
        </p:nvSpPr>
        <p:spPr/>
        <p:txBody>
          <a:bodyPr/>
          <a:lstStyle/>
          <a:p>
            <a:fld id="{0374A73D-D570-4D74-B9BC-33BAA8031BBC}" type="slidenum">
              <a:rPr lang="ar-IQ" smtClean="0"/>
              <a:t>5</a:t>
            </a:fld>
            <a:endParaRPr lang="ar-IQ"/>
          </a:p>
        </p:txBody>
      </p:sp>
    </p:spTree>
    <p:extLst>
      <p:ext uri="{BB962C8B-B14F-4D97-AF65-F5344CB8AC3E}">
        <p14:creationId xmlns:p14="http://schemas.microsoft.com/office/powerpoint/2010/main" val="24644091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algn="just"/>
            <a:r>
              <a:rPr lang="ar-IQ" b="1" dirty="0"/>
              <a:t>. القضاء والفقه : </a:t>
            </a:r>
            <a:r>
              <a:rPr lang="ar-IQ" dirty="0"/>
              <a:t>يقصد بالقضاء كمصدر من مصادر القانون عموما ومنه قانون الضمان الاجتماعي ، استنباط المبادئ والاحكام القانونية، او استخلاصها من النصوص او انشاؤها </a:t>
            </a:r>
            <a:r>
              <a:rPr lang="ar-IQ" dirty="0" err="1"/>
              <a:t>ابتداءا</a:t>
            </a:r>
            <a:r>
              <a:rPr lang="ar-IQ" dirty="0"/>
              <a:t> من قبل المحاكم والقضاء وفقا لهذه التصور يمارس دورا واضحا في خلق قواعد قانونية تكمل احكام </a:t>
            </a:r>
            <a:r>
              <a:rPr lang="ar-IQ" dirty="0" err="1"/>
              <a:t>الشريع</a:t>
            </a:r>
            <a:r>
              <a:rPr lang="ar-IQ" dirty="0"/>
              <a:t> ولهذا فهو مصدر عام من مصادر قانون الضمان الاجتماعي ، اما الفقه كمصدر من مصادر القانون فيقصد به استنباط المبادئ والقواعد القانونية بالطرق العلمية من قبل الفقهاء، ومعروف ان اراء الفقهاء ليست لها قوة الزامية بحد ذاتها فهي </a:t>
            </a:r>
            <a:r>
              <a:rPr lang="ar-IQ" dirty="0" err="1"/>
              <a:t>لاتلزم</a:t>
            </a:r>
            <a:r>
              <a:rPr lang="ar-IQ" dirty="0"/>
              <a:t> المشرع ولا القاضي وان كانت تمارس عليهما </a:t>
            </a:r>
            <a:r>
              <a:rPr lang="ar-IQ" dirty="0" err="1"/>
              <a:t>تاثيرا</a:t>
            </a:r>
            <a:r>
              <a:rPr lang="ar-IQ" dirty="0"/>
              <a:t> من خلال </a:t>
            </a:r>
            <a:r>
              <a:rPr lang="ar-IQ" dirty="0" err="1"/>
              <a:t>ماتطرحه</a:t>
            </a:r>
            <a:r>
              <a:rPr lang="ar-IQ" dirty="0"/>
              <a:t> من تصورات علمية ولهذا فان الفقه ليس اكثر من مصدر تفسيري للقانون . </a:t>
            </a:r>
            <a:endParaRPr lang="ar-IQ" dirty="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6</a:t>
            </a:fld>
            <a:endParaRPr lang="ar-IQ"/>
          </a:p>
        </p:txBody>
      </p:sp>
    </p:spTree>
    <p:extLst>
      <p:ext uri="{BB962C8B-B14F-4D97-AF65-F5344CB8AC3E}">
        <p14:creationId xmlns:p14="http://schemas.microsoft.com/office/powerpoint/2010/main" val="22884197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476672"/>
            <a:ext cx="8229600" cy="5530619"/>
          </a:xfrm>
        </p:spPr>
        <p:txBody>
          <a:bodyPr>
            <a:normAutofit fontScale="85000" lnSpcReduction="10000"/>
          </a:bodyPr>
          <a:lstStyle/>
          <a:p>
            <a:pPr algn="just"/>
            <a:r>
              <a:rPr lang="ar-IQ" b="1" u="sng" dirty="0"/>
              <a:t>ب : المصادر الدولية </a:t>
            </a:r>
            <a:endParaRPr lang="en-US" dirty="0"/>
          </a:p>
          <a:p>
            <a:pPr algn="just"/>
            <a:r>
              <a:rPr lang="ar-IQ" dirty="0"/>
              <a:t>حظي حق الفرد في الامان الاجتماعي باهتمام دولي في اعقاب الحربين العالمية الاولى وتأسيس عصبة الامم المتحدة وتأسيس منظمة العمل الدولية التي اولت الامان الاجتماعي </a:t>
            </a:r>
            <a:r>
              <a:rPr lang="ar-IQ" dirty="0" smtClean="0"/>
              <a:t>ما يستحقه </a:t>
            </a:r>
            <a:r>
              <a:rPr lang="ar-IQ" dirty="0"/>
              <a:t>من عناية واصدرت العديد من الاتفاقيات والتوصيات التي كان لها الاثر المباشر وغير المباشر على التشريعات الوطنية </a:t>
            </a:r>
            <a:r>
              <a:rPr lang="ar-IQ" dirty="0" err="1"/>
              <a:t>للامان</a:t>
            </a:r>
            <a:r>
              <a:rPr lang="ar-IQ" dirty="0"/>
              <a:t> الاجتماعي غير ان هذا الاهتمام </a:t>
            </a:r>
            <a:r>
              <a:rPr lang="ar-IQ" dirty="0" err="1"/>
              <a:t>بالامان</a:t>
            </a:r>
            <a:r>
              <a:rPr lang="ar-IQ" dirty="0"/>
              <a:t> الاجتماعي </a:t>
            </a:r>
            <a:r>
              <a:rPr lang="ar-IQ" dirty="0" err="1"/>
              <a:t>للافراد</a:t>
            </a:r>
            <a:r>
              <a:rPr lang="ar-IQ" dirty="0"/>
              <a:t> حظي باهتمام اكبر بعد الحرب العالمية الثاني وكان نتيجة ذلك ازدياد الاهتمام بنظم التأمينات الاجتماعية كوسيلة لتحقيق الامان الاجتماعي </a:t>
            </a:r>
            <a:r>
              <a:rPr lang="ar-IQ" dirty="0" err="1"/>
              <a:t>للافراد</a:t>
            </a:r>
            <a:r>
              <a:rPr lang="ar-IQ" dirty="0"/>
              <a:t> ، ومن ناحية اخرى فقد تبنى الاعلان العالمي لحقوق </a:t>
            </a:r>
            <a:r>
              <a:rPr lang="ar-IQ" dirty="0" smtClean="0"/>
              <a:t>الانسان الصادر </a:t>
            </a:r>
            <a:r>
              <a:rPr lang="ar-IQ" dirty="0"/>
              <a:t>في العاشر من كانون الاول سنة 1948 معالجة موضوع حق الانسان في الامان الاجتماعي ، فالمادة (22) من الاعلان نصت على ( كل شخص باعتباره عضوا في المجتمع له الحق في الامان الاجتماعي وله الحق في الحصول على اشباع حقوقه الاقتصادية والاجتماعية والثقافية اللازمة لكرامته للنمو الحر لشخصيته بفضل المجهود الوطني والتعاون الدولي في حدود تنظيم موارد كل بلد) ونصت المادة (23) من </a:t>
            </a:r>
            <a:r>
              <a:rPr lang="ar-IQ" dirty="0" smtClean="0"/>
              <a:t>اعلان </a:t>
            </a:r>
            <a:r>
              <a:rPr lang="ar-IQ" dirty="0"/>
              <a:t>على ( لكل شخص الحق في العمل وفي الحماية ضد البطالة ) بينما اقرت المادة (25) منه بان ( لكل شخص الحق في مستوى معيشي كاف لتأمين صحته وحاجاته المادية ، وصحة وحاجات اسرته وخاصة تلك المتعلقة بالمأكل والملبس والسكن والخدمات الصحية والخدمات الاجتماعية الضرورية ...) </a:t>
            </a:r>
            <a:endParaRPr lang="en-US" dirty="0"/>
          </a:p>
          <a:p>
            <a:pPr marL="109728" indent="0" algn="just">
              <a:buNone/>
            </a:pPr>
            <a:endParaRPr lang="ar-IQ" dirty="0" smtClean="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7</a:t>
            </a:fld>
            <a:endParaRPr lang="ar-IQ"/>
          </a:p>
        </p:txBody>
      </p:sp>
    </p:spTree>
    <p:extLst>
      <p:ext uri="{BB962C8B-B14F-4D97-AF65-F5344CB8AC3E}">
        <p14:creationId xmlns:p14="http://schemas.microsoft.com/office/powerpoint/2010/main" val="16934350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476672"/>
            <a:ext cx="8229600" cy="5530619"/>
          </a:xfrm>
        </p:spPr>
        <p:txBody>
          <a:bodyPr>
            <a:normAutofit fontScale="85000" lnSpcReduction="20000"/>
          </a:bodyPr>
          <a:lstStyle/>
          <a:p>
            <a:r>
              <a:rPr lang="ar-IQ" b="1" u="sng" dirty="0" smtClean="0"/>
              <a:t>ثالثا</a:t>
            </a:r>
            <a:r>
              <a:rPr lang="ar-IQ" b="1" u="sng" dirty="0"/>
              <a:t>: اهداف قانون الضمان الاجتماعي ووسائل تحقيقها :</a:t>
            </a:r>
            <a:endParaRPr lang="en-US" dirty="0"/>
          </a:p>
          <a:p>
            <a:pPr lvl="0"/>
            <a:r>
              <a:rPr lang="ar-IQ" b="1" dirty="0"/>
              <a:t>الاهداف : </a:t>
            </a:r>
            <a:endParaRPr lang="en-US" dirty="0"/>
          </a:p>
          <a:p>
            <a:pPr algn="just"/>
            <a:r>
              <a:rPr lang="ar-IQ" dirty="0"/>
              <a:t>يهدف هذا القانون واستنادا لنص المادة ( 2/ اولا ) من قانون التقاعد والضمان الاجتماعي للعمال رقم ( 18) لسنة 2023 الى :</a:t>
            </a:r>
            <a:endParaRPr lang="en-US" dirty="0"/>
          </a:p>
          <a:p>
            <a:pPr lvl="0" algn="just"/>
            <a:r>
              <a:rPr lang="ar-IQ" dirty="0"/>
              <a:t>تحقيق العيش الكريم للمشمولين </a:t>
            </a:r>
            <a:r>
              <a:rPr lang="ar-IQ" dirty="0" smtClean="0"/>
              <a:t>بأحكامه.</a:t>
            </a:r>
            <a:endParaRPr lang="en-US" dirty="0"/>
          </a:p>
          <a:p>
            <a:pPr lvl="0" algn="just"/>
            <a:r>
              <a:rPr lang="ar-IQ" dirty="0"/>
              <a:t>تعزيز قيم التكافل الاجتماعي والوصول الى معادلة منصفة تضمن العدالة في توزيع الدخل بين افراد الجيل الواحد والاجيال المتعاقبة .</a:t>
            </a:r>
            <a:endParaRPr lang="en-US" dirty="0"/>
          </a:p>
          <a:p>
            <a:pPr algn="just"/>
            <a:r>
              <a:rPr lang="ar-IQ" dirty="0"/>
              <a:t>ج. ضمان وصول مظلة الضمان الى فئات اكثر .</a:t>
            </a:r>
            <a:endParaRPr lang="en-US" dirty="0"/>
          </a:p>
          <a:p>
            <a:pPr algn="just"/>
            <a:r>
              <a:rPr lang="ar-IQ" dirty="0"/>
              <a:t>د. توفير استقرار نفسي ومادي للعاملين والمتقاعدين وخلفهم .</a:t>
            </a:r>
            <a:endParaRPr lang="en-US" dirty="0"/>
          </a:p>
          <a:p>
            <a:pPr algn="just"/>
            <a:r>
              <a:rPr lang="ar-IQ" dirty="0"/>
              <a:t>هـ. ضمان حماية الدخل </a:t>
            </a:r>
            <a:r>
              <a:rPr lang="ar-IQ" dirty="0" smtClean="0"/>
              <a:t>للأشخاص </a:t>
            </a:r>
            <a:r>
              <a:rPr lang="ar-IQ" dirty="0"/>
              <a:t>العاملين واسرهم في حالات العجز والاعاقة والشيخوخة والوفاة .</a:t>
            </a:r>
            <a:endParaRPr lang="en-US" dirty="0"/>
          </a:p>
          <a:p>
            <a:pPr algn="just"/>
            <a:r>
              <a:rPr lang="ar-IQ" dirty="0"/>
              <a:t>و. سهولة انتقال العاملين بين القطاعات العام والخاص والتعاوني والمختلط وحماية حقوقهم المترتبة على هذا الانتقال .</a:t>
            </a:r>
            <a:endParaRPr lang="en-US" dirty="0"/>
          </a:p>
          <a:p>
            <a:pPr algn="just"/>
            <a:r>
              <a:rPr lang="ar-IQ" dirty="0"/>
              <a:t>ز. توفير الحماية اللازمة لحقوق المرأة العاملة والاحداث بسن العاملين </a:t>
            </a:r>
            <a:r>
              <a:rPr lang="ar-IQ" dirty="0" smtClean="0"/>
              <a:t>في </a:t>
            </a:r>
            <a:r>
              <a:rPr lang="ar-IQ" dirty="0"/>
              <a:t>العمل غير المنظم بما يتناسب وظروف العمل في ضوء لتشريعات النافذة .</a:t>
            </a:r>
            <a:endParaRPr lang="en-US" dirty="0"/>
          </a:p>
          <a:p>
            <a:pPr algn="just"/>
            <a:r>
              <a:rPr lang="ar-IQ" dirty="0"/>
              <a:t>ح. توحيد الاحكام القانونية الخاصة بالحقوق التقاعدية وبما يضمن تساوي المتقاعدين في القطاعات ( العام والخاص والمختلط والتعاوني).</a:t>
            </a:r>
            <a:endParaRPr lang="en-US" dirty="0"/>
          </a:p>
          <a:p>
            <a:pPr marL="109728" indent="0">
              <a:buNone/>
            </a:pPr>
            <a:endParaRPr lang="ar-IQ" dirty="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8</a:t>
            </a:fld>
            <a:endParaRPr lang="ar-IQ"/>
          </a:p>
        </p:txBody>
      </p:sp>
    </p:spTree>
    <p:extLst>
      <p:ext uri="{BB962C8B-B14F-4D97-AF65-F5344CB8AC3E}">
        <p14:creationId xmlns:p14="http://schemas.microsoft.com/office/powerpoint/2010/main" val="5430780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332656"/>
            <a:ext cx="8229600" cy="5674635"/>
          </a:xfrm>
        </p:spPr>
        <p:txBody>
          <a:bodyPr>
            <a:normAutofit/>
          </a:bodyPr>
          <a:lstStyle/>
          <a:p>
            <a:pPr lvl="0"/>
            <a:r>
              <a:rPr lang="ar-IQ" b="1" dirty="0"/>
              <a:t>وسائل تحقيق اهداف هذا القانون :</a:t>
            </a:r>
            <a:endParaRPr lang="en-US" dirty="0"/>
          </a:p>
          <a:p>
            <a:pPr lvl="0"/>
            <a:r>
              <a:rPr lang="ar-IQ" dirty="0"/>
              <a:t>استثمار اموال الصندوق </a:t>
            </a:r>
            <a:r>
              <a:rPr lang="ar-IQ" dirty="0" smtClean="0"/>
              <a:t>(صندوق </a:t>
            </a:r>
            <a:r>
              <a:rPr lang="ar-IQ" dirty="0"/>
              <a:t>التقاعد والضمان الاجتماعي للعمال )</a:t>
            </a:r>
            <a:endParaRPr lang="en-US" dirty="0"/>
          </a:p>
          <a:p>
            <a:pPr lvl="0"/>
            <a:r>
              <a:rPr lang="ar-IQ" dirty="0"/>
              <a:t>توحيد احكام انتقال المنافع بين القطاعين العام والخاص بما يضمن حماية حقوقهم واحتساب خدماتهم </a:t>
            </a:r>
            <a:r>
              <a:rPr lang="ar-IQ" dirty="0" err="1"/>
              <a:t>لاغراض</a:t>
            </a:r>
            <a:r>
              <a:rPr lang="ar-IQ" dirty="0"/>
              <a:t> العلاوة والترفيع والتقاعد.</a:t>
            </a:r>
            <a:endParaRPr lang="en-US" dirty="0"/>
          </a:p>
          <a:p>
            <a:r>
              <a:rPr lang="ar-IQ" dirty="0"/>
              <a:t>ج. استخدام التكنولوجيا في تقديم الخدمات للمضمونين والمتقاعدين وارباب العمل . </a:t>
            </a:r>
            <a:endParaRPr lang="en-US" dirty="0"/>
          </a:p>
          <a:p>
            <a:r>
              <a:rPr lang="ar-IQ" dirty="0"/>
              <a:t>د. وضع نظام متكامل عن كيفية جمع الاشتراكات وطلب المعلومات واحتساب الحقوق التقاعدية .</a:t>
            </a:r>
            <a:endParaRPr lang="en-US" dirty="0"/>
          </a:p>
          <a:p>
            <a:r>
              <a:rPr lang="ar-IQ" dirty="0"/>
              <a:t>هـ. اعداد دورات تدريبية لموظفي الدولة الذين يقومون </a:t>
            </a:r>
            <a:r>
              <a:rPr lang="ar-IQ" dirty="0" err="1"/>
              <a:t>بارسال</a:t>
            </a:r>
            <a:r>
              <a:rPr lang="ar-IQ" dirty="0"/>
              <a:t> المعلومات .</a:t>
            </a:r>
            <a:endParaRPr lang="en-US" dirty="0"/>
          </a:p>
          <a:p>
            <a:r>
              <a:rPr lang="ar-IQ" dirty="0"/>
              <a:t>و. التنسيق مع الجهات ذات العلاقة للحصول على المعلومات المتعلقة بالحالة الاجتماعية للمضمون.</a:t>
            </a:r>
            <a:endParaRPr lang="en-US" dirty="0"/>
          </a:p>
          <a:p>
            <a:pPr marL="109728" indent="0">
              <a:buNone/>
            </a:pPr>
            <a:endParaRPr lang="ar-IQ" dirty="0" smtClean="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9</a:t>
            </a:fld>
            <a:endParaRPr lang="ar-IQ"/>
          </a:p>
        </p:txBody>
      </p:sp>
    </p:spTree>
    <p:extLst>
      <p:ext uri="{BB962C8B-B14F-4D97-AF65-F5344CB8AC3E}">
        <p14:creationId xmlns:p14="http://schemas.microsoft.com/office/powerpoint/2010/main" val="373811268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لتقى">
  <a:themeElements>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ملتقى">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ملتقى">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667</TotalTime>
  <Words>1531</Words>
  <Application>Microsoft Office PowerPoint</Application>
  <PresentationFormat>عرض على الشاشة (3:4)‏</PresentationFormat>
  <Paragraphs>67</Paragraphs>
  <Slides>10</Slides>
  <Notes>1</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ملتقى</vt:lpstr>
      <vt:lpstr>محاضرات في قانون الضمان الاجتماعي النافذ رقم 18 لسنة 2023  </vt:lpstr>
      <vt:lpstr>عرض تقديمي في PowerPoint</vt:lpstr>
      <vt:lpstr>عرض تقديمي في PowerPoint</vt:lpstr>
      <vt:lpstr>  ثانيا: مصادر قانون الضمان الاجتماعي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Microsoft (C)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طرق الطعن في الاحكام والقرارات </dc:title>
  <dc:creator>ابن الديار</dc:creator>
  <cp:lastModifiedBy>ابن الديار</cp:lastModifiedBy>
  <cp:revision>71</cp:revision>
  <dcterms:created xsi:type="dcterms:W3CDTF">2017-05-23T05:22:20Z</dcterms:created>
  <dcterms:modified xsi:type="dcterms:W3CDTF">2025-09-16T16:38:11Z</dcterms:modified>
</cp:coreProperties>
</file>