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24" r:id="rId1"/>
  </p:sldMasterIdLst>
  <p:notesMasterIdLst>
    <p:notesMasterId r:id="rId8"/>
  </p:notesMasterIdLst>
  <p:sldIdLst>
    <p:sldId id="265" r:id="rId2"/>
    <p:sldId id="287" r:id="rId3"/>
    <p:sldId id="270" r:id="rId4"/>
    <p:sldId id="266" r:id="rId5"/>
    <p:sldId id="257" r:id="rId6"/>
    <p:sldId id="283" r:id="rId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ابن الديار" initials="ابن"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327899-74C4-4E3A-B9E2-F05786A062D0}" type="datetimeFigureOut">
              <a:rPr lang="ar-IQ" smtClean="0"/>
              <a:t>24/03/1447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8BCF3FD-D3E1-4AAC-BA25-8299886B228F}" type="slidenum">
              <a:rPr lang="ar-IQ" smtClean="0"/>
              <a:t>‹#›</a:t>
            </a:fld>
            <a:endParaRPr lang="ar-IQ"/>
          </a:p>
        </p:txBody>
      </p:sp>
    </p:spTree>
    <p:extLst>
      <p:ext uri="{BB962C8B-B14F-4D97-AF65-F5344CB8AC3E}">
        <p14:creationId xmlns:p14="http://schemas.microsoft.com/office/powerpoint/2010/main" val="2152572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حساب </a:t>
            </a:r>
            <a:endParaRPr lang="ar-IQ" dirty="0"/>
          </a:p>
        </p:txBody>
      </p:sp>
      <p:sp>
        <p:nvSpPr>
          <p:cNvPr id="4" name="عنصر نائب لرقم الشريحة 3"/>
          <p:cNvSpPr>
            <a:spLocks noGrp="1"/>
          </p:cNvSpPr>
          <p:nvPr>
            <p:ph type="sldNum" sz="quarter" idx="10"/>
          </p:nvPr>
        </p:nvSpPr>
        <p:spPr/>
        <p:txBody>
          <a:bodyPr/>
          <a:lstStyle/>
          <a:p>
            <a:fld id="{28BCF3FD-D3E1-4AAC-BA25-8299886B228F}" type="slidenum">
              <a:rPr lang="ar-IQ" smtClean="0"/>
              <a:t>5</a:t>
            </a:fld>
            <a:endParaRPr lang="ar-IQ"/>
          </a:p>
        </p:txBody>
      </p:sp>
    </p:spTree>
    <p:extLst>
      <p:ext uri="{BB962C8B-B14F-4D97-AF65-F5344CB8AC3E}">
        <p14:creationId xmlns:p14="http://schemas.microsoft.com/office/powerpoint/2010/main" val="2603337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604053E0-CFCA-449E-9355-547425ED3205}" type="datetime8">
              <a:rPr lang="ar-IQ" smtClean="0"/>
              <a:t>16 أيلول، 25</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374A73D-D570-4D74-B9BC-33BAA8031BB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778ACF-2660-42D1-B02E-F36795E1195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907900-161E-4D59-8920-70CAB8A2584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A83335BE-948D-4E33-AC79-4EC7E36C7944}"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23E8FE8-DAE7-4C91-B4AD-46D90DFF6669}"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7ECD92-7D89-46D5-A6F3-D7CC3E3F3E0D}"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035C4BF-A78B-446D-8488-382C5E9AEC18}" type="datetime8">
              <a:rPr lang="ar-IQ" smtClean="0"/>
              <a:t>16 أيلول، 25</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3960F7A3-4CE6-4DD4-8D21-3B542ECDD686}" type="datetime8">
              <a:rPr lang="ar-IQ" smtClean="0"/>
              <a:t>16 أيلول، 25</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64711EF0-0F23-4B22-9D35-2E3FF1AD93E6}" type="datetime8">
              <a:rPr lang="ar-IQ" smtClean="0"/>
              <a:t>16 أيلول، 25</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5BF7BEB4-99BF-44EA-8A3C-D61007D8D8B4}"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AA25F588-F713-46EA-A1AD-86CDEBAE86B5}" type="datetime8">
              <a:rPr lang="ar-IQ" smtClean="0"/>
              <a:t>16 أيلول، 25</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374A73D-D570-4D74-B9BC-33BAA8031BBC}"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13C5A7-EE5F-41DC-89FD-09542F94C853}" type="datetime8">
              <a:rPr lang="ar-IQ" smtClean="0"/>
              <a:t>16 أيلول، 25</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74A73D-D570-4D74-B9BC-33BAA8031BB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69586"/>
          </a:xfrm>
        </p:spPr>
        <p:txBody>
          <a:bodyPr>
            <a:normAutofit/>
          </a:bodyPr>
          <a:lstStyle/>
          <a:p>
            <a:pPr algn="ctr"/>
            <a:r>
              <a:rPr lang="ar-IQ" dirty="0" smtClean="0">
                <a:solidFill>
                  <a:srgbClr val="FF0000"/>
                </a:solidFill>
              </a:rPr>
              <a:t>محاضرات في قانون الضمان الاجتماعي النافذ رقم 18 لسنة 2023  </a:t>
            </a:r>
            <a:endParaRPr lang="ar-IQ" dirty="0"/>
          </a:p>
        </p:txBody>
      </p:sp>
      <p:sp>
        <p:nvSpPr>
          <p:cNvPr id="3" name="عنوان فرعي 2"/>
          <p:cNvSpPr>
            <a:spLocks noGrp="1"/>
          </p:cNvSpPr>
          <p:nvPr>
            <p:ph type="subTitle" idx="1"/>
          </p:nvPr>
        </p:nvSpPr>
        <p:spPr>
          <a:xfrm>
            <a:off x="685800" y="3611606"/>
            <a:ext cx="7772400" cy="1545585"/>
          </a:xfrm>
        </p:spPr>
        <p:txBody>
          <a:bodyPr>
            <a:noAutofit/>
          </a:bodyPr>
          <a:lstStyle/>
          <a:p>
            <a:pPr algn="ctr"/>
            <a:r>
              <a:rPr lang="ar-IQ" sz="4800" dirty="0" smtClean="0">
                <a:solidFill>
                  <a:schemeClr val="tx1"/>
                </a:solidFill>
              </a:rPr>
              <a:t>م. د نادية فرحان زامل</a:t>
            </a:r>
            <a:endParaRPr lang="ar-IQ" sz="4800" dirty="0">
              <a:solidFill>
                <a:schemeClr val="tx1"/>
              </a:solidFill>
            </a:endParaRPr>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a:t>
            </a:fld>
            <a:endParaRPr lang="ar-IQ"/>
          </a:p>
        </p:txBody>
      </p:sp>
    </p:spTree>
    <p:extLst>
      <p:ext uri="{BB962C8B-B14F-4D97-AF65-F5344CB8AC3E}">
        <p14:creationId xmlns:p14="http://schemas.microsoft.com/office/powerpoint/2010/main" val="925685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548680"/>
            <a:ext cx="8229600" cy="5256584"/>
          </a:xfrm>
        </p:spPr>
        <p:txBody>
          <a:bodyPr>
            <a:normAutofit fontScale="40000" lnSpcReduction="20000"/>
          </a:bodyPr>
          <a:lstStyle/>
          <a:p>
            <a:pPr marL="109728" indent="0" algn="ctr">
              <a:buNone/>
            </a:pPr>
            <a:r>
              <a:rPr lang="ar-IQ" sz="8000" b="1" dirty="0" smtClean="0">
                <a:solidFill>
                  <a:srgbClr val="FF0000"/>
                </a:solidFill>
                <a:effectLst>
                  <a:outerShdw blurRad="31750" dist="25400" dir="5400000" algn="tl" rotWithShape="0">
                    <a:srgbClr val="000000">
                      <a:alpha val="25000"/>
                    </a:srgbClr>
                  </a:outerShdw>
                </a:effectLst>
                <a:ea typeface="+mj-ea"/>
              </a:rPr>
              <a:t>المحاضرة الثانية </a:t>
            </a:r>
            <a:endParaRPr lang="ar-IQ" sz="8000" b="1" dirty="0" smtClean="0">
              <a:solidFill>
                <a:srgbClr val="FF0000"/>
              </a:solidFill>
              <a:effectLst>
                <a:outerShdw blurRad="31750" dist="25400" dir="5400000" algn="tl" rotWithShape="0">
                  <a:srgbClr val="000000">
                    <a:alpha val="25000"/>
                  </a:srgbClr>
                </a:outerShdw>
              </a:effectLst>
              <a:ea typeface="+mj-ea"/>
            </a:endParaRPr>
          </a:p>
          <a:p>
            <a:pPr algn="just"/>
            <a:r>
              <a:rPr lang="ar-IQ" sz="5000" b="1" u="sng" dirty="0">
                <a:solidFill>
                  <a:srgbClr val="FF0000"/>
                </a:solidFill>
              </a:rPr>
              <a:t>النظام المالي للضمان الاجتماعي في العراق</a:t>
            </a:r>
            <a:endParaRPr lang="en-US" sz="5000" dirty="0">
              <a:solidFill>
                <a:srgbClr val="FF0000"/>
              </a:solidFill>
            </a:endParaRPr>
          </a:p>
          <a:p>
            <a:pPr marL="109728" indent="0" algn="just">
              <a:buNone/>
            </a:pPr>
            <a:r>
              <a:rPr lang="ar-SA" sz="5000" b="1" u="sng" dirty="0" smtClean="0"/>
              <a:t>اولا</a:t>
            </a:r>
            <a:r>
              <a:rPr lang="ar-SA" sz="5000" b="1" u="sng" dirty="0"/>
              <a:t>: اساليب ادارة التأمينات الاجتماعية </a:t>
            </a:r>
            <a:endParaRPr lang="en-US" sz="5000" dirty="0"/>
          </a:p>
          <a:p>
            <a:pPr algn="just"/>
            <a:r>
              <a:rPr lang="ar-SA" sz="5000" dirty="0"/>
              <a:t>ان الاساليب المعتمدة في ادارة التأمينات الاجتماعية </a:t>
            </a:r>
            <a:r>
              <a:rPr lang="ar-SA" sz="5000" dirty="0" err="1"/>
              <a:t>الاجتماعية</a:t>
            </a:r>
            <a:r>
              <a:rPr lang="ar-SA" sz="5000" dirty="0"/>
              <a:t> متعددة الا ان اكثرها شيوعا نوعان هما :</a:t>
            </a:r>
            <a:endParaRPr lang="en-US" sz="5000" dirty="0"/>
          </a:p>
          <a:p>
            <a:pPr lvl="0" algn="just"/>
            <a:r>
              <a:rPr lang="ar-SA" sz="5000" b="1" u="sng" dirty="0"/>
              <a:t>الاسلوب الحكومي:</a:t>
            </a:r>
            <a:r>
              <a:rPr lang="ar-SA" sz="5000" dirty="0"/>
              <a:t> ويتمثل هذا الاسلوب بان تتولى الحكومة ادارة التأمينات الاجتماعية بوساطة مؤسسة عامة تتمتع بشخصية معنوية مستقلة .</a:t>
            </a:r>
            <a:endParaRPr lang="en-US" sz="5000" dirty="0"/>
          </a:p>
          <a:p>
            <a:pPr lvl="0" algn="just"/>
            <a:r>
              <a:rPr lang="ar-SA" sz="5000" b="1" u="sng" dirty="0"/>
              <a:t>الاسلوب النقابي:</a:t>
            </a:r>
            <a:r>
              <a:rPr lang="ar-SA" sz="5000" dirty="0"/>
              <a:t> ويعتمد هذا الاسلوب على تولي المنظمات النقابية ادارة </a:t>
            </a:r>
            <a:r>
              <a:rPr lang="ar-SA" sz="5000" dirty="0" err="1"/>
              <a:t>التامينات</a:t>
            </a:r>
            <a:r>
              <a:rPr lang="ar-SA" sz="5000" dirty="0"/>
              <a:t> الاجتماعية وتعتبر هذه الادارة مستقلة عن الادارة الحكومية تبعا لاستقلال النقابات ذاتها عنها </a:t>
            </a:r>
            <a:endParaRPr lang="en-US" sz="5000" dirty="0"/>
          </a:p>
          <a:p>
            <a:pPr algn="just"/>
            <a:r>
              <a:rPr lang="ar-SA" sz="5000" dirty="0"/>
              <a:t>ويعتبر الاسلوب الحكومي هو الاكثر شيوعا حيث تتبناه الدول </a:t>
            </a:r>
            <a:r>
              <a:rPr lang="ar-SA" sz="5000" dirty="0" smtClean="0"/>
              <a:t>ال</a:t>
            </a:r>
            <a:r>
              <a:rPr lang="ar-IQ" sz="5000" dirty="0" smtClean="0"/>
              <a:t>ر</a:t>
            </a:r>
            <a:r>
              <a:rPr lang="ar-SA" sz="5000" dirty="0" err="1" smtClean="0"/>
              <a:t>اسمالية</a:t>
            </a:r>
            <a:r>
              <a:rPr lang="ar-SA" sz="5000" dirty="0" smtClean="0"/>
              <a:t> </a:t>
            </a:r>
            <a:r>
              <a:rPr lang="ar-SA" sz="5000" dirty="0"/>
              <a:t>والكثير من الدول النامية ، بينما يعتمد الاسلوب النقابي في الدول الاشتراكية.</a:t>
            </a:r>
            <a:endParaRPr lang="en-US" sz="5000" dirty="0"/>
          </a:p>
          <a:p>
            <a:pPr algn="just"/>
            <a:r>
              <a:rPr lang="ar-SA" sz="5000" b="1" u="sng" dirty="0"/>
              <a:t>اما في العراق</a:t>
            </a:r>
            <a:r>
              <a:rPr lang="ar-SA" sz="5000" u="sng" dirty="0"/>
              <a:t>:</a:t>
            </a:r>
            <a:r>
              <a:rPr lang="ar-SA" sz="5000" dirty="0"/>
              <a:t> فان التأمينات الاجتماعية تدار ادارة حكومية حيث يتولى هذه الادارة مرفق عام هي دائرة التقاعد والضمان الاجتماعي للعمال التابعة لوزارة العمل والشؤون الاجتماعية استنادا للمادة ( 4/ اولا ) من </a:t>
            </a:r>
            <a:r>
              <a:rPr lang="ar-IQ" sz="5000" dirty="0"/>
              <a:t>قانون التقاعد والضمان الاجتماعي للعمال رقم ( 18) لسنة 2023النافذ  </a:t>
            </a:r>
            <a:r>
              <a:rPr lang="ar-SA" sz="5000" dirty="0"/>
              <a:t>تتمتع بالشخصية المعنوية والاستقلال المالي والاداري ، وللدائرة استنادا للمادة (5/ اولا) صندوق يسمى ( صندوق التقاعد والضمان الاجتماعي للعمال ) يتمتع بالشخصية المعنوية وله ميزانية مستقلة ويمثله مدير الصندوق او من يخوله.  </a:t>
            </a:r>
            <a:endParaRPr lang="en-US" sz="5000" dirty="0"/>
          </a:p>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2</a:t>
            </a:fld>
            <a:endParaRPr lang="ar-IQ"/>
          </a:p>
        </p:txBody>
      </p:sp>
    </p:spTree>
    <p:extLst>
      <p:ext uri="{BB962C8B-B14F-4D97-AF65-F5344CB8AC3E}">
        <p14:creationId xmlns:p14="http://schemas.microsoft.com/office/powerpoint/2010/main" val="84961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fontScale="92500"/>
          </a:bodyPr>
          <a:lstStyle/>
          <a:p>
            <a:pPr algn="just"/>
            <a:r>
              <a:rPr lang="ar-SA" sz="2400" b="1" u="sng" dirty="0">
                <a:solidFill>
                  <a:srgbClr val="FF0000"/>
                </a:solidFill>
              </a:rPr>
              <a:t>ثانيا: وسائل التمويل </a:t>
            </a:r>
            <a:endParaRPr lang="en-US" sz="2400" dirty="0">
              <a:solidFill>
                <a:srgbClr val="FF0000"/>
              </a:solidFill>
            </a:endParaRPr>
          </a:p>
          <a:p>
            <a:pPr lvl="0" algn="just"/>
            <a:r>
              <a:rPr lang="ar-IQ" sz="2400" b="1" u="sng" dirty="0" smtClean="0"/>
              <a:t>أ.</a:t>
            </a:r>
            <a:r>
              <a:rPr lang="ar-SA" sz="2400" b="1" u="sng" dirty="0" smtClean="0"/>
              <a:t>التمويل </a:t>
            </a:r>
            <a:r>
              <a:rPr lang="ar-SA" sz="2400" b="1" u="sng" dirty="0"/>
              <a:t>عن طريق الاشتراكات :</a:t>
            </a:r>
            <a:r>
              <a:rPr lang="ar-SA" sz="2400" dirty="0"/>
              <a:t> تقوم هذه الطريقة على ان يقوم المستفيدين من التأمينات الاجتماعية بتمويلها كلية ، او بتحمل العبء الاكبر من التمويل، وذلك بدفع مبالغ معينة محسوبة بطريقة الاحتمالات التي تعرف بالاشتراكات </a:t>
            </a:r>
            <a:endParaRPr lang="en-US" sz="2400" dirty="0"/>
          </a:p>
          <a:p>
            <a:pPr algn="just"/>
            <a:r>
              <a:rPr lang="ar-SA" sz="2400" dirty="0"/>
              <a:t>ويبرز انصار هذه الطريقة مزاياها في انه من السهل اقناع المستفيدين بتحمل عبء الاشتراكات نظرا لانهم يشعرون بان هذه الاشتراكات ستعود عليهم بالنفع ، كما يؤكدون ان استقلال نظام التأمينات الاجتماعية في تمويل ميزانيته ذاتيا عن طريق الاشتراكات سيبعده عن مساوئ الارتباط بميزانية الدولة اذا ان هذا الارتباط يفقد نظام التأمينات الاجتماعية استقلاليته ويجعله يتأثر تأثرا مباشرا </a:t>
            </a:r>
            <a:r>
              <a:rPr lang="ar-SA" sz="2400" dirty="0" err="1"/>
              <a:t>بالاوضاع</a:t>
            </a:r>
            <a:r>
              <a:rPr lang="ar-SA" sz="2400" dirty="0"/>
              <a:t> المالية لميزانية الدولة .</a:t>
            </a:r>
            <a:endParaRPr lang="en-US" sz="2400" dirty="0"/>
          </a:p>
          <a:p>
            <a:pPr lvl="0" algn="just"/>
            <a:r>
              <a:rPr lang="ar-IQ" sz="2400" b="1" u="sng" dirty="0" smtClean="0"/>
              <a:t>ب. </a:t>
            </a:r>
            <a:r>
              <a:rPr lang="ar-SA" sz="2400" b="1" u="sng" dirty="0" smtClean="0"/>
              <a:t>لتمويل </a:t>
            </a:r>
            <a:r>
              <a:rPr lang="ar-SA" sz="2400" b="1" u="sng" dirty="0"/>
              <a:t>بواسطة الضرائب( مساهمة الميزانية العامة): </a:t>
            </a:r>
            <a:r>
              <a:rPr lang="ar-SA" sz="2400" dirty="0"/>
              <a:t>وتتمثل هذه الطريقة بأن تخصص الدول جزءا من حصيلة الضرائب العامة لتمويل نظام التأمينات الاجتماعية، فيتمكن جهاز التأمينات الاجتماعية بذلك من ان يفي بالتزاماته القانونية تجاه المستفيدين .</a:t>
            </a:r>
            <a:endParaRPr lang="en-US" sz="2400" dirty="0"/>
          </a:p>
          <a:p>
            <a:pPr algn="just"/>
            <a:r>
              <a:rPr lang="ar-SA" sz="2400" dirty="0"/>
              <a:t>ويرى انصار هذه الطريقة ان اهم مزاياها بساطتها الشديدة وابتعادها عن التعقيدات التي تزخر بها طريقة التمويل بالاشتراكات، ويضيفون الى ذلك ان هذه الطريقة تؤدي الى توزيع عبء التأمينات الاجتماعية توزيعا عادلا .</a:t>
            </a:r>
            <a:endParaRPr lang="en-US" sz="2400"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3</a:t>
            </a:fld>
            <a:endParaRPr lang="ar-IQ"/>
          </a:p>
        </p:txBody>
      </p:sp>
    </p:spTree>
    <p:extLst>
      <p:ext uri="{BB962C8B-B14F-4D97-AF65-F5344CB8AC3E}">
        <p14:creationId xmlns:p14="http://schemas.microsoft.com/office/powerpoint/2010/main" val="277857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374A73D-D570-4D74-B9BC-33BAA8031BBC}" type="slidenum">
              <a:rPr lang="ar-IQ" smtClean="0"/>
              <a:t>4</a:t>
            </a:fld>
            <a:endParaRPr lang="ar-IQ" dirty="0"/>
          </a:p>
        </p:txBody>
      </p:sp>
      <p:sp>
        <p:nvSpPr>
          <p:cNvPr id="8" name="مستطيل 7"/>
          <p:cNvSpPr/>
          <p:nvPr/>
        </p:nvSpPr>
        <p:spPr>
          <a:xfrm>
            <a:off x="626772" y="620688"/>
            <a:ext cx="7632848" cy="4708981"/>
          </a:xfrm>
          <a:prstGeom prst="rect">
            <a:avLst/>
          </a:prstGeom>
        </p:spPr>
        <p:txBody>
          <a:bodyPr wrap="square">
            <a:spAutoFit/>
          </a:bodyPr>
          <a:lstStyle/>
          <a:p>
            <a:pPr algn="just"/>
            <a:r>
              <a:rPr lang="ar-SA" sz="2000" b="1" dirty="0"/>
              <a:t>ج. </a:t>
            </a:r>
            <a:r>
              <a:rPr lang="ar-SA" sz="2000" b="1" u="sng" dirty="0"/>
              <a:t>التمويل بالضرائب الخاصة :</a:t>
            </a:r>
            <a:r>
              <a:rPr lang="ar-SA" sz="2000" b="1" dirty="0"/>
              <a:t> </a:t>
            </a:r>
            <a:r>
              <a:rPr lang="ar-SA" sz="2000" dirty="0"/>
              <a:t>الضرائب الخاصة كوسيلة من وسائل تمويل التأمينات الاجتماعية هي ضرائب مباشرة تفرض على دخول الاشخاص او ضرائب غير مباشرة تفرض على المبيعات من السلع او على اوجه اخرى تخصص عوائدها لتمويل التأمينات الاجتماعية ، ولذلك فهي </a:t>
            </a:r>
            <a:r>
              <a:rPr lang="ar-SA" sz="2000" dirty="0" err="1"/>
              <a:t>لاتختلط</a:t>
            </a:r>
            <a:r>
              <a:rPr lang="ar-SA" sz="2000" dirty="0"/>
              <a:t> مع ايرادات الميزانية العامة ،  ويرى انصار هذه الطريقة ان اهم مزاياها تتمثل في تأكيدها فكرة ان المكلف بها </a:t>
            </a:r>
            <a:r>
              <a:rPr lang="ar-SA" sz="2000" dirty="0" err="1"/>
              <a:t>لايحصل</a:t>
            </a:r>
            <a:r>
              <a:rPr lang="ar-SA" sz="2000" dirty="0"/>
              <a:t> على اعانة التأمين الاجتماعي </a:t>
            </a:r>
            <a:r>
              <a:rPr lang="ar-SA" sz="2000" dirty="0" err="1"/>
              <a:t>بلامقابل</a:t>
            </a:r>
            <a:r>
              <a:rPr lang="ar-SA" sz="2000" dirty="0"/>
              <a:t> .</a:t>
            </a:r>
            <a:endParaRPr lang="en-US" sz="2000" dirty="0"/>
          </a:p>
          <a:p>
            <a:pPr algn="just"/>
            <a:r>
              <a:rPr lang="ar-SA" sz="2000" b="1" u="sng" dirty="0"/>
              <a:t>د. عوائد استثمار فائض التأمينات الاجتماعية:</a:t>
            </a:r>
            <a:r>
              <a:rPr lang="ar-SA" sz="2000" u="sng" dirty="0"/>
              <a:t> </a:t>
            </a:r>
            <a:r>
              <a:rPr lang="ar-SA" sz="2000" dirty="0"/>
              <a:t>يترتب على اتباع أي نظام من نظم تمويل التأمينات الاجتماعية تحقق احتياطي يتوقف حجمه على نوع النظام المتبع في تحقيق التوازن الفني ، ففي نظام التمويل المرحلي تكون الغاية من الاحتياطي مواجهة حالات عدم الاستقرار في موازنة النظام ، ومن ثم يكون حجم الاحتياطي صغيرا ، ويعرف باسم " احتياطي الطوارئ" في حين يكون حجم الاحتياطي كبيرا في نظام التراكم المالي ويعرف باسم" الاحتياطي </a:t>
            </a:r>
            <a:r>
              <a:rPr lang="ar-SA" sz="2000" dirty="0" err="1"/>
              <a:t>الاكتواري</a:t>
            </a:r>
            <a:r>
              <a:rPr lang="ar-SA" sz="2000" dirty="0"/>
              <a:t>" ويعود كبر حجمه الى ان غاية هذا النظام تتمثل في تكوين احتياطي بغرض استثماره للحصول على عوائد هذا الاستثمار لتكون جزءا من موارد نظام التأمين الاجتماعي، ومما تقدم يتبين لنا ان عوائد الاستثمار </a:t>
            </a:r>
            <a:r>
              <a:rPr lang="ar-SA" sz="2000" dirty="0" err="1"/>
              <a:t>لاتحتل</a:t>
            </a:r>
            <a:r>
              <a:rPr lang="ar-SA" sz="2000" dirty="0"/>
              <a:t> مكانة مهمة سوى في الانظمة التي تعتمد اسلوب التراكم المالي كوسيلة في تحقيق التوازن الفني ، ولهذا الاستثمار وسائله واساليبه ومشاكله المعقدة للغاية. </a:t>
            </a:r>
            <a:endParaRPr lang="en-US" sz="2000" dirty="0"/>
          </a:p>
        </p:txBody>
      </p:sp>
    </p:spTree>
    <p:extLst>
      <p:ext uri="{BB962C8B-B14F-4D97-AF65-F5344CB8AC3E}">
        <p14:creationId xmlns:p14="http://schemas.microsoft.com/office/powerpoint/2010/main" val="107959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764704"/>
            <a:ext cx="8363272" cy="5242587"/>
          </a:xfrm>
        </p:spPr>
        <p:txBody>
          <a:bodyPr>
            <a:normAutofit/>
          </a:bodyPr>
          <a:lstStyle/>
          <a:p>
            <a:r>
              <a:rPr lang="en-US" b="1" dirty="0">
                <a:solidFill>
                  <a:srgbClr val="FF0000"/>
                </a:solidFill>
              </a:rPr>
              <a:t> </a:t>
            </a:r>
            <a:r>
              <a:rPr lang="ar-SA" b="1" u="sng" dirty="0">
                <a:solidFill>
                  <a:srgbClr val="FF0000"/>
                </a:solidFill>
              </a:rPr>
              <a:t>ثالثا: مصادر تمويل الضمان الاجتماعي في العراق</a:t>
            </a:r>
            <a:endParaRPr lang="en-US" dirty="0">
              <a:solidFill>
                <a:srgbClr val="FF0000"/>
              </a:solidFill>
            </a:endParaRPr>
          </a:p>
          <a:p>
            <a:pPr algn="just"/>
            <a:r>
              <a:rPr lang="ar-SA" dirty="0"/>
              <a:t>وضحت المادة (8) من قانون التقاعد والضمان الاجتماعي للعمال النافذ  مصادر تمويل الصندوق كالتالي:</a:t>
            </a:r>
            <a:endParaRPr lang="en-US" dirty="0"/>
          </a:p>
          <a:p>
            <a:pPr algn="just"/>
            <a:r>
              <a:rPr lang="ar-SA" dirty="0"/>
              <a:t>اولا: مبالغ الاشتراكات والغرامات والرسوم التي تدفع للدائرة او يحكم بها وفقا </a:t>
            </a:r>
            <a:r>
              <a:rPr lang="ar-SA" dirty="0" err="1"/>
              <a:t>لاحكام</a:t>
            </a:r>
            <a:r>
              <a:rPr lang="ar-SA" dirty="0"/>
              <a:t> هذا القانون .</a:t>
            </a:r>
            <a:endParaRPr lang="en-US" dirty="0"/>
          </a:p>
          <a:p>
            <a:pPr algn="just"/>
            <a:r>
              <a:rPr lang="ar-SA" dirty="0"/>
              <a:t>ثانيا: ريع الاموال المنقولة وغير المنقولة التي يمتلكها الصندوق.</a:t>
            </a:r>
            <a:endParaRPr lang="en-US" dirty="0"/>
          </a:p>
          <a:p>
            <a:pPr algn="just"/>
            <a:r>
              <a:rPr lang="ar-SA" dirty="0"/>
              <a:t>ثالثا: عوائد استثمار اموال الصندوق .</a:t>
            </a:r>
            <a:endParaRPr lang="en-US" dirty="0"/>
          </a:p>
          <a:p>
            <a:pPr algn="just"/>
            <a:r>
              <a:rPr lang="ar-SA" dirty="0"/>
              <a:t>رابعا: الهبات والاعانات والتبرعات والوصايا والقروض واية ايرادات اخرى يوافق مجلس الادارة على قبولها وفقا للقانون .</a:t>
            </a:r>
            <a:endParaRPr lang="en-US" dirty="0"/>
          </a:p>
          <a:p>
            <a:pPr algn="just"/>
            <a:r>
              <a:rPr lang="ar-SA" dirty="0"/>
              <a:t>خامسا: اية موارد اخرى تستحق للصندوق وفقا </a:t>
            </a:r>
            <a:r>
              <a:rPr lang="ar-SA" dirty="0" err="1"/>
              <a:t>لاحكام</a:t>
            </a:r>
            <a:r>
              <a:rPr lang="ar-SA" dirty="0"/>
              <a:t> هذا القانون او القوانين الاخرى . </a:t>
            </a:r>
            <a:endParaRPr lang="en-US" dirty="0"/>
          </a:p>
          <a:p>
            <a:pPr algn="just"/>
            <a:endParaRPr lang="ar-IQ" dirty="0" smtClean="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5</a:t>
            </a:fld>
            <a:endParaRPr lang="ar-IQ"/>
          </a:p>
        </p:txBody>
      </p:sp>
    </p:spTree>
    <p:extLst>
      <p:ext uri="{BB962C8B-B14F-4D97-AF65-F5344CB8AC3E}">
        <p14:creationId xmlns:p14="http://schemas.microsoft.com/office/powerpoint/2010/main" val="246440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8229600" cy="5314595"/>
          </a:xfrm>
        </p:spPr>
        <p:txBody>
          <a:bodyPr>
            <a:normAutofit fontScale="92500" lnSpcReduction="10000"/>
          </a:bodyPr>
          <a:lstStyle/>
          <a:p>
            <a:r>
              <a:rPr lang="ar-SA" b="1" u="sng" dirty="0">
                <a:solidFill>
                  <a:srgbClr val="FF0000"/>
                </a:solidFill>
              </a:rPr>
              <a:t>رابعا: اساليب تحقيق التوازن الفني لنظم التأمين الاجتماعي</a:t>
            </a:r>
            <a:endParaRPr lang="en-US" dirty="0">
              <a:solidFill>
                <a:srgbClr val="FF0000"/>
              </a:solidFill>
            </a:endParaRPr>
          </a:p>
          <a:p>
            <a:pPr algn="just"/>
            <a:r>
              <a:rPr lang="ar-SA" dirty="0"/>
              <a:t>تتبع نظم التأمينات الاجتماعية احد اسلوبين هما :</a:t>
            </a:r>
            <a:endParaRPr lang="en-US" dirty="0"/>
          </a:p>
          <a:p>
            <a:pPr lvl="0" algn="just"/>
            <a:r>
              <a:rPr lang="ar-SA" dirty="0"/>
              <a:t>اسلوب التراكم المالي: ويقوم على اساس ايجاد التوازن بين موارد النظام والتزاماته الحالية والمستقبلية ، ومن ثم فان هذا النظام يستلزم تحقيق احتياطي </a:t>
            </a:r>
            <a:r>
              <a:rPr lang="ar-SA" dirty="0" err="1"/>
              <a:t>اكتواري</a:t>
            </a:r>
            <a:r>
              <a:rPr lang="ar-SA" dirty="0"/>
              <a:t> يحتسب باستخدام قواعد الاحتمالات ومعدلات الوفاة والحياة ومعدلات سعر الفائدة بحيث تكفي هذه الاحتياطات لدفع مستحقات المؤمن عليهم حين تبدأ الفترة التي يتوقفون فيها عن اداء الاشتراكات ويؤخذ على هذا الاسلوب صعوبة ادارة واستثمار الاحتياطي وتعرض قيمة القد الى النقصان المستمر بسبب انخفاض القوة الشرائية للمبالغ المدخرة في مقابل زيادة الالتزامات المالية لهيئات التأمينات الاجتماعية.</a:t>
            </a:r>
            <a:endParaRPr lang="en-US" dirty="0"/>
          </a:p>
          <a:p>
            <a:pPr lvl="0" algn="just"/>
            <a:r>
              <a:rPr lang="ar-SA" dirty="0"/>
              <a:t>اسلوب التمويل المرحلي: ويعتمد هذا الاسلوب على تحقيق التوازن بين موارد النظام لفترة </a:t>
            </a:r>
            <a:r>
              <a:rPr lang="ar-SA" dirty="0" err="1"/>
              <a:t>لفترة</a:t>
            </a:r>
            <a:r>
              <a:rPr lang="ar-SA" dirty="0"/>
              <a:t> زمنية معينة غالبا </a:t>
            </a:r>
            <a:r>
              <a:rPr lang="ar-SA" dirty="0" err="1"/>
              <a:t>ماتكون</a:t>
            </a:r>
            <a:r>
              <a:rPr lang="ar-SA" dirty="0"/>
              <a:t> سنة واحدة ، وبين </a:t>
            </a:r>
            <a:r>
              <a:rPr lang="ar-SA" dirty="0" err="1"/>
              <a:t>مايدفع</a:t>
            </a:r>
            <a:r>
              <a:rPr lang="ar-SA" dirty="0"/>
              <a:t> خلال هذه الفترة الى المستفيدين من مستحقات ، ويتميز هذا الاسلوب ببساطته وابتعاده عن التعقيدات ، وقد اخذ المشرع العراقي بهذا الاسلوب. </a:t>
            </a:r>
            <a:endParaRPr lang="en-US" dirty="0"/>
          </a:p>
          <a:p>
            <a:pPr algn="just"/>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6</a:t>
            </a:fld>
            <a:endParaRPr lang="ar-IQ"/>
          </a:p>
        </p:txBody>
      </p:sp>
    </p:spTree>
    <p:extLst>
      <p:ext uri="{BB962C8B-B14F-4D97-AF65-F5344CB8AC3E}">
        <p14:creationId xmlns:p14="http://schemas.microsoft.com/office/powerpoint/2010/main" val="22884197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677</TotalTime>
  <Words>826</Words>
  <Application>Microsoft Office PowerPoint</Application>
  <PresentationFormat>عرض على الشاشة (3:4)‏</PresentationFormat>
  <Paragraphs>37</Paragraphs>
  <Slides>6</Slides>
  <Notes>1</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ملتقى</vt:lpstr>
      <vt:lpstr>محاضرات في قانون الضمان الاجتماعي النافذ رقم 18 لسنة 2023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الطعن في الاحكام والقرارات </dc:title>
  <dc:creator>ابن الديار</dc:creator>
  <cp:lastModifiedBy>ابن الديار</cp:lastModifiedBy>
  <cp:revision>73</cp:revision>
  <dcterms:created xsi:type="dcterms:W3CDTF">2017-05-23T05:22:20Z</dcterms:created>
  <dcterms:modified xsi:type="dcterms:W3CDTF">2025-09-16T16:49:28Z</dcterms:modified>
</cp:coreProperties>
</file>