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924" r:id="rId1"/>
  </p:sldMasterIdLst>
  <p:notesMasterIdLst>
    <p:notesMasterId r:id="rId11"/>
  </p:notesMasterIdLst>
  <p:sldIdLst>
    <p:sldId id="265" r:id="rId2"/>
    <p:sldId id="287" r:id="rId3"/>
    <p:sldId id="270" r:id="rId4"/>
    <p:sldId id="266" r:id="rId5"/>
    <p:sldId id="257" r:id="rId6"/>
    <p:sldId id="283" r:id="rId7"/>
    <p:sldId id="284" r:id="rId8"/>
    <p:sldId id="285" r:id="rId9"/>
    <p:sldId id="286" r:id="rId10"/>
  </p:sldIdLst>
  <p:sldSz cx="9144000" cy="6858000" type="screen4x3"/>
  <p:notesSz cx="6858000" cy="9144000"/>
  <p:defaultTextStyle>
    <a:defPPr>
      <a:defRPr lang="ar-IQ"/>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ابن الديار" initials="ابن" lastIdx="0" clrIdx="0"/>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4380"/>
    <p:restoredTop sz="94660"/>
  </p:normalViewPr>
  <p:slideViewPr>
    <p:cSldViewPr>
      <p:cViewPr varScale="1">
        <p:scale>
          <a:sx n="72" d="100"/>
          <a:sy n="72" d="100"/>
        </p:scale>
        <p:origin x="-1326" y="-9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رأس 1"/>
          <p:cNvSpPr>
            <a:spLocks noGrp="1"/>
          </p:cNvSpPr>
          <p:nvPr>
            <p:ph type="hdr" sz="quarter"/>
          </p:nvPr>
        </p:nvSpPr>
        <p:spPr>
          <a:xfrm>
            <a:off x="3886200" y="0"/>
            <a:ext cx="2971800" cy="457200"/>
          </a:xfrm>
          <a:prstGeom prst="rect">
            <a:avLst/>
          </a:prstGeom>
        </p:spPr>
        <p:txBody>
          <a:bodyPr vert="horz" lIns="91440" tIns="45720" rIns="91440" bIns="45720" rtlCol="1"/>
          <a:lstStyle>
            <a:lvl1pPr algn="r">
              <a:defRPr sz="1200"/>
            </a:lvl1pPr>
          </a:lstStyle>
          <a:p>
            <a:endParaRPr lang="ar-IQ"/>
          </a:p>
        </p:txBody>
      </p:sp>
      <p:sp>
        <p:nvSpPr>
          <p:cNvPr id="3" name="عنصر نائب للتاريخ 2"/>
          <p:cNvSpPr>
            <a:spLocks noGrp="1"/>
          </p:cNvSpPr>
          <p:nvPr>
            <p:ph type="dt" idx="1"/>
          </p:nvPr>
        </p:nvSpPr>
        <p:spPr>
          <a:xfrm>
            <a:off x="1588" y="0"/>
            <a:ext cx="2971800" cy="457200"/>
          </a:xfrm>
          <a:prstGeom prst="rect">
            <a:avLst/>
          </a:prstGeom>
        </p:spPr>
        <p:txBody>
          <a:bodyPr vert="horz" lIns="91440" tIns="45720" rIns="91440" bIns="45720" rtlCol="1"/>
          <a:lstStyle>
            <a:lvl1pPr algn="l">
              <a:defRPr sz="1200"/>
            </a:lvl1pPr>
          </a:lstStyle>
          <a:p>
            <a:fld id="{CC327899-74C4-4E3A-B9E2-F05786A062D0}" type="datetimeFigureOut">
              <a:rPr lang="ar-IQ" smtClean="0"/>
              <a:t>24/03/1447</a:t>
            </a:fld>
            <a:endParaRPr lang="ar-IQ"/>
          </a:p>
        </p:txBody>
      </p:sp>
      <p:sp>
        <p:nvSpPr>
          <p:cNvPr id="4" name="عنصر نائب لصورة الشريحة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1" anchor="ctr"/>
          <a:lstStyle/>
          <a:p>
            <a:endParaRPr lang="ar-IQ"/>
          </a:p>
        </p:txBody>
      </p:sp>
      <p:sp>
        <p:nvSpPr>
          <p:cNvPr id="5" name="عنصر نائب للملاحظات 4"/>
          <p:cNvSpPr>
            <a:spLocks noGrp="1"/>
          </p:cNvSpPr>
          <p:nvPr>
            <p:ph type="body" sz="quarter" idx="3"/>
          </p:nvPr>
        </p:nvSpPr>
        <p:spPr>
          <a:xfrm>
            <a:off x="685800" y="4343400"/>
            <a:ext cx="5486400" cy="4114800"/>
          </a:xfrm>
          <a:prstGeom prst="rect">
            <a:avLst/>
          </a:prstGeom>
        </p:spPr>
        <p:txBody>
          <a:bodyPr vert="horz" lIns="91440" tIns="45720" rIns="91440" bIns="45720" rtlCol="1"/>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6" name="عنصر نائب للتذييل 5"/>
          <p:cNvSpPr>
            <a:spLocks noGrp="1"/>
          </p:cNvSpPr>
          <p:nvPr>
            <p:ph type="ftr" sz="quarter" idx="4"/>
          </p:nvPr>
        </p:nvSpPr>
        <p:spPr>
          <a:xfrm>
            <a:off x="3886200" y="8685213"/>
            <a:ext cx="2971800" cy="457200"/>
          </a:xfrm>
          <a:prstGeom prst="rect">
            <a:avLst/>
          </a:prstGeom>
        </p:spPr>
        <p:txBody>
          <a:bodyPr vert="horz" lIns="91440" tIns="45720" rIns="91440" bIns="45720" rtlCol="1" anchor="b"/>
          <a:lstStyle>
            <a:lvl1pPr algn="r">
              <a:defRPr sz="1200"/>
            </a:lvl1pPr>
          </a:lstStyle>
          <a:p>
            <a:endParaRPr lang="ar-IQ"/>
          </a:p>
        </p:txBody>
      </p:sp>
      <p:sp>
        <p:nvSpPr>
          <p:cNvPr id="7" name="عنصر نائب لرقم الشريحة 6"/>
          <p:cNvSpPr>
            <a:spLocks noGrp="1"/>
          </p:cNvSpPr>
          <p:nvPr>
            <p:ph type="sldNum" sz="quarter" idx="5"/>
          </p:nvPr>
        </p:nvSpPr>
        <p:spPr>
          <a:xfrm>
            <a:off x="1588" y="8685213"/>
            <a:ext cx="2971800" cy="457200"/>
          </a:xfrm>
          <a:prstGeom prst="rect">
            <a:avLst/>
          </a:prstGeom>
        </p:spPr>
        <p:txBody>
          <a:bodyPr vert="horz" lIns="91440" tIns="45720" rIns="91440" bIns="45720" rtlCol="1" anchor="b"/>
          <a:lstStyle>
            <a:lvl1pPr algn="l">
              <a:defRPr sz="1200"/>
            </a:lvl1pPr>
          </a:lstStyle>
          <a:p>
            <a:fld id="{28BCF3FD-D3E1-4AAC-BA25-8299886B228F}" type="slidenum">
              <a:rPr lang="ar-IQ" smtClean="0"/>
              <a:t>‹#›</a:t>
            </a:fld>
            <a:endParaRPr lang="ar-IQ"/>
          </a:p>
        </p:txBody>
      </p:sp>
    </p:spTree>
    <p:extLst>
      <p:ext uri="{BB962C8B-B14F-4D97-AF65-F5344CB8AC3E}">
        <p14:creationId xmlns:p14="http://schemas.microsoft.com/office/powerpoint/2010/main" val="2152572376"/>
      </p:ext>
    </p:extLst>
  </p:cSld>
  <p:clrMap bg1="lt1" tx1="dk1" bg2="lt2" tx2="dk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p:sp>
      <p:sp>
        <p:nvSpPr>
          <p:cNvPr id="3" name="عنصر نائب للملاحظات 2"/>
          <p:cNvSpPr>
            <a:spLocks noGrp="1"/>
          </p:cNvSpPr>
          <p:nvPr>
            <p:ph type="body" idx="1"/>
          </p:nvPr>
        </p:nvSpPr>
        <p:spPr/>
        <p:txBody>
          <a:bodyPr/>
          <a:lstStyle/>
          <a:p>
            <a:r>
              <a:rPr lang="ar-IQ" dirty="0" smtClean="0"/>
              <a:t>حساب </a:t>
            </a:r>
            <a:endParaRPr lang="ar-IQ" dirty="0"/>
          </a:p>
        </p:txBody>
      </p:sp>
      <p:sp>
        <p:nvSpPr>
          <p:cNvPr id="4" name="عنصر نائب لرقم الشريحة 3"/>
          <p:cNvSpPr>
            <a:spLocks noGrp="1"/>
          </p:cNvSpPr>
          <p:nvPr>
            <p:ph type="sldNum" sz="quarter" idx="10"/>
          </p:nvPr>
        </p:nvSpPr>
        <p:spPr/>
        <p:txBody>
          <a:bodyPr/>
          <a:lstStyle/>
          <a:p>
            <a:fld id="{28BCF3FD-D3E1-4AAC-BA25-8299886B228F}" type="slidenum">
              <a:rPr lang="ar-IQ" smtClean="0"/>
              <a:t>5</a:t>
            </a:fld>
            <a:endParaRPr lang="ar-IQ"/>
          </a:p>
        </p:txBody>
      </p:sp>
    </p:spTree>
    <p:extLst>
      <p:ext uri="{BB962C8B-B14F-4D97-AF65-F5344CB8AC3E}">
        <p14:creationId xmlns:p14="http://schemas.microsoft.com/office/powerpoint/2010/main" val="2603337628"/>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شريحة عنوان">
    <p:spTree>
      <p:nvGrpSpPr>
        <p:cNvPr id="1" name=""/>
        <p:cNvGrpSpPr/>
        <p:nvPr/>
      </p:nvGrpSpPr>
      <p:grpSpPr>
        <a:xfrm>
          <a:off x="0" y="0"/>
          <a:ext cx="0" cy="0"/>
          <a:chOff x="0" y="0"/>
          <a:chExt cx="0" cy="0"/>
        </a:xfrm>
      </p:grpSpPr>
      <p:sp>
        <p:nvSpPr>
          <p:cNvPr id="10" name="مثلث قائم الزاوية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عنوان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ar-SA" smtClean="0"/>
              <a:t>انقر لتحرير نمط العنوان الرئيسي</a:t>
            </a:r>
            <a:endParaRPr kumimoji="0" lang="en-US"/>
          </a:p>
        </p:txBody>
      </p:sp>
      <p:sp>
        <p:nvSpPr>
          <p:cNvPr id="17" name="عنوان فرعي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ar-SA" smtClean="0"/>
              <a:t>انقر لتحرير نمط العنوان الثانوي الرئيسي</a:t>
            </a:r>
            <a:endParaRPr kumimoji="0" lang="en-US"/>
          </a:p>
        </p:txBody>
      </p:sp>
      <p:grpSp>
        <p:nvGrpSpPr>
          <p:cNvPr id="2" name="مجموعة 1"/>
          <p:cNvGrpSpPr/>
          <p:nvPr/>
        </p:nvGrpSpPr>
        <p:grpSpPr>
          <a:xfrm>
            <a:off x="-3765" y="4953000"/>
            <a:ext cx="9147765" cy="1912088"/>
            <a:chOff x="-3765" y="4832896"/>
            <a:chExt cx="9147765" cy="2032192"/>
          </a:xfrm>
        </p:grpSpPr>
        <p:sp>
          <p:nvSpPr>
            <p:cNvPr id="7" name="شكل حر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شكل حر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شكل حر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رابط مستقيم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عنصر نائب للتاريخ 29"/>
          <p:cNvSpPr>
            <a:spLocks noGrp="1"/>
          </p:cNvSpPr>
          <p:nvPr>
            <p:ph type="dt" sz="half" idx="10"/>
          </p:nvPr>
        </p:nvSpPr>
        <p:spPr/>
        <p:txBody>
          <a:bodyPr/>
          <a:lstStyle>
            <a:lvl1pPr>
              <a:defRPr>
                <a:solidFill>
                  <a:srgbClr val="FFFFFF"/>
                </a:solidFill>
              </a:defRPr>
            </a:lvl1pPr>
            <a:extLst/>
          </a:lstStyle>
          <a:p>
            <a:fld id="{604053E0-CFCA-449E-9355-547425ED3205}" type="datetime8">
              <a:rPr lang="ar-IQ" smtClean="0"/>
              <a:t>16 أيلول، 25</a:t>
            </a:fld>
            <a:endParaRPr lang="ar-IQ"/>
          </a:p>
        </p:txBody>
      </p:sp>
      <p:sp>
        <p:nvSpPr>
          <p:cNvPr id="19" name="عنصر نائب للتذييل 18"/>
          <p:cNvSpPr>
            <a:spLocks noGrp="1"/>
          </p:cNvSpPr>
          <p:nvPr>
            <p:ph type="ftr" sz="quarter" idx="11"/>
          </p:nvPr>
        </p:nvSpPr>
        <p:spPr/>
        <p:txBody>
          <a:bodyPr/>
          <a:lstStyle>
            <a:lvl1pPr>
              <a:defRPr>
                <a:solidFill>
                  <a:schemeClr val="accent1">
                    <a:tint val="20000"/>
                  </a:schemeClr>
                </a:solidFill>
              </a:defRPr>
            </a:lvl1pPr>
            <a:extLst/>
          </a:lstStyle>
          <a:p>
            <a:endParaRPr lang="ar-IQ"/>
          </a:p>
        </p:txBody>
      </p:sp>
      <p:sp>
        <p:nvSpPr>
          <p:cNvPr id="27" name="عنصر نائب لرقم الشريحة 26"/>
          <p:cNvSpPr>
            <a:spLocks noGrp="1"/>
          </p:cNvSpPr>
          <p:nvPr>
            <p:ph type="sldNum" sz="quarter" idx="12"/>
          </p:nvPr>
        </p:nvSpPr>
        <p:spPr/>
        <p:txBody>
          <a:bodyPr/>
          <a:lstStyle>
            <a:lvl1pPr>
              <a:defRPr>
                <a:solidFill>
                  <a:srgbClr val="FFFFFF"/>
                </a:solidFill>
              </a:defRPr>
            </a:lvl1pPr>
            <a:extLst/>
          </a:lstStyle>
          <a:p>
            <a:fld id="{0374A73D-D570-4D74-B9BC-33BAA8031BBC}" type="slidenum">
              <a:rPr lang="ar-IQ" smtClean="0"/>
              <a:t>‹#›</a:t>
            </a:fld>
            <a:endParaRPr lang="ar-IQ"/>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extLst/>
          </a:lstStyle>
          <a:p>
            <a:r>
              <a:rPr kumimoji="0" lang="ar-SA" smtClean="0"/>
              <a:t>انقر لتحرير نمط العنوان الرئيسي</a:t>
            </a:r>
            <a:endParaRPr kumimoji="0" lang="en-US"/>
          </a:p>
        </p:txBody>
      </p:sp>
      <p:sp>
        <p:nvSpPr>
          <p:cNvPr id="3" name="عنصر نائب للعنوان العمودي 2"/>
          <p:cNvSpPr>
            <a:spLocks noGrp="1"/>
          </p:cNvSpPr>
          <p:nvPr>
            <p:ph type="body" orient="vert" idx="1"/>
          </p:nvPr>
        </p:nvSpPr>
        <p:spPr>
          <a:xfrm>
            <a:off x="457200" y="1481329"/>
            <a:ext cx="8229600" cy="4386071"/>
          </a:xfrm>
        </p:spPr>
        <p:txBody>
          <a:bodyPr vert="eaVert"/>
          <a:lstStyle>
            <a:extLs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تاريخ 3"/>
          <p:cNvSpPr>
            <a:spLocks noGrp="1"/>
          </p:cNvSpPr>
          <p:nvPr>
            <p:ph type="dt" sz="half" idx="10"/>
          </p:nvPr>
        </p:nvSpPr>
        <p:spPr/>
        <p:txBody>
          <a:bodyPr/>
          <a:lstStyle>
            <a:extLst/>
          </a:lstStyle>
          <a:p>
            <a:fld id="{E1778ACF-2660-42D1-B02E-F36795E11957}" type="datetime8">
              <a:rPr lang="ar-IQ" smtClean="0"/>
              <a:t>16 أيلول، 25</a:t>
            </a:fld>
            <a:endParaRPr lang="ar-IQ"/>
          </a:p>
        </p:txBody>
      </p:sp>
      <p:sp>
        <p:nvSpPr>
          <p:cNvPr id="5" name="عنصر نائب للتذييل 4"/>
          <p:cNvSpPr>
            <a:spLocks noGrp="1"/>
          </p:cNvSpPr>
          <p:nvPr>
            <p:ph type="ftr" sz="quarter" idx="11"/>
          </p:nvPr>
        </p:nvSpPr>
        <p:spPr/>
        <p:txBody>
          <a:bodyPr/>
          <a:lstStyle>
            <a:extLst/>
          </a:lstStyle>
          <a:p>
            <a:endParaRPr lang="ar-IQ"/>
          </a:p>
        </p:txBody>
      </p:sp>
      <p:sp>
        <p:nvSpPr>
          <p:cNvPr id="6" name="عنصر نائب لرقم الشريحة 5"/>
          <p:cNvSpPr>
            <a:spLocks noGrp="1"/>
          </p:cNvSpPr>
          <p:nvPr>
            <p:ph type="sldNum" sz="quarter" idx="12"/>
          </p:nvPr>
        </p:nvSpPr>
        <p:spPr/>
        <p:txBody>
          <a:bodyPr/>
          <a:lstStyle>
            <a:extLst/>
          </a:lstStyle>
          <a:p>
            <a:fld id="{0374A73D-D570-4D74-B9BC-33BAA8031BBC}" type="slidenum">
              <a:rPr lang="ar-IQ" smtClean="0"/>
              <a:t>‹#›</a:t>
            </a:fld>
            <a:endParaRPr lang="ar-IQ"/>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844013" y="274640"/>
            <a:ext cx="1777470" cy="5592761"/>
          </a:xfrm>
        </p:spPr>
        <p:txBody>
          <a:bodyPr vert="eaVert"/>
          <a:lstStyle>
            <a:extLst/>
          </a:lstStyle>
          <a:p>
            <a:r>
              <a:rPr kumimoji="0" lang="ar-SA" smtClean="0"/>
              <a:t>انقر لتحرير نمط العنوان الرئيسي</a:t>
            </a:r>
            <a:endParaRPr kumimoji="0" lang="en-US"/>
          </a:p>
        </p:txBody>
      </p:sp>
      <p:sp>
        <p:nvSpPr>
          <p:cNvPr id="3" name="عنصر نائب للعنوان العمودي 2"/>
          <p:cNvSpPr>
            <a:spLocks noGrp="1"/>
          </p:cNvSpPr>
          <p:nvPr>
            <p:ph type="body" orient="vert" idx="1"/>
          </p:nvPr>
        </p:nvSpPr>
        <p:spPr>
          <a:xfrm>
            <a:off x="457200" y="274641"/>
            <a:ext cx="6324600" cy="5592760"/>
          </a:xfrm>
        </p:spPr>
        <p:txBody>
          <a:bodyPr vert="eaVert"/>
          <a:lstStyle>
            <a:extLs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تاريخ 3"/>
          <p:cNvSpPr>
            <a:spLocks noGrp="1"/>
          </p:cNvSpPr>
          <p:nvPr>
            <p:ph type="dt" sz="half" idx="10"/>
          </p:nvPr>
        </p:nvSpPr>
        <p:spPr/>
        <p:txBody>
          <a:bodyPr/>
          <a:lstStyle>
            <a:extLst/>
          </a:lstStyle>
          <a:p>
            <a:fld id="{72907900-161E-4D59-8920-70CAB8A25847}" type="datetime8">
              <a:rPr lang="ar-IQ" smtClean="0"/>
              <a:t>16 أيلول، 25</a:t>
            </a:fld>
            <a:endParaRPr lang="ar-IQ"/>
          </a:p>
        </p:txBody>
      </p:sp>
      <p:sp>
        <p:nvSpPr>
          <p:cNvPr id="5" name="عنصر نائب للتذييل 4"/>
          <p:cNvSpPr>
            <a:spLocks noGrp="1"/>
          </p:cNvSpPr>
          <p:nvPr>
            <p:ph type="ftr" sz="quarter" idx="11"/>
          </p:nvPr>
        </p:nvSpPr>
        <p:spPr/>
        <p:txBody>
          <a:bodyPr/>
          <a:lstStyle>
            <a:extLst/>
          </a:lstStyle>
          <a:p>
            <a:endParaRPr lang="ar-IQ"/>
          </a:p>
        </p:txBody>
      </p:sp>
      <p:sp>
        <p:nvSpPr>
          <p:cNvPr id="6" name="عنصر نائب لرقم الشريحة 5"/>
          <p:cNvSpPr>
            <a:spLocks noGrp="1"/>
          </p:cNvSpPr>
          <p:nvPr>
            <p:ph type="sldNum" sz="quarter" idx="12"/>
          </p:nvPr>
        </p:nvSpPr>
        <p:spPr/>
        <p:txBody>
          <a:bodyPr/>
          <a:lstStyle>
            <a:extLst/>
          </a:lstStyle>
          <a:p>
            <a:fld id="{0374A73D-D570-4D74-B9BC-33BAA8031BBC}" type="slidenum">
              <a:rPr lang="ar-IQ" smtClean="0"/>
              <a:t>‹#›</a:t>
            </a:fld>
            <a:endParaRPr lang="ar-IQ"/>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3" name="عنصر نائب للمحتوى 2"/>
          <p:cNvSpPr>
            <a:spLocks noGrp="1"/>
          </p:cNvSpPr>
          <p:nvPr>
            <p:ph idx="1"/>
          </p:nvPr>
        </p:nvSpPr>
        <p:spPr/>
        <p:txBody>
          <a:bodyPr/>
          <a:lstStyle>
            <a:extLs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تاريخ 3"/>
          <p:cNvSpPr>
            <a:spLocks noGrp="1"/>
          </p:cNvSpPr>
          <p:nvPr>
            <p:ph type="dt" sz="half" idx="10"/>
          </p:nvPr>
        </p:nvSpPr>
        <p:spPr/>
        <p:txBody>
          <a:bodyPr/>
          <a:lstStyle>
            <a:extLst/>
          </a:lstStyle>
          <a:p>
            <a:fld id="{A83335BE-948D-4E33-AC79-4EC7E36C7944}" type="datetime8">
              <a:rPr lang="ar-IQ" smtClean="0"/>
              <a:t>16 أيلول، 25</a:t>
            </a:fld>
            <a:endParaRPr lang="ar-IQ"/>
          </a:p>
        </p:txBody>
      </p:sp>
      <p:sp>
        <p:nvSpPr>
          <p:cNvPr id="5" name="عنصر نائب للتذييل 4"/>
          <p:cNvSpPr>
            <a:spLocks noGrp="1"/>
          </p:cNvSpPr>
          <p:nvPr>
            <p:ph type="ftr" sz="quarter" idx="11"/>
          </p:nvPr>
        </p:nvSpPr>
        <p:spPr/>
        <p:txBody>
          <a:bodyPr/>
          <a:lstStyle>
            <a:extLst/>
          </a:lstStyle>
          <a:p>
            <a:endParaRPr lang="ar-IQ"/>
          </a:p>
        </p:txBody>
      </p:sp>
      <p:sp>
        <p:nvSpPr>
          <p:cNvPr id="6" name="عنصر نائب لرقم الشريحة 5"/>
          <p:cNvSpPr>
            <a:spLocks noGrp="1"/>
          </p:cNvSpPr>
          <p:nvPr>
            <p:ph type="sldNum" sz="quarter" idx="12"/>
          </p:nvPr>
        </p:nvSpPr>
        <p:spPr/>
        <p:txBody>
          <a:bodyPr/>
          <a:lstStyle>
            <a:extLst/>
          </a:lstStyle>
          <a:p>
            <a:fld id="{0374A73D-D570-4D74-B9BC-33BAA8031BBC}" type="slidenum">
              <a:rPr lang="ar-IQ" smtClean="0"/>
              <a:t>‹#›</a:t>
            </a:fld>
            <a:endParaRPr lang="ar-IQ"/>
          </a:p>
        </p:txBody>
      </p:sp>
      <p:sp>
        <p:nvSpPr>
          <p:cNvPr id="7" name="عنوان 6"/>
          <p:cNvSpPr>
            <a:spLocks noGrp="1"/>
          </p:cNvSpPr>
          <p:nvPr>
            <p:ph type="title"/>
          </p:nvPr>
        </p:nvSpPr>
        <p:spPr/>
        <p:txBody>
          <a:bodyPr rtlCol="0"/>
          <a:lstStyle>
            <a:extLst/>
          </a:lstStyle>
          <a:p>
            <a:r>
              <a:rPr kumimoji="0" lang="ar-SA" smtClean="0"/>
              <a:t>انقر لتحرير نمط العنوان الرئيسي</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bg>
      <p:bgRef idx="1002">
        <a:schemeClr val="bg1"/>
      </p:bgRef>
    </p:bg>
    <p:spTree>
      <p:nvGrpSpPr>
        <p:cNvPr id="1" name=""/>
        <p:cNvGrpSpPr/>
        <p:nvPr/>
      </p:nvGrpSpPr>
      <p:grpSpPr>
        <a:xfrm>
          <a:off x="0" y="0"/>
          <a:ext cx="0" cy="0"/>
          <a:chOff x="0" y="0"/>
          <a:chExt cx="0" cy="0"/>
        </a:xfrm>
      </p:grpSpPr>
      <p:sp>
        <p:nvSpPr>
          <p:cNvPr id="2" name="عنوان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ar-SA" smtClean="0"/>
              <a:t>انقر لتحرير نمط العنوان الرئيسي</a:t>
            </a:r>
            <a:endParaRPr kumimoji="0" lang="en-US"/>
          </a:p>
        </p:txBody>
      </p:sp>
      <p:sp>
        <p:nvSpPr>
          <p:cNvPr id="3" name="عنصر نائب للنص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ar-SA" smtClean="0"/>
              <a:t>انقر لتحرير أنماط النص الرئيسي</a:t>
            </a:r>
          </a:p>
        </p:txBody>
      </p:sp>
      <p:sp>
        <p:nvSpPr>
          <p:cNvPr id="4" name="عنصر نائب للتاريخ 3"/>
          <p:cNvSpPr>
            <a:spLocks noGrp="1"/>
          </p:cNvSpPr>
          <p:nvPr>
            <p:ph type="dt" sz="half" idx="10"/>
          </p:nvPr>
        </p:nvSpPr>
        <p:spPr/>
        <p:txBody>
          <a:bodyPr/>
          <a:lstStyle>
            <a:extLst/>
          </a:lstStyle>
          <a:p>
            <a:fld id="{823E8FE8-DAE7-4C91-B4AD-46D90DFF6669}" type="datetime8">
              <a:rPr lang="ar-IQ" smtClean="0"/>
              <a:t>16 أيلول، 25</a:t>
            </a:fld>
            <a:endParaRPr lang="ar-IQ"/>
          </a:p>
        </p:txBody>
      </p:sp>
      <p:sp>
        <p:nvSpPr>
          <p:cNvPr id="5" name="عنصر نائب للتذييل 4"/>
          <p:cNvSpPr>
            <a:spLocks noGrp="1"/>
          </p:cNvSpPr>
          <p:nvPr>
            <p:ph type="ftr" sz="quarter" idx="11"/>
          </p:nvPr>
        </p:nvSpPr>
        <p:spPr/>
        <p:txBody>
          <a:bodyPr/>
          <a:lstStyle>
            <a:extLst/>
          </a:lstStyle>
          <a:p>
            <a:endParaRPr lang="ar-IQ"/>
          </a:p>
        </p:txBody>
      </p:sp>
      <p:sp>
        <p:nvSpPr>
          <p:cNvPr id="6" name="عنصر نائب لرقم الشريحة 5"/>
          <p:cNvSpPr>
            <a:spLocks noGrp="1"/>
          </p:cNvSpPr>
          <p:nvPr>
            <p:ph type="sldNum" sz="quarter" idx="12"/>
          </p:nvPr>
        </p:nvSpPr>
        <p:spPr/>
        <p:txBody>
          <a:bodyPr/>
          <a:lstStyle>
            <a:extLst/>
          </a:lstStyle>
          <a:p>
            <a:fld id="{0374A73D-D570-4D74-B9BC-33BAA8031BBC}" type="slidenum">
              <a:rPr lang="ar-IQ" smtClean="0"/>
              <a:t>‹#›</a:t>
            </a:fld>
            <a:endParaRPr lang="ar-IQ"/>
          </a:p>
        </p:txBody>
      </p:sp>
      <p:sp>
        <p:nvSpPr>
          <p:cNvPr id="7" name="شارة رتبة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شارة رتبة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bg>
      <p:bgRef idx="1002">
        <a:schemeClr val="bg1"/>
      </p:bgRef>
    </p:bg>
    <p:spTree>
      <p:nvGrpSpPr>
        <p:cNvPr id="1" name=""/>
        <p:cNvGrpSpPr/>
        <p:nvPr/>
      </p:nvGrpSpPr>
      <p:grpSpPr>
        <a:xfrm>
          <a:off x="0" y="0"/>
          <a:ext cx="0" cy="0"/>
          <a:chOff x="0" y="0"/>
          <a:chExt cx="0" cy="0"/>
        </a:xfrm>
      </p:grpSpPr>
      <p:sp>
        <p:nvSpPr>
          <p:cNvPr id="3" name="عنصر نائب للمحتوى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محتوى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5" name="عنصر نائب للتاريخ 4"/>
          <p:cNvSpPr>
            <a:spLocks noGrp="1"/>
          </p:cNvSpPr>
          <p:nvPr>
            <p:ph type="dt" sz="half" idx="10"/>
          </p:nvPr>
        </p:nvSpPr>
        <p:spPr/>
        <p:txBody>
          <a:bodyPr/>
          <a:lstStyle>
            <a:extLst/>
          </a:lstStyle>
          <a:p>
            <a:fld id="{457ECD92-7D89-46D5-A6F3-D7CC3E3F3E0D}" type="datetime8">
              <a:rPr lang="ar-IQ" smtClean="0"/>
              <a:t>16 أيلول، 25</a:t>
            </a:fld>
            <a:endParaRPr lang="ar-IQ"/>
          </a:p>
        </p:txBody>
      </p:sp>
      <p:sp>
        <p:nvSpPr>
          <p:cNvPr id="6" name="عنصر نائب للتذييل 5"/>
          <p:cNvSpPr>
            <a:spLocks noGrp="1"/>
          </p:cNvSpPr>
          <p:nvPr>
            <p:ph type="ftr" sz="quarter" idx="11"/>
          </p:nvPr>
        </p:nvSpPr>
        <p:spPr/>
        <p:txBody>
          <a:bodyPr/>
          <a:lstStyle>
            <a:extLst/>
          </a:lstStyle>
          <a:p>
            <a:endParaRPr lang="ar-IQ"/>
          </a:p>
        </p:txBody>
      </p:sp>
      <p:sp>
        <p:nvSpPr>
          <p:cNvPr id="7" name="عنصر نائب لرقم الشريحة 6"/>
          <p:cNvSpPr>
            <a:spLocks noGrp="1"/>
          </p:cNvSpPr>
          <p:nvPr>
            <p:ph type="sldNum" sz="quarter" idx="12"/>
          </p:nvPr>
        </p:nvSpPr>
        <p:spPr/>
        <p:txBody>
          <a:bodyPr/>
          <a:lstStyle>
            <a:extLst/>
          </a:lstStyle>
          <a:p>
            <a:fld id="{0374A73D-D570-4D74-B9BC-33BAA8031BBC}" type="slidenum">
              <a:rPr lang="ar-IQ" smtClean="0"/>
              <a:t>‹#›</a:t>
            </a:fld>
            <a:endParaRPr lang="ar-IQ"/>
          </a:p>
        </p:txBody>
      </p:sp>
      <p:sp>
        <p:nvSpPr>
          <p:cNvPr id="8" name="عنوان 7"/>
          <p:cNvSpPr>
            <a:spLocks noGrp="1"/>
          </p:cNvSpPr>
          <p:nvPr>
            <p:ph type="title"/>
          </p:nvPr>
        </p:nvSpPr>
        <p:spPr/>
        <p:txBody>
          <a:bodyPr rtlCol="0"/>
          <a:lstStyle>
            <a:extLst/>
          </a:lstStyle>
          <a:p>
            <a:r>
              <a:rPr kumimoji="0" lang="ar-SA" smtClean="0"/>
              <a:t>انقر لتحرير نمط العنوان الرئيسي</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مقارنة">
    <p:bg>
      <p:bgRef idx="1003">
        <a:schemeClr val="bg1"/>
      </p:bgRef>
    </p:bg>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3050"/>
            <a:ext cx="8229600" cy="1143000"/>
          </a:xfrm>
        </p:spPr>
        <p:txBody>
          <a:bodyPr anchor="ctr"/>
          <a:lstStyle>
            <a:lvl1pPr>
              <a:defRPr/>
            </a:lvl1pPr>
            <a:extLst/>
          </a:lstStyle>
          <a:p>
            <a:r>
              <a:rPr kumimoji="0" lang="ar-SA" smtClean="0"/>
              <a:t>انقر لتحرير نمط العنوان الرئيسي</a:t>
            </a:r>
            <a:endParaRPr kumimoji="0" lang="en-US"/>
          </a:p>
        </p:txBody>
      </p:sp>
      <p:sp>
        <p:nvSpPr>
          <p:cNvPr id="3" name="عنصر نائب للنص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ar-SA" smtClean="0"/>
              <a:t>انقر لتحرير أنماط النص الرئيسي</a:t>
            </a:r>
          </a:p>
        </p:txBody>
      </p:sp>
      <p:sp>
        <p:nvSpPr>
          <p:cNvPr id="4" name="عنصر نائب للنص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ar-SA" smtClean="0"/>
              <a:t>انقر لتحرير أنماط النص الرئيسي</a:t>
            </a:r>
          </a:p>
        </p:txBody>
      </p:sp>
      <p:sp>
        <p:nvSpPr>
          <p:cNvPr id="5" name="عنصر نائب للمحتوى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6" name="عنصر نائب للمحتوى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7" name="عنصر نائب للتاريخ 6"/>
          <p:cNvSpPr>
            <a:spLocks noGrp="1"/>
          </p:cNvSpPr>
          <p:nvPr>
            <p:ph type="dt" sz="half" idx="10"/>
          </p:nvPr>
        </p:nvSpPr>
        <p:spPr/>
        <p:txBody>
          <a:bodyPr/>
          <a:lstStyle>
            <a:extLst/>
          </a:lstStyle>
          <a:p>
            <a:fld id="{5035C4BF-A78B-446D-8488-382C5E9AEC18}" type="datetime8">
              <a:rPr lang="ar-IQ" smtClean="0"/>
              <a:t>16 أيلول، 25</a:t>
            </a:fld>
            <a:endParaRPr lang="ar-IQ"/>
          </a:p>
        </p:txBody>
      </p:sp>
      <p:sp>
        <p:nvSpPr>
          <p:cNvPr id="8" name="عنصر نائب للتذييل 7"/>
          <p:cNvSpPr>
            <a:spLocks noGrp="1"/>
          </p:cNvSpPr>
          <p:nvPr>
            <p:ph type="ftr" sz="quarter" idx="11"/>
          </p:nvPr>
        </p:nvSpPr>
        <p:spPr/>
        <p:txBody>
          <a:bodyPr/>
          <a:lstStyle>
            <a:extLst/>
          </a:lstStyle>
          <a:p>
            <a:endParaRPr lang="ar-IQ"/>
          </a:p>
        </p:txBody>
      </p:sp>
      <p:sp>
        <p:nvSpPr>
          <p:cNvPr id="9" name="عنصر نائب لرقم الشريحة 8"/>
          <p:cNvSpPr>
            <a:spLocks noGrp="1"/>
          </p:cNvSpPr>
          <p:nvPr>
            <p:ph type="sldNum" sz="quarter" idx="12"/>
          </p:nvPr>
        </p:nvSpPr>
        <p:spPr/>
        <p:txBody>
          <a:bodyPr/>
          <a:lstStyle>
            <a:extLst/>
          </a:lstStyle>
          <a:p>
            <a:fld id="{0374A73D-D570-4D74-B9BC-33BAA8031BBC}" type="slidenum">
              <a:rPr lang="ar-IQ" smtClean="0"/>
              <a:t>‹#›</a:t>
            </a:fld>
            <a:endParaRPr lang="ar-IQ"/>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bg>
      <p:bgRef idx="1002">
        <a:schemeClr val="bg1"/>
      </p:bgRef>
    </p:bg>
    <p:spTree>
      <p:nvGrpSpPr>
        <p:cNvPr id="1" name=""/>
        <p:cNvGrpSpPr/>
        <p:nvPr/>
      </p:nvGrpSpPr>
      <p:grpSpPr>
        <a:xfrm>
          <a:off x="0" y="0"/>
          <a:ext cx="0" cy="0"/>
          <a:chOff x="0" y="0"/>
          <a:chExt cx="0" cy="0"/>
        </a:xfrm>
      </p:grpSpPr>
      <p:sp>
        <p:nvSpPr>
          <p:cNvPr id="3" name="عنصر نائب للتاريخ 2"/>
          <p:cNvSpPr>
            <a:spLocks noGrp="1"/>
          </p:cNvSpPr>
          <p:nvPr>
            <p:ph type="dt" sz="half" idx="10"/>
          </p:nvPr>
        </p:nvSpPr>
        <p:spPr/>
        <p:txBody>
          <a:bodyPr/>
          <a:lstStyle>
            <a:extLst/>
          </a:lstStyle>
          <a:p>
            <a:fld id="{3960F7A3-4CE6-4DD4-8D21-3B542ECDD686}" type="datetime8">
              <a:rPr lang="ar-IQ" smtClean="0"/>
              <a:t>16 أيلول، 25</a:t>
            </a:fld>
            <a:endParaRPr lang="ar-IQ"/>
          </a:p>
        </p:txBody>
      </p:sp>
      <p:sp>
        <p:nvSpPr>
          <p:cNvPr id="4" name="عنصر نائب للتذييل 3"/>
          <p:cNvSpPr>
            <a:spLocks noGrp="1"/>
          </p:cNvSpPr>
          <p:nvPr>
            <p:ph type="ftr" sz="quarter" idx="11"/>
          </p:nvPr>
        </p:nvSpPr>
        <p:spPr/>
        <p:txBody>
          <a:bodyPr/>
          <a:lstStyle>
            <a:extLst/>
          </a:lstStyle>
          <a:p>
            <a:endParaRPr lang="ar-IQ"/>
          </a:p>
        </p:txBody>
      </p:sp>
      <p:sp>
        <p:nvSpPr>
          <p:cNvPr id="5" name="عنصر نائب لرقم الشريحة 4"/>
          <p:cNvSpPr>
            <a:spLocks noGrp="1"/>
          </p:cNvSpPr>
          <p:nvPr>
            <p:ph type="sldNum" sz="quarter" idx="12"/>
          </p:nvPr>
        </p:nvSpPr>
        <p:spPr/>
        <p:txBody>
          <a:bodyPr/>
          <a:lstStyle>
            <a:extLst/>
          </a:lstStyle>
          <a:p>
            <a:fld id="{0374A73D-D570-4D74-B9BC-33BAA8031BBC}" type="slidenum">
              <a:rPr lang="ar-IQ" smtClean="0"/>
              <a:t>‹#›</a:t>
            </a:fld>
            <a:endParaRPr lang="ar-IQ"/>
          </a:p>
        </p:txBody>
      </p:sp>
      <p:sp>
        <p:nvSpPr>
          <p:cNvPr id="6" name="عنوان 5"/>
          <p:cNvSpPr>
            <a:spLocks noGrp="1"/>
          </p:cNvSpPr>
          <p:nvPr>
            <p:ph type="title"/>
          </p:nvPr>
        </p:nvSpPr>
        <p:spPr/>
        <p:txBody>
          <a:bodyPr rtlCol="0"/>
          <a:lstStyle>
            <a:extLst/>
          </a:lstStyle>
          <a:p>
            <a:r>
              <a:rPr kumimoji="0" lang="ar-SA" smtClean="0"/>
              <a:t>انقر لتحرير نمط العنوان الرئيسي</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p:txBody>
          <a:bodyPr/>
          <a:lstStyle>
            <a:extLst/>
          </a:lstStyle>
          <a:p>
            <a:fld id="{64711EF0-0F23-4B22-9D35-2E3FF1AD93E6}" type="datetime8">
              <a:rPr lang="ar-IQ" smtClean="0"/>
              <a:t>16 أيلول، 25</a:t>
            </a:fld>
            <a:endParaRPr lang="ar-IQ"/>
          </a:p>
        </p:txBody>
      </p:sp>
      <p:sp>
        <p:nvSpPr>
          <p:cNvPr id="3" name="عنصر نائب للتذييل 2"/>
          <p:cNvSpPr>
            <a:spLocks noGrp="1"/>
          </p:cNvSpPr>
          <p:nvPr>
            <p:ph type="ftr" sz="quarter" idx="11"/>
          </p:nvPr>
        </p:nvSpPr>
        <p:spPr/>
        <p:txBody>
          <a:bodyPr/>
          <a:lstStyle>
            <a:extLst/>
          </a:lstStyle>
          <a:p>
            <a:endParaRPr lang="ar-IQ"/>
          </a:p>
        </p:txBody>
      </p:sp>
      <p:sp>
        <p:nvSpPr>
          <p:cNvPr id="4" name="عنصر نائب لرقم الشريحة 3"/>
          <p:cNvSpPr>
            <a:spLocks noGrp="1"/>
          </p:cNvSpPr>
          <p:nvPr>
            <p:ph type="sldNum" sz="quarter" idx="12"/>
          </p:nvPr>
        </p:nvSpPr>
        <p:spPr/>
        <p:txBody>
          <a:bodyPr/>
          <a:lstStyle>
            <a:extLst/>
          </a:lstStyle>
          <a:p>
            <a:fld id="{0374A73D-D570-4D74-B9BC-33BAA8031BBC}" type="slidenum">
              <a:rPr lang="ar-IQ" smtClean="0"/>
              <a:t>‹#›</a:t>
            </a:fld>
            <a:endParaRPr lang="ar-IQ"/>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محتوى ذو تسمية توضيحية">
    <p:bg>
      <p:bgRef idx="1003">
        <a:schemeClr val="bg1"/>
      </p:bgRef>
    </p:bg>
    <p:spTree>
      <p:nvGrpSpPr>
        <p:cNvPr id="1" name=""/>
        <p:cNvGrpSpPr/>
        <p:nvPr/>
      </p:nvGrpSpPr>
      <p:grpSpPr>
        <a:xfrm>
          <a:off x="0" y="0"/>
          <a:ext cx="0" cy="0"/>
          <a:chOff x="0" y="0"/>
          <a:chExt cx="0" cy="0"/>
        </a:xfrm>
      </p:grpSpPr>
      <p:sp>
        <p:nvSpPr>
          <p:cNvPr id="2" name="عنوان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ar-SA" smtClean="0"/>
              <a:t>انقر لتحرير نمط العنوان الرئيسي</a:t>
            </a:r>
            <a:endParaRPr kumimoji="0" lang="en-US"/>
          </a:p>
        </p:txBody>
      </p:sp>
      <p:sp>
        <p:nvSpPr>
          <p:cNvPr id="3" name="عنصر نائب للنص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ar-SA" smtClean="0"/>
              <a:t>انقر لتحرير أنماط النص الرئيسي</a:t>
            </a:r>
          </a:p>
        </p:txBody>
      </p:sp>
      <p:sp>
        <p:nvSpPr>
          <p:cNvPr id="4" name="عنصر نائب للمحتوى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5" name="عنصر نائب للتاريخ 4"/>
          <p:cNvSpPr>
            <a:spLocks noGrp="1"/>
          </p:cNvSpPr>
          <p:nvPr>
            <p:ph type="dt" sz="half" idx="10"/>
          </p:nvPr>
        </p:nvSpPr>
        <p:spPr>
          <a:xfrm>
            <a:off x="6727032" y="6407944"/>
            <a:ext cx="1920240" cy="365760"/>
          </a:xfrm>
        </p:spPr>
        <p:txBody>
          <a:bodyPr/>
          <a:lstStyle>
            <a:extLst/>
          </a:lstStyle>
          <a:p>
            <a:fld id="{5BF7BEB4-99BF-44EA-8A3C-D61007D8D8B4}" type="datetime8">
              <a:rPr lang="ar-IQ" smtClean="0"/>
              <a:t>16 أيلول، 25</a:t>
            </a:fld>
            <a:endParaRPr lang="ar-IQ"/>
          </a:p>
        </p:txBody>
      </p:sp>
      <p:sp>
        <p:nvSpPr>
          <p:cNvPr id="6" name="عنصر نائب للتذييل 5"/>
          <p:cNvSpPr>
            <a:spLocks noGrp="1"/>
          </p:cNvSpPr>
          <p:nvPr>
            <p:ph type="ftr" sz="quarter" idx="11"/>
          </p:nvPr>
        </p:nvSpPr>
        <p:spPr/>
        <p:txBody>
          <a:bodyPr/>
          <a:lstStyle>
            <a:extLst/>
          </a:lstStyle>
          <a:p>
            <a:endParaRPr lang="ar-IQ"/>
          </a:p>
        </p:txBody>
      </p:sp>
      <p:sp>
        <p:nvSpPr>
          <p:cNvPr id="7" name="عنصر نائب لرقم الشريحة 6"/>
          <p:cNvSpPr>
            <a:spLocks noGrp="1"/>
          </p:cNvSpPr>
          <p:nvPr>
            <p:ph type="sldNum" sz="quarter" idx="12"/>
          </p:nvPr>
        </p:nvSpPr>
        <p:spPr/>
        <p:txBody>
          <a:bodyPr/>
          <a:lstStyle>
            <a:extLst/>
          </a:lstStyle>
          <a:p>
            <a:fld id="{0374A73D-D570-4D74-B9BC-33BAA8031BBC}" type="slidenum">
              <a:rPr lang="ar-IQ" smtClean="0"/>
              <a:t>‹#›</a:t>
            </a:fld>
            <a:endParaRPr lang="ar-IQ"/>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صورة ذو تسمية توضيحية">
    <p:bg>
      <p:bgRef idx="1002">
        <a:schemeClr val="bg1"/>
      </p:bgRef>
    </p:bg>
    <p:spTree>
      <p:nvGrpSpPr>
        <p:cNvPr id="1" name=""/>
        <p:cNvGrpSpPr/>
        <p:nvPr/>
      </p:nvGrpSpPr>
      <p:grpSpPr>
        <a:xfrm>
          <a:off x="0" y="0"/>
          <a:ext cx="0" cy="0"/>
          <a:chOff x="0" y="0"/>
          <a:chExt cx="0" cy="0"/>
        </a:xfrm>
      </p:grpSpPr>
      <p:sp>
        <p:nvSpPr>
          <p:cNvPr id="4" name="عنصر نائب للنص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ar-SA" smtClean="0"/>
              <a:t>انقر لتحرير أنماط النص الرئيسي</a:t>
            </a:r>
          </a:p>
        </p:txBody>
      </p:sp>
      <p:sp>
        <p:nvSpPr>
          <p:cNvPr id="3" name="عنصر نائب للصورة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ar-SA" smtClean="0"/>
              <a:t>انقر فوق الأيقونة لإضافة صورة</a:t>
            </a:r>
            <a:endParaRPr kumimoji="0" lang="en-US" dirty="0"/>
          </a:p>
        </p:txBody>
      </p:sp>
      <p:sp>
        <p:nvSpPr>
          <p:cNvPr id="5" name="عنصر نائب للتاريخ 4"/>
          <p:cNvSpPr>
            <a:spLocks noGrp="1"/>
          </p:cNvSpPr>
          <p:nvPr>
            <p:ph type="dt" sz="half" idx="10"/>
          </p:nvPr>
        </p:nvSpPr>
        <p:spPr/>
        <p:txBody>
          <a:bodyPr/>
          <a:lstStyle>
            <a:lvl1pPr>
              <a:defRPr>
                <a:solidFill>
                  <a:schemeClr val="tx1"/>
                </a:solidFill>
              </a:defRPr>
            </a:lvl1pPr>
            <a:extLst/>
          </a:lstStyle>
          <a:p>
            <a:fld id="{AA25F588-F713-46EA-A1AD-86CDEBAE86B5}" type="datetime8">
              <a:rPr lang="ar-IQ" smtClean="0"/>
              <a:t>16 أيلول، 25</a:t>
            </a:fld>
            <a:endParaRPr lang="ar-IQ"/>
          </a:p>
        </p:txBody>
      </p:sp>
      <p:sp>
        <p:nvSpPr>
          <p:cNvPr id="6" name="عنصر نائب للتذييل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ar-IQ"/>
          </a:p>
        </p:txBody>
      </p:sp>
      <p:sp>
        <p:nvSpPr>
          <p:cNvPr id="7" name="عنصر نائب لرقم الشريحة 6"/>
          <p:cNvSpPr>
            <a:spLocks noGrp="1"/>
          </p:cNvSpPr>
          <p:nvPr>
            <p:ph type="sldNum" sz="quarter" idx="12"/>
          </p:nvPr>
        </p:nvSpPr>
        <p:spPr/>
        <p:txBody>
          <a:bodyPr/>
          <a:lstStyle>
            <a:lvl1pPr>
              <a:defRPr>
                <a:solidFill>
                  <a:schemeClr val="tx1"/>
                </a:solidFill>
              </a:defRPr>
            </a:lvl1pPr>
            <a:extLst/>
          </a:lstStyle>
          <a:p>
            <a:fld id="{0374A73D-D570-4D74-B9BC-33BAA8031BBC}" type="slidenum">
              <a:rPr lang="ar-IQ" smtClean="0"/>
              <a:t>‹#›</a:t>
            </a:fld>
            <a:endParaRPr lang="ar-IQ"/>
          </a:p>
        </p:txBody>
      </p:sp>
      <p:sp>
        <p:nvSpPr>
          <p:cNvPr id="2" name="عنوان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ar-SA" smtClean="0"/>
              <a:t>انقر لتحرير نمط العنوان الرئيسي</a:t>
            </a:r>
            <a:endParaRPr kumimoji="0" lang="en-US"/>
          </a:p>
        </p:txBody>
      </p:sp>
      <p:sp>
        <p:nvSpPr>
          <p:cNvPr id="8" name="شكل حر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شكل حر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مثلث قائم الزاوية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رابط مستقيم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شارة رتبة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شارة رتبة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شكل حر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شكل حر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مثلث قائم الزاوية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رابط مستقيم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عنصر نائب للعنوان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ar-SA" smtClean="0"/>
              <a:t>انقر لتحرير نمط العنوان الرئيسي</a:t>
            </a:r>
            <a:endParaRPr kumimoji="0" lang="en-US"/>
          </a:p>
        </p:txBody>
      </p:sp>
      <p:sp>
        <p:nvSpPr>
          <p:cNvPr id="30" name="عنصر نائب للنص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ar-SA" smtClean="0"/>
              <a:t>انقر لتحرير أنماط النص الرئيسي</a:t>
            </a:r>
          </a:p>
          <a:p>
            <a:pPr lvl="1" eaLnBrk="1" latinLnBrk="0" hangingPunct="1"/>
            <a:r>
              <a:rPr kumimoji="0" lang="ar-SA" smtClean="0"/>
              <a:t>المستوى الثاني</a:t>
            </a:r>
          </a:p>
          <a:p>
            <a:pPr lvl="2" eaLnBrk="1" latinLnBrk="0" hangingPunct="1"/>
            <a:r>
              <a:rPr kumimoji="0" lang="ar-SA" smtClean="0"/>
              <a:t>المستوى الثالث</a:t>
            </a:r>
          </a:p>
          <a:p>
            <a:pPr lvl="3" eaLnBrk="1" latinLnBrk="0" hangingPunct="1"/>
            <a:r>
              <a:rPr kumimoji="0" lang="ar-SA" smtClean="0"/>
              <a:t>المستوى الرابع</a:t>
            </a:r>
          </a:p>
          <a:p>
            <a:pPr lvl="4" eaLnBrk="1" latinLnBrk="0" hangingPunct="1"/>
            <a:r>
              <a:rPr kumimoji="0" lang="ar-SA" smtClean="0"/>
              <a:t>المستوى الخامس</a:t>
            </a:r>
            <a:endParaRPr kumimoji="0" lang="en-US"/>
          </a:p>
        </p:txBody>
      </p:sp>
      <p:sp>
        <p:nvSpPr>
          <p:cNvPr id="10" name="عنصر نائب للتاريخ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B713C5A7-EE5F-41DC-89FD-09542F94C853}" type="datetime8">
              <a:rPr lang="ar-IQ" smtClean="0"/>
              <a:t>16 أيلول، 25</a:t>
            </a:fld>
            <a:endParaRPr lang="ar-IQ"/>
          </a:p>
        </p:txBody>
      </p:sp>
      <p:sp>
        <p:nvSpPr>
          <p:cNvPr id="22" name="عنصر نائب للتذييل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ar-IQ"/>
          </a:p>
        </p:txBody>
      </p:sp>
      <p:sp>
        <p:nvSpPr>
          <p:cNvPr id="18" name="عنصر نائب لرقم الشريحة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0374A73D-D570-4D74-B9BC-33BAA8031BBC}" type="slidenum">
              <a:rPr lang="ar-IQ" smtClean="0"/>
              <a:t>‹#›</a:t>
            </a:fld>
            <a:endParaRPr lang="ar-IQ"/>
          </a:p>
        </p:txBody>
      </p:sp>
    </p:spTree>
  </p:cSld>
  <p:clrMap bg1="lt1" tx1="dk1" bg2="lt2" tx2="dk2" accent1="accent1" accent2="accent2" accent3="accent3" accent4="accent4" accent5="accent5" accent6="accent6" hlink="hlink" folHlink="folHlink"/>
  <p:sldLayoutIdLst>
    <p:sldLayoutId id="2147483925" r:id="rId1"/>
    <p:sldLayoutId id="2147483926" r:id="rId2"/>
    <p:sldLayoutId id="2147483927" r:id="rId3"/>
    <p:sldLayoutId id="2147483928" r:id="rId4"/>
    <p:sldLayoutId id="2147483929" r:id="rId5"/>
    <p:sldLayoutId id="2147483930" r:id="rId6"/>
    <p:sldLayoutId id="2147483931" r:id="rId7"/>
    <p:sldLayoutId id="2147483932" r:id="rId8"/>
    <p:sldLayoutId id="2147483933" r:id="rId9"/>
    <p:sldLayoutId id="2147483934" r:id="rId10"/>
    <p:sldLayoutId id="2147483935" r:id="rId11"/>
  </p:sldLayoutIdLst>
  <p:hf hdr="0" ftr="0" dt="0"/>
  <p:txStyles>
    <p:titleStyle>
      <a:lvl1pPr algn="l" rtl="1"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r" rtl="1"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r" rtl="1"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r" rtl="1"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r" rtl="1"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r" rtl="1"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r" rtl="1"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r" rtl="1"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r" rtl="1"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r" rtl="1"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r" rtl="1" eaLnBrk="1" latinLnBrk="0" hangingPunct="1">
        <a:defRPr kumimoji="0" kern="1200">
          <a:solidFill>
            <a:schemeClr val="tx1"/>
          </a:solidFill>
          <a:latin typeface="+mn-lt"/>
          <a:ea typeface="+mn-ea"/>
          <a:cs typeface="+mn-cs"/>
        </a:defRPr>
      </a:lvl1pPr>
      <a:lvl2pPr marL="457200" algn="r" rtl="1" eaLnBrk="1" latinLnBrk="0" hangingPunct="1">
        <a:defRPr kumimoji="0" kern="1200">
          <a:solidFill>
            <a:schemeClr val="tx1"/>
          </a:solidFill>
          <a:latin typeface="+mn-lt"/>
          <a:ea typeface="+mn-ea"/>
          <a:cs typeface="+mn-cs"/>
        </a:defRPr>
      </a:lvl2pPr>
      <a:lvl3pPr marL="914400" algn="r" rtl="1" eaLnBrk="1" latinLnBrk="0" hangingPunct="1">
        <a:defRPr kumimoji="0" kern="1200">
          <a:solidFill>
            <a:schemeClr val="tx1"/>
          </a:solidFill>
          <a:latin typeface="+mn-lt"/>
          <a:ea typeface="+mn-ea"/>
          <a:cs typeface="+mn-cs"/>
        </a:defRPr>
      </a:lvl3pPr>
      <a:lvl4pPr marL="1371600" algn="r" rtl="1" eaLnBrk="1" latinLnBrk="0" hangingPunct="1">
        <a:defRPr kumimoji="0" kern="1200">
          <a:solidFill>
            <a:schemeClr val="tx1"/>
          </a:solidFill>
          <a:latin typeface="+mn-lt"/>
          <a:ea typeface="+mn-ea"/>
          <a:cs typeface="+mn-cs"/>
        </a:defRPr>
      </a:lvl4pPr>
      <a:lvl5pPr marL="1828800" algn="r" rtl="1" eaLnBrk="1" latinLnBrk="0" hangingPunct="1">
        <a:defRPr kumimoji="0" kern="1200">
          <a:solidFill>
            <a:schemeClr val="tx1"/>
          </a:solidFill>
          <a:latin typeface="+mn-lt"/>
          <a:ea typeface="+mn-ea"/>
          <a:cs typeface="+mn-cs"/>
        </a:defRPr>
      </a:lvl5pPr>
      <a:lvl6pPr marL="2286000" algn="r" rtl="1" eaLnBrk="1" latinLnBrk="0" hangingPunct="1">
        <a:defRPr kumimoji="0" kern="1200">
          <a:solidFill>
            <a:schemeClr val="tx1"/>
          </a:solidFill>
          <a:latin typeface="+mn-lt"/>
          <a:ea typeface="+mn-ea"/>
          <a:cs typeface="+mn-cs"/>
        </a:defRPr>
      </a:lvl6pPr>
      <a:lvl7pPr marL="2743200" algn="r" rtl="1" eaLnBrk="1" latinLnBrk="0" hangingPunct="1">
        <a:defRPr kumimoji="0" kern="1200">
          <a:solidFill>
            <a:schemeClr val="tx1"/>
          </a:solidFill>
          <a:latin typeface="+mn-lt"/>
          <a:ea typeface="+mn-ea"/>
          <a:cs typeface="+mn-cs"/>
        </a:defRPr>
      </a:lvl7pPr>
      <a:lvl8pPr marL="3200400" algn="r" rtl="1" eaLnBrk="1" latinLnBrk="0" hangingPunct="1">
        <a:defRPr kumimoji="0" kern="1200">
          <a:solidFill>
            <a:schemeClr val="tx1"/>
          </a:solidFill>
          <a:latin typeface="+mn-lt"/>
          <a:ea typeface="+mn-ea"/>
          <a:cs typeface="+mn-cs"/>
        </a:defRPr>
      </a:lvl8pPr>
      <a:lvl9pPr marL="3657600" algn="r" rtl="1"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685800" y="1412777"/>
            <a:ext cx="7772400" cy="2169586"/>
          </a:xfrm>
        </p:spPr>
        <p:txBody>
          <a:bodyPr>
            <a:normAutofit/>
          </a:bodyPr>
          <a:lstStyle/>
          <a:p>
            <a:pPr algn="ctr"/>
            <a:r>
              <a:rPr lang="ar-IQ" dirty="0" smtClean="0">
                <a:solidFill>
                  <a:srgbClr val="FF0000"/>
                </a:solidFill>
              </a:rPr>
              <a:t>محاضرات في قانون الضمان الاجتماعي النافذ رقم 18 لسنة 2023  </a:t>
            </a:r>
            <a:endParaRPr lang="ar-IQ" dirty="0"/>
          </a:p>
        </p:txBody>
      </p:sp>
      <p:sp>
        <p:nvSpPr>
          <p:cNvPr id="3" name="عنوان فرعي 2"/>
          <p:cNvSpPr>
            <a:spLocks noGrp="1"/>
          </p:cNvSpPr>
          <p:nvPr>
            <p:ph type="subTitle" idx="1"/>
          </p:nvPr>
        </p:nvSpPr>
        <p:spPr>
          <a:xfrm>
            <a:off x="685800" y="3611606"/>
            <a:ext cx="7772400" cy="1545585"/>
          </a:xfrm>
        </p:spPr>
        <p:txBody>
          <a:bodyPr>
            <a:noAutofit/>
          </a:bodyPr>
          <a:lstStyle/>
          <a:p>
            <a:pPr algn="ctr"/>
            <a:r>
              <a:rPr lang="ar-IQ" sz="4800" dirty="0" smtClean="0">
                <a:solidFill>
                  <a:schemeClr val="tx1"/>
                </a:solidFill>
              </a:rPr>
              <a:t>م. د نادية فرحان زامل</a:t>
            </a:r>
            <a:endParaRPr lang="ar-IQ" sz="4800" dirty="0">
              <a:solidFill>
                <a:schemeClr val="tx1"/>
              </a:solidFill>
            </a:endParaRPr>
          </a:p>
        </p:txBody>
      </p:sp>
      <p:sp>
        <p:nvSpPr>
          <p:cNvPr id="6" name="عنصر نائب لرقم الشريحة 5"/>
          <p:cNvSpPr>
            <a:spLocks noGrp="1"/>
          </p:cNvSpPr>
          <p:nvPr>
            <p:ph type="sldNum" sz="quarter" idx="12"/>
          </p:nvPr>
        </p:nvSpPr>
        <p:spPr/>
        <p:txBody>
          <a:bodyPr/>
          <a:lstStyle/>
          <a:p>
            <a:fld id="{0374A73D-D570-4D74-B9BC-33BAA8031BBC}" type="slidenum">
              <a:rPr lang="ar-IQ" smtClean="0"/>
              <a:t>1</a:t>
            </a:fld>
            <a:endParaRPr lang="ar-IQ"/>
          </a:p>
        </p:txBody>
      </p:sp>
    </p:spTree>
    <p:extLst>
      <p:ext uri="{BB962C8B-B14F-4D97-AF65-F5344CB8AC3E}">
        <p14:creationId xmlns:p14="http://schemas.microsoft.com/office/powerpoint/2010/main" val="92568535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محتوى 1"/>
          <p:cNvSpPr>
            <a:spLocks noGrp="1"/>
          </p:cNvSpPr>
          <p:nvPr>
            <p:ph idx="1"/>
          </p:nvPr>
        </p:nvSpPr>
        <p:spPr>
          <a:xfrm>
            <a:off x="323528" y="548680"/>
            <a:ext cx="8229600" cy="1083576"/>
          </a:xfrm>
        </p:spPr>
        <p:txBody>
          <a:bodyPr>
            <a:normAutofit fontScale="92500" lnSpcReduction="20000"/>
          </a:bodyPr>
          <a:lstStyle/>
          <a:p>
            <a:pPr marL="109728" indent="0" algn="ctr">
              <a:buNone/>
            </a:pPr>
            <a:r>
              <a:rPr lang="ar-IQ" sz="4100" b="1" dirty="0" smtClean="0">
                <a:solidFill>
                  <a:srgbClr val="FF0000"/>
                </a:solidFill>
                <a:effectLst>
                  <a:outerShdw blurRad="31750" dist="25400" dir="5400000" algn="tl" rotWithShape="0">
                    <a:srgbClr val="000000">
                      <a:alpha val="25000"/>
                    </a:srgbClr>
                  </a:outerShdw>
                </a:effectLst>
                <a:ea typeface="+mj-ea"/>
              </a:rPr>
              <a:t>المحاضرة الثالثة </a:t>
            </a:r>
            <a:endParaRPr lang="ar-IQ" sz="4100" b="1" dirty="0" smtClean="0">
              <a:solidFill>
                <a:srgbClr val="FF0000"/>
              </a:solidFill>
              <a:effectLst>
                <a:outerShdw blurRad="31750" dist="25400" dir="5400000" algn="tl" rotWithShape="0">
                  <a:srgbClr val="000000">
                    <a:alpha val="25000"/>
                  </a:srgbClr>
                </a:outerShdw>
              </a:effectLst>
              <a:ea typeface="+mj-ea"/>
            </a:endParaRPr>
          </a:p>
          <a:p>
            <a:pPr marL="109728" indent="0" algn="ctr">
              <a:buNone/>
            </a:pPr>
            <a:r>
              <a:rPr lang="ar-IQ" sz="4100" b="1" dirty="0" smtClean="0">
                <a:solidFill>
                  <a:srgbClr val="FF0000"/>
                </a:solidFill>
                <a:effectLst>
                  <a:outerShdw blurRad="31750" dist="25400" dir="5400000" algn="tl" rotWithShape="0">
                    <a:srgbClr val="000000">
                      <a:alpha val="25000"/>
                    </a:srgbClr>
                  </a:outerShdw>
                </a:effectLst>
                <a:ea typeface="+mj-ea"/>
              </a:rPr>
              <a:t>الاشتراكات   </a:t>
            </a:r>
            <a:endParaRPr lang="ar-IQ" dirty="0"/>
          </a:p>
        </p:txBody>
      </p:sp>
      <p:sp>
        <p:nvSpPr>
          <p:cNvPr id="3" name="عنصر نائب لرقم الشريحة 2"/>
          <p:cNvSpPr>
            <a:spLocks noGrp="1"/>
          </p:cNvSpPr>
          <p:nvPr>
            <p:ph type="sldNum" sz="quarter" idx="12"/>
          </p:nvPr>
        </p:nvSpPr>
        <p:spPr/>
        <p:txBody>
          <a:bodyPr/>
          <a:lstStyle/>
          <a:p>
            <a:fld id="{0374A73D-D570-4D74-B9BC-33BAA8031BBC}" type="slidenum">
              <a:rPr lang="ar-IQ" smtClean="0"/>
              <a:t>2</a:t>
            </a:fld>
            <a:endParaRPr lang="ar-IQ"/>
          </a:p>
        </p:txBody>
      </p:sp>
      <p:sp>
        <p:nvSpPr>
          <p:cNvPr id="4" name="مستطيل 3"/>
          <p:cNvSpPr/>
          <p:nvPr/>
        </p:nvSpPr>
        <p:spPr>
          <a:xfrm>
            <a:off x="909530" y="1628800"/>
            <a:ext cx="7272808" cy="4893647"/>
          </a:xfrm>
          <a:prstGeom prst="rect">
            <a:avLst/>
          </a:prstGeom>
        </p:spPr>
        <p:txBody>
          <a:bodyPr wrap="square">
            <a:spAutoFit/>
          </a:bodyPr>
          <a:lstStyle/>
          <a:p>
            <a:pPr algn="just"/>
            <a:r>
              <a:rPr lang="ar-SA" sz="2400" b="1" u="sng" dirty="0"/>
              <a:t>اولا: تعريف الاشتراك واسس تحديد مقداره:</a:t>
            </a:r>
            <a:endParaRPr lang="en-US" sz="2400" dirty="0"/>
          </a:p>
          <a:p>
            <a:pPr lvl="0" algn="just"/>
            <a:r>
              <a:rPr lang="ar-SA" sz="2400" b="1" u="sng" dirty="0"/>
              <a:t>تعريف الاشتراك وطبيعته القانونية :</a:t>
            </a:r>
            <a:endParaRPr lang="en-US" sz="2400" dirty="0"/>
          </a:p>
          <a:p>
            <a:pPr algn="just"/>
            <a:r>
              <a:rPr lang="ar-SA" sz="2400" dirty="0"/>
              <a:t>يقصد بالاشتراك هو اقتطاع نقدي اجباري يتحمله المكلف بدفعه مساهمة منه في تمويل التأمينات الاجتماعية . وقد عرفته المادة (1/ سادسا) من قانون التقاعد والضمان الاجتماعي للعمال الجديد رقم 18 لسنة </a:t>
            </a:r>
            <a:r>
              <a:rPr lang="ar-SA" sz="2400" dirty="0" smtClean="0"/>
              <a:t>2023</a:t>
            </a:r>
            <a:r>
              <a:rPr lang="ar-IQ" sz="2400" dirty="0" smtClean="0"/>
              <a:t>    </a:t>
            </a:r>
            <a:r>
              <a:rPr lang="ar-SA" sz="2400" dirty="0" smtClean="0"/>
              <a:t> </a:t>
            </a:r>
            <a:r>
              <a:rPr lang="ar-SA" sz="2400" dirty="0"/>
              <a:t>( هو المبلغ الواجب دفعه من الجهات التي يحددها هذا القانون لقاء أي من الخدمات او التعويضات او </a:t>
            </a:r>
            <a:r>
              <a:rPr lang="ar-SA" sz="2400" dirty="0" err="1"/>
              <a:t>المكافأت</a:t>
            </a:r>
            <a:r>
              <a:rPr lang="ar-SA" sz="2400" dirty="0"/>
              <a:t> او الاجور او الرواتب التي تقدمها الدائرة وفقا </a:t>
            </a:r>
            <a:r>
              <a:rPr lang="ar-SA" sz="2400" dirty="0" err="1"/>
              <a:t>لاحكام</a:t>
            </a:r>
            <a:r>
              <a:rPr lang="ar-SA" sz="2400" dirty="0"/>
              <a:t> هذا القانون )</a:t>
            </a:r>
            <a:endParaRPr lang="en-US" sz="2400" dirty="0"/>
          </a:p>
          <a:p>
            <a:pPr algn="just"/>
            <a:r>
              <a:rPr lang="ar-SA" sz="2400" dirty="0"/>
              <a:t>والجهات التي عناها النص المتقدم هي العمال واصحاب العمل حيث يأخذ القانون العراقي بمبدأ فرض الاشتراك الاجباري على طرفي علاقة العمل ، الا انه لابد من ملاحظة عامة هي ان القانون </a:t>
            </a:r>
            <a:r>
              <a:rPr lang="ar-SA" sz="2400" dirty="0" err="1"/>
              <a:t>لايلزم</a:t>
            </a:r>
            <a:r>
              <a:rPr lang="ar-SA" sz="2400" dirty="0"/>
              <a:t> العمال الا بالمساهمة في تمويل التقاعد ، في حين يلزم الادارات واصحاب العمل بتمويل ضمان جميع المخاطر المقررة في القانون .</a:t>
            </a:r>
            <a:endParaRPr lang="en-US" sz="2400" dirty="0"/>
          </a:p>
        </p:txBody>
      </p:sp>
    </p:spTree>
    <p:extLst>
      <p:ext uri="{BB962C8B-B14F-4D97-AF65-F5344CB8AC3E}">
        <p14:creationId xmlns:p14="http://schemas.microsoft.com/office/powerpoint/2010/main" val="84961025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محتوى 1"/>
          <p:cNvSpPr>
            <a:spLocks noGrp="1"/>
          </p:cNvSpPr>
          <p:nvPr>
            <p:ph idx="1"/>
          </p:nvPr>
        </p:nvSpPr>
        <p:spPr>
          <a:xfrm>
            <a:off x="457200" y="548680"/>
            <a:ext cx="8229600" cy="5458611"/>
          </a:xfrm>
        </p:spPr>
        <p:txBody>
          <a:bodyPr>
            <a:normAutofit/>
          </a:bodyPr>
          <a:lstStyle/>
          <a:p>
            <a:pPr lvl="0"/>
            <a:r>
              <a:rPr lang="ar-IQ" sz="2400" b="1" u="sng" dirty="0" smtClean="0"/>
              <a:t>أ. </a:t>
            </a:r>
            <a:r>
              <a:rPr lang="ar-SA" sz="2400" b="1" u="sng" dirty="0" smtClean="0"/>
              <a:t>اساليب </a:t>
            </a:r>
            <a:r>
              <a:rPr lang="ar-SA" sz="2400" b="1" u="sng" dirty="0"/>
              <a:t>تحديد مقدار الاشتراك :</a:t>
            </a:r>
            <a:endParaRPr lang="en-US" sz="2400" dirty="0"/>
          </a:p>
          <a:p>
            <a:r>
              <a:rPr lang="ar-SA" sz="2400" dirty="0"/>
              <a:t>تختلف نظم التأمينات الاجتماعية في اساليب تحديد مقدار الاشتراك ، واهمها ما يأتي:  </a:t>
            </a:r>
            <a:endParaRPr lang="en-US" sz="2400" dirty="0"/>
          </a:p>
          <a:p>
            <a:pPr lvl="0"/>
            <a:r>
              <a:rPr lang="ar-SA" sz="2400" b="1" u="sng" dirty="0"/>
              <a:t>نظام </a:t>
            </a:r>
            <a:r>
              <a:rPr lang="ar-SA" sz="2400" b="1" u="sng" dirty="0" err="1"/>
              <a:t>ااشتراك</a:t>
            </a:r>
            <a:r>
              <a:rPr lang="ar-SA" sz="2400" b="1" u="sng" dirty="0"/>
              <a:t> موحد القيمة :</a:t>
            </a:r>
            <a:r>
              <a:rPr lang="ar-SA" sz="2400" dirty="0"/>
              <a:t> ويقوم هذا النظام على تحديد مقدار الاشتراك بمبلغ </a:t>
            </a:r>
            <a:r>
              <a:rPr lang="ar-SA" sz="2400" dirty="0" err="1"/>
              <a:t>نقديلا</a:t>
            </a:r>
            <a:r>
              <a:rPr lang="ar-SA" sz="2400" dirty="0"/>
              <a:t> ثابت وموحد لكل الاشخاص الخاضعين للنظام بصرف النظر عن مقدار دخولهم او أي مزايا او اختلافات اخرى ، وليست لهذا الاسلوب من ميزة ترجحه على غيره سوى بساطته ولهذا فان الاخذ به </a:t>
            </a:r>
            <a:r>
              <a:rPr lang="ar-SA" sz="2400" dirty="0" err="1"/>
              <a:t>لايحتاج</a:t>
            </a:r>
            <a:r>
              <a:rPr lang="ar-SA" sz="2400" dirty="0"/>
              <a:t> الى جهاز فني متخصص ذي خبرة كما انه </a:t>
            </a:r>
            <a:r>
              <a:rPr lang="ar-SA" sz="2400" dirty="0" err="1"/>
              <a:t>لايثير</a:t>
            </a:r>
            <a:r>
              <a:rPr lang="ar-SA" sz="2400" dirty="0"/>
              <a:t> في التطبيق </a:t>
            </a:r>
            <a:r>
              <a:rPr lang="ar-SA" sz="2400" dirty="0" err="1"/>
              <a:t>ماتثيره</a:t>
            </a:r>
            <a:r>
              <a:rPr lang="ar-SA" sz="2400" dirty="0"/>
              <a:t> الاساليب الاخرى الاكثر تعقيدا من مشكلات بشأن تحديد مقدار الاشتراك الواجب دفعه في كل حالة ، غير ان هذا الاسلوب ينطوي على عيوب جوهرية اهمها اغفال مبدأ العدالة في توزيع عبئ تمويل التأمين الاجتماعي وعدم مراعاته لمبدأ القدرة على الدفع .</a:t>
            </a:r>
            <a:endParaRPr lang="en-US" sz="2400" dirty="0"/>
          </a:p>
          <a:p>
            <a:pPr lvl="0" algn="just"/>
            <a:endParaRPr lang="ar-IQ" sz="2400" dirty="0"/>
          </a:p>
        </p:txBody>
      </p:sp>
      <p:sp>
        <p:nvSpPr>
          <p:cNvPr id="3" name="عنصر نائب لرقم الشريحة 2"/>
          <p:cNvSpPr>
            <a:spLocks noGrp="1"/>
          </p:cNvSpPr>
          <p:nvPr>
            <p:ph type="sldNum" sz="quarter" idx="12"/>
          </p:nvPr>
        </p:nvSpPr>
        <p:spPr/>
        <p:txBody>
          <a:bodyPr/>
          <a:lstStyle/>
          <a:p>
            <a:fld id="{0374A73D-D570-4D74-B9BC-33BAA8031BBC}" type="slidenum">
              <a:rPr lang="ar-IQ" smtClean="0"/>
              <a:t>3</a:t>
            </a:fld>
            <a:endParaRPr lang="ar-IQ"/>
          </a:p>
        </p:txBody>
      </p:sp>
    </p:spTree>
    <p:extLst>
      <p:ext uri="{BB962C8B-B14F-4D97-AF65-F5344CB8AC3E}">
        <p14:creationId xmlns:p14="http://schemas.microsoft.com/office/powerpoint/2010/main" val="277857449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عنصر نائب لرقم الشريحة 3"/>
          <p:cNvSpPr>
            <a:spLocks noGrp="1"/>
          </p:cNvSpPr>
          <p:nvPr>
            <p:ph type="sldNum" sz="quarter" idx="12"/>
          </p:nvPr>
        </p:nvSpPr>
        <p:spPr/>
        <p:txBody>
          <a:bodyPr/>
          <a:lstStyle/>
          <a:p>
            <a:fld id="{0374A73D-D570-4D74-B9BC-33BAA8031BBC}" type="slidenum">
              <a:rPr lang="ar-IQ" smtClean="0"/>
              <a:t>4</a:t>
            </a:fld>
            <a:endParaRPr lang="ar-IQ" dirty="0"/>
          </a:p>
        </p:txBody>
      </p:sp>
      <p:sp>
        <p:nvSpPr>
          <p:cNvPr id="6" name="مستطيل 5"/>
          <p:cNvSpPr/>
          <p:nvPr/>
        </p:nvSpPr>
        <p:spPr>
          <a:xfrm>
            <a:off x="755576" y="889844"/>
            <a:ext cx="7776864" cy="3785652"/>
          </a:xfrm>
          <a:prstGeom prst="rect">
            <a:avLst/>
          </a:prstGeom>
        </p:spPr>
        <p:txBody>
          <a:bodyPr wrap="square">
            <a:spAutoFit/>
          </a:bodyPr>
          <a:lstStyle/>
          <a:p>
            <a:pPr lvl="0" algn="just"/>
            <a:r>
              <a:rPr lang="ar-SA" sz="2000" b="1" u="sng" dirty="0"/>
              <a:t>نظام الاشتراك وفقا لمقدار الاجر : </a:t>
            </a:r>
            <a:r>
              <a:rPr lang="ar-SA" sz="2000" dirty="0"/>
              <a:t>ويقوم هذا النظام على اساس اعتبر الاجر او الدخل وعاء للاشتراك، ومن ثم تحديد مقدار الاشتراك اما على اساس نسبة مئوية موحدة لكل المشمولين بالقانون او على اساس نسبة تصاعدية بحيث تزيد نسبة الاشتراك تبعا لتزايد مقدار الاجر وتشترك الطريقتان في عيب اساسي وهو انهما تثيران مشكلة تحديد الاجر الذي يتخذ وعاء لتحديد الاشتراك، وذلك لان النظام </a:t>
            </a:r>
            <a:r>
              <a:rPr lang="ar-SA" sz="2000" dirty="0" err="1"/>
              <a:t>الاجري</a:t>
            </a:r>
            <a:r>
              <a:rPr lang="ar-SA" sz="2000" dirty="0"/>
              <a:t> المعاصر بالغ التعقيد </a:t>
            </a:r>
            <a:r>
              <a:rPr lang="ar-SA" sz="2000" dirty="0" err="1"/>
              <a:t>لاسباب</a:t>
            </a:r>
            <a:r>
              <a:rPr lang="ar-SA" sz="2000" dirty="0"/>
              <a:t> عديدة ، ويتيح هذا التعقيد الفرصة </a:t>
            </a:r>
            <a:r>
              <a:rPr lang="ar-SA" sz="2000" dirty="0" err="1"/>
              <a:t>لاصحاب</a:t>
            </a:r>
            <a:r>
              <a:rPr lang="ar-SA" sz="2000" dirty="0"/>
              <a:t> العمل للتحايل والتهرب من دفع الاشتراك على اساس الاجر الحقيقي.</a:t>
            </a:r>
            <a:endParaRPr lang="en-US" sz="2000" dirty="0"/>
          </a:p>
          <a:p>
            <a:pPr lvl="0" algn="just"/>
            <a:r>
              <a:rPr lang="ar-SA" sz="2000" b="1" u="sng" dirty="0"/>
              <a:t> النظام الاشتراكات على اساس المخاطر :</a:t>
            </a:r>
            <a:r>
              <a:rPr lang="ar-SA" sz="2000" dirty="0"/>
              <a:t> يقوم هذا النظام على اساس تحديد مقدار الاشتراك تبعا </a:t>
            </a:r>
            <a:r>
              <a:rPr lang="ar-SA" sz="2000" dirty="0" err="1"/>
              <a:t>لاجمالي</a:t>
            </a:r>
            <a:r>
              <a:rPr lang="ar-SA" sz="2000" dirty="0"/>
              <a:t> المخاطر التي يتعرض لها الافراد المشمولون بالنظام بحيث يتناسب مقدار الاشتراك مع درجة تعرض كل المؤمن عليهم او كل فئة من الفئات المؤمن عليها للخطر المؤمن ضده ويتشابه هذا النظام مع سابقه في ان كلا منهما يفرض الاشتراك تبعا لمقدار الاجر الا ان النظام الاخير يتميز بانه يدخل عنصر الخطر ومدى تحققه كعنصر هام في تحديد نسب </a:t>
            </a:r>
            <a:r>
              <a:rPr lang="ar-SA" sz="2000" dirty="0" smtClean="0"/>
              <a:t>الاشتراك</a:t>
            </a:r>
            <a:r>
              <a:rPr lang="ar-IQ" sz="2000" dirty="0" smtClean="0"/>
              <a:t>.</a:t>
            </a:r>
            <a:endParaRPr lang="en-US" sz="2000" dirty="0"/>
          </a:p>
        </p:txBody>
      </p:sp>
    </p:spTree>
    <p:extLst>
      <p:ext uri="{BB962C8B-B14F-4D97-AF65-F5344CB8AC3E}">
        <p14:creationId xmlns:p14="http://schemas.microsoft.com/office/powerpoint/2010/main" val="107959539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323528" y="764704"/>
            <a:ext cx="8363272" cy="5242587"/>
          </a:xfrm>
        </p:spPr>
        <p:txBody>
          <a:bodyPr>
            <a:normAutofit fontScale="92500" lnSpcReduction="20000"/>
          </a:bodyPr>
          <a:lstStyle/>
          <a:p>
            <a:pPr lvl="0"/>
            <a:r>
              <a:rPr lang="ar-SA" b="1" u="sng" dirty="0" smtClean="0">
                <a:solidFill>
                  <a:srgbClr val="FF0000"/>
                </a:solidFill>
              </a:rPr>
              <a:t>تحديد </a:t>
            </a:r>
            <a:r>
              <a:rPr lang="ar-SA" b="1" u="sng" dirty="0">
                <a:solidFill>
                  <a:srgbClr val="FF0000"/>
                </a:solidFill>
              </a:rPr>
              <a:t>مقدار الاشتراك في القانون العراقي:</a:t>
            </a:r>
            <a:endParaRPr lang="en-US" dirty="0">
              <a:solidFill>
                <a:srgbClr val="FF0000"/>
              </a:solidFill>
            </a:endParaRPr>
          </a:p>
          <a:p>
            <a:pPr algn="just"/>
            <a:r>
              <a:rPr lang="ar-SA" dirty="0"/>
              <a:t>لقد اخذ المشر العراقي  في المادة (15/ اولا ) من قانون التقاعد والضمان الاجتماعي للعمال النافذ بأسلوب تحديد الاشتراك على اساس نسبة مئوية من الاجر والمخصصات ، اما المادة (14 / ثانيا) فقد حددت نسب الاستقطاع على </a:t>
            </a:r>
            <a:r>
              <a:rPr lang="ar-SA" dirty="0" smtClean="0"/>
              <a:t>ال</a:t>
            </a:r>
            <a:r>
              <a:rPr lang="ar-IQ" dirty="0" smtClean="0"/>
              <a:t>ن</a:t>
            </a:r>
            <a:r>
              <a:rPr lang="ar-SA" dirty="0" smtClean="0"/>
              <a:t>حو </a:t>
            </a:r>
            <a:r>
              <a:rPr lang="ar-SA" dirty="0"/>
              <a:t>الاتي :</a:t>
            </a:r>
            <a:endParaRPr lang="en-US" dirty="0"/>
          </a:p>
          <a:p>
            <a:pPr lvl="0" algn="just"/>
            <a:r>
              <a:rPr lang="ar-SA" dirty="0"/>
              <a:t>(5%) يستقطع من مجموع </a:t>
            </a:r>
            <a:r>
              <a:rPr lang="ar-SA" dirty="0" err="1"/>
              <a:t>مايتقاضاه</a:t>
            </a:r>
            <a:r>
              <a:rPr lang="ar-SA" dirty="0"/>
              <a:t> المضمون من اجور ومخصصات وتخصص لحساب فرع ضمان التقاعد.</a:t>
            </a:r>
            <a:endParaRPr lang="en-US" dirty="0"/>
          </a:p>
          <a:p>
            <a:pPr lvl="0" algn="just"/>
            <a:r>
              <a:rPr lang="ar-SA" dirty="0"/>
              <a:t>نسبة 12% من الاجور والمخصصات على جميع اصحاب العمل.</a:t>
            </a:r>
            <a:endParaRPr lang="en-US" dirty="0"/>
          </a:p>
          <a:p>
            <a:pPr lvl="0" algn="just"/>
            <a:r>
              <a:rPr lang="ar-SA" dirty="0" err="1"/>
              <a:t>لايجوز</a:t>
            </a:r>
            <a:r>
              <a:rPr lang="ar-SA" dirty="0"/>
              <a:t> ان يقل الاجر المعتمد في تحديد </a:t>
            </a:r>
            <a:r>
              <a:rPr lang="ar-SA" dirty="0" err="1"/>
              <a:t>نسبىة</a:t>
            </a:r>
            <a:r>
              <a:rPr lang="ar-SA" dirty="0"/>
              <a:t> الاشتراك في جميع الاحوال عن الحد الادنى </a:t>
            </a:r>
            <a:r>
              <a:rPr lang="ar-SA" dirty="0" err="1"/>
              <a:t>للاجور</a:t>
            </a:r>
            <a:r>
              <a:rPr lang="ar-SA" dirty="0"/>
              <a:t> المقررة في مهنة المضمون او الحد الادنى العام </a:t>
            </a:r>
            <a:r>
              <a:rPr lang="ar-SA" dirty="0" err="1"/>
              <a:t>للاجور</a:t>
            </a:r>
            <a:r>
              <a:rPr lang="ar-SA" dirty="0"/>
              <a:t> ايهما اعلى ، على ان </a:t>
            </a:r>
            <a:r>
              <a:rPr lang="ar-SA" dirty="0" err="1"/>
              <a:t>لايتجاوز</a:t>
            </a:r>
            <a:r>
              <a:rPr lang="ar-SA" dirty="0"/>
              <a:t> الاجر المعتمد في تحديد نسبة الاشتراك عن (5) اضعاف الحد الادنى </a:t>
            </a:r>
            <a:r>
              <a:rPr lang="ar-SA" dirty="0" err="1"/>
              <a:t>للاجور</a:t>
            </a:r>
            <a:r>
              <a:rPr lang="ar-SA" dirty="0"/>
              <a:t>.</a:t>
            </a:r>
            <a:endParaRPr lang="en-US" dirty="0"/>
          </a:p>
          <a:p>
            <a:pPr lvl="0" algn="just"/>
            <a:r>
              <a:rPr lang="ar-SA" dirty="0"/>
              <a:t>اما فيما يتعلق باشتراك العاملين لحسابهم الخاص والعاملين في العمل غير المنظم والحالات الاخرى المماثلة فيحدد الاشتراك بتعليمات يصدرها الوزير بناء على اقتراح من جلس ادارة صندوق الضمان الاجتماعي تطبيقا لنص المادة (15/ رابعا)  </a:t>
            </a:r>
            <a:endParaRPr lang="en-US" dirty="0"/>
          </a:p>
          <a:p>
            <a:pPr algn="just"/>
            <a:endParaRPr lang="ar-IQ" dirty="0" smtClean="0"/>
          </a:p>
        </p:txBody>
      </p:sp>
      <p:sp>
        <p:nvSpPr>
          <p:cNvPr id="6" name="عنصر نائب لرقم الشريحة 5"/>
          <p:cNvSpPr>
            <a:spLocks noGrp="1"/>
          </p:cNvSpPr>
          <p:nvPr>
            <p:ph type="sldNum" sz="quarter" idx="12"/>
          </p:nvPr>
        </p:nvSpPr>
        <p:spPr/>
        <p:txBody>
          <a:bodyPr/>
          <a:lstStyle/>
          <a:p>
            <a:fld id="{0374A73D-D570-4D74-B9BC-33BAA8031BBC}" type="slidenum">
              <a:rPr lang="ar-IQ" smtClean="0"/>
              <a:t>5</a:t>
            </a:fld>
            <a:endParaRPr lang="ar-IQ"/>
          </a:p>
        </p:txBody>
      </p:sp>
    </p:spTree>
    <p:extLst>
      <p:ext uri="{BB962C8B-B14F-4D97-AF65-F5344CB8AC3E}">
        <p14:creationId xmlns:p14="http://schemas.microsoft.com/office/powerpoint/2010/main" val="246440917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محتوى 1"/>
          <p:cNvSpPr>
            <a:spLocks noGrp="1"/>
          </p:cNvSpPr>
          <p:nvPr>
            <p:ph idx="1"/>
          </p:nvPr>
        </p:nvSpPr>
        <p:spPr/>
        <p:txBody>
          <a:bodyPr>
            <a:normAutofit fontScale="92500"/>
          </a:bodyPr>
          <a:lstStyle/>
          <a:p>
            <a:pPr lvl="0" algn="just"/>
            <a:r>
              <a:rPr lang="ar-SA" b="1" dirty="0"/>
              <a:t>تأدية الاشتراكات( التزامات اصحاب العمل بشأن شمول العمال بالضمان ):</a:t>
            </a:r>
            <a:r>
              <a:rPr lang="ar-SA" b="1" u="sng" dirty="0"/>
              <a:t> </a:t>
            </a:r>
            <a:endParaRPr lang="en-US" dirty="0"/>
          </a:p>
          <a:p>
            <a:pPr algn="just"/>
            <a:r>
              <a:rPr lang="ar-SA" dirty="0"/>
              <a:t>ان التأمين الاجتماعي المقرر بقانون الضمان الاجتماعي رقم (18) لسنة 2023 هو من قبيل التأمين الالزامي، </a:t>
            </a:r>
            <a:r>
              <a:rPr lang="ar-SA" dirty="0" err="1"/>
              <a:t>وبناءا</a:t>
            </a:r>
            <a:r>
              <a:rPr lang="ar-SA" dirty="0"/>
              <a:t> على ذلك فأن الرابطة القانونية بين المشمولين بأحكام القانون ودائرة الضمان الاجتماعي </a:t>
            </a:r>
            <a:r>
              <a:rPr lang="ar-SA" dirty="0" err="1"/>
              <a:t>لاتنشئ</a:t>
            </a:r>
            <a:r>
              <a:rPr lang="ar-SA" dirty="0"/>
              <a:t> </a:t>
            </a:r>
            <a:r>
              <a:rPr lang="ar-SA" dirty="0" err="1"/>
              <a:t>بناءا</a:t>
            </a:r>
            <a:r>
              <a:rPr lang="ar-SA" dirty="0"/>
              <a:t> على عقد بين الطرفين بل بحكم القانون وقد الزم القانون اصحاب العمل بالتزامات قانونية كما يأتي:</a:t>
            </a:r>
            <a:endParaRPr lang="en-US" dirty="0"/>
          </a:p>
          <a:p>
            <a:pPr lvl="0" algn="just"/>
            <a:r>
              <a:rPr lang="ar-SA" b="1" u="sng" dirty="0"/>
              <a:t>اجراءات شمول العمال بقانون الضمان : </a:t>
            </a:r>
            <a:endParaRPr lang="en-US" dirty="0"/>
          </a:p>
          <a:p>
            <a:pPr algn="just"/>
            <a:r>
              <a:rPr lang="ar-SA" dirty="0"/>
              <a:t>ذكرنا ان شمول العمال بقانون الضمان يتحقق بحكم القانون وفقا لما قررته المادة (3) منه التي سبق بيان حكمها في موضع سابق، </a:t>
            </a:r>
            <a:r>
              <a:rPr lang="ar-SA" dirty="0" err="1"/>
              <a:t>وبناءا</a:t>
            </a:r>
            <a:r>
              <a:rPr lang="ar-SA" dirty="0"/>
              <a:t> على </a:t>
            </a:r>
            <a:r>
              <a:rPr lang="ar-SA" dirty="0" err="1"/>
              <a:t>ماتقدم</a:t>
            </a:r>
            <a:r>
              <a:rPr lang="ar-SA" dirty="0"/>
              <a:t> فأنه متى اصبح المشروع مشمولا بحكم القانون وجب على صاحب العمل ان يقوم بتنفيذ التزاماته بشأن شمول العمال بالقانون دون ان ينتظر </a:t>
            </a:r>
            <a:endParaRPr lang="ar-IQ" dirty="0"/>
          </a:p>
        </p:txBody>
      </p:sp>
      <p:sp>
        <p:nvSpPr>
          <p:cNvPr id="3" name="عنصر نائب لرقم الشريحة 2"/>
          <p:cNvSpPr>
            <a:spLocks noGrp="1"/>
          </p:cNvSpPr>
          <p:nvPr>
            <p:ph type="sldNum" sz="quarter" idx="12"/>
          </p:nvPr>
        </p:nvSpPr>
        <p:spPr/>
        <p:txBody>
          <a:bodyPr/>
          <a:lstStyle/>
          <a:p>
            <a:fld id="{0374A73D-D570-4D74-B9BC-33BAA8031BBC}" type="slidenum">
              <a:rPr lang="ar-IQ" smtClean="0"/>
              <a:t>6</a:t>
            </a:fld>
            <a:endParaRPr lang="ar-IQ"/>
          </a:p>
        </p:txBody>
      </p:sp>
    </p:spTree>
    <p:extLst>
      <p:ext uri="{BB962C8B-B14F-4D97-AF65-F5344CB8AC3E}">
        <p14:creationId xmlns:p14="http://schemas.microsoft.com/office/powerpoint/2010/main" val="228841974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محتوى 1"/>
          <p:cNvSpPr>
            <a:spLocks noGrp="1"/>
          </p:cNvSpPr>
          <p:nvPr>
            <p:ph idx="1"/>
          </p:nvPr>
        </p:nvSpPr>
        <p:spPr>
          <a:xfrm>
            <a:off x="457200" y="476672"/>
            <a:ext cx="8229600" cy="5530619"/>
          </a:xfrm>
        </p:spPr>
        <p:txBody>
          <a:bodyPr>
            <a:normAutofit fontScale="92500" lnSpcReduction="10000"/>
          </a:bodyPr>
          <a:lstStyle/>
          <a:p>
            <a:pPr algn="just"/>
            <a:r>
              <a:rPr lang="ar-SA" dirty="0"/>
              <a:t>اشعارا او </a:t>
            </a:r>
            <a:r>
              <a:rPr lang="ar-SA" dirty="0" err="1"/>
              <a:t>اجراءا</a:t>
            </a:r>
            <a:r>
              <a:rPr lang="ar-SA" dirty="0"/>
              <a:t> مهما كان نوعه من دائرة الضمان ،كما قررت المادة(22/ اولا) من القانون التزام اصحاب العمل المشمولين </a:t>
            </a:r>
            <a:r>
              <a:rPr lang="ar-SA" dirty="0" err="1"/>
              <a:t>باحكام</a:t>
            </a:r>
            <a:r>
              <a:rPr lang="ar-SA" dirty="0"/>
              <a:t> هذا القانون ان يقدموا للدائرة بيانات تتضمن اسماء المضمونين </a:t>
            </a:r>
            <a:r>
              <a:rPr lang="ar-SA" dirty="0" err="1"/>
              <a:t>وتولداتهم</a:t>
            </a:r>
            <a:r>
              <a:rPr lang="ar-SA" dirty="0"/>
              <a:t> واجورهم والمتدربين لديهم وفق النماذج التي تعدها الدائرة لهذا الغرض على ان تكون هذه البيانات مطابقة لدفاترهم وسجلاتهم التي يحتفظون بها طبقا لقانون العمل وتحسب الاشتراكات وفقا لذلك ، </a:t>
            </a:r>
            <a:r>
              <a:rPr lang="ar-SA" dirty="0" err="1"/>
              <a:t>وبناءا</a:t>
            </a:r>
            <a:r>
              <a:rPr lang="ar-SA" dirty="0"/>
              <a:t> على ذلك تمنح الدائرة وثيقة تسمى (بطاقة الضمان ) تؤيد اشتراك المضمون.</a:t>
            </a:r>
            <a:endParaRPr lang="en-US" dirty="0"/>
          </a:p>
          <a:p>
            <a:pPr lvl="0" algn="just"/>
            <a:r>
              <a:rPr lang="ar-SA" b="1" u="sng" dirty="0"/>
              <a:t>التزام اصحاب العمل بتسديد الاشتراكات:</a:t>
            </a:r>
            <a:endParaRPr lang="en-US" dirty="0"/>
          </a:p>
          <a:p>
            <a:pPr algn="just"/>
            <a:r>
              <a:rPr lang="ar-SA" dirty="0"/>
              <a:t>تتبع التشريعات الحديثة في جباية الاشتراكات المستحقة على العمال اسلوبا يعرف باسم ( الخصم عند المنبع) حيث يلزم القانون صاحب العمل بان يقتطع من اجر العامل المبلغ المعادل للاشتراك المستحق عليه لحساب دائرة الضمان الاجتماعي ولهذا الاسلوب فوائد عديدة فهو يحول دون تهرب العامل من دفع الاشتراك المستحق كما انه اسلوب سهل يجنب دائرة الضمان الاجتماعي متاعب اسلوب الحجز في حالة تخلف العامل عن دفع الاشتراك اضافة الى انه يحقق مصلحة غير مباشرة للعامل حيث </a:t>
            </a:r>
            <a:endParaRPr lang="ar-IQ" dirty="0" smtClean="0"/>
          </a:p>
        </p:txBody>
      </p:sp>
      <p:sp>
        <p:nvSpPr>
          <p:cNvPr id="3" name="عنصر نائب لرقم الشريحة 2"/>
          <p:cNvSpPr>
            <a:spLocks noGrp="1"/>
          </p:cNvSpPr>
          <p:nvPr>
            <p:ph type="sldNum" sz="quarter" idx="12"/>
          </p:nvPr>
        </p:nvSpPr>
        <p:spPr/>
        <p:txBody>
          <a:bodyPr/>
          <a:lstStyle/>
          <a:p>
            <a:fld id="{0374A73D-D570-4D74-B9BC-33BAA8031BBC}" type="slidenum">
              <a:rPr lang="ar-IQ" smtClean="0"/>
              <a:t>7</a:t>
            </a:fld>
            <a:endParaRPr lang="ar-IQ"/>
          </a:p>
        </p:txBody>
      </p:sp>
    </p:spTree>
    <p:extLst>
      <p:ext uri="{BB962C8B-B14F-4D97-AF65-F5344CB8AC3E}">
        <p14:creationId xmlns:p14="http://schemas.microsoft.com/office/powerpoint/2010/main" val="169343503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محتوى 1"/>
          <p:cNvSpPr>
            <a:spLocks noGrp="1"/>
          </p:cNvSpPr>
          <p:nvPr>
            <p:ph idx="1"/>
          </p:nvPr>
        </p:nvSpPr>
        <p:spPr>
          <a:xfrm>
            <a:off x="457200" y="476672"/>
            <a:ext cx="8229600" cy="5530619"/>
          </a:xfrm>
        </p:spPr>
        <p:txBody>
          <a:bodyPr>
            <a:normAutofit/>
          </a:bodyPr>
          <a:lstStyle/>
          <a:p>
            <a:pPr algn="just"/>
            <a:r>
              <a:rPr lang="ar-SA" dirty="0"/>
              <a:t>يحول دون تراكم الاشتراكات في ذمته فيقيه مصاعب الوفاء بالاشتراكات المتراكمة . ولكي يضمن المشرع التزام صاحب العمل بتنفيذ احكام القانون بشأن الاقتطاع فهو يفرض عليه </a:t>
            </a:r>
            <a:r>
              <a:rPr lang="ar-SA" dirty="0" err="1"/>
              <a:t>جزاءات</a:t>
            </a:r>
            <a:r>
              <a:rPr lang="ar-SA" dirty="0"/>
              <a:t> مالية تأخذ شكل الغرامات او انه يقرر في بعض الاحيان الرجوع على صاحب العمل باشتراك العامل اذا تخلف عن اقتطاعه في الموعد المحدد كما ورد في المادة (17) و(18) من القانون .</a:t>
            </a:r>
            <a:endParaRPr lang="en-US" dirty="0"/>
          </a:p>
          <a:p>
            <a:pPr algn="just"/>
            <a:r>
              <a:rPr lang="ar-SA" dirty="0"/>
              <a:t>وقد اخذ المشرع العراقي </a:t>
            </a:r>
            <a:r>
              <a:rPr lang="ar-SA" dirty="0" err="1"/>
              <a:t>بالاسلوب</a:t>
            </a:r>
            <a:r>
              <a:rPr lang="ar-SA" dirty="0"/>
              <a:t> المتقدم فقرر الزام اصحاب العمل كل فيما يخصه باستقطاع مبلغ اشتراك الضمان المتوجب على العامل ووضع لهذا الاقتطاع جملة شروط وقواعد خلاصتها </a:t>
            </a:r>
            <a:r>
              <a:rPr lang="ar-SA" dirty="0" err="1"/>
              <a:t>مايلي</a:t>
            </a:r>
            <a:r>
              <a:rPr lang="ar-SA" dirty="0"/>
              <a:t>:</a:t>
            </a:r>
            <a:endParaRPr lang="en-US" dirty="0"/>
          </a:p>
          <a:p>
            <a:pPr lvl="0" algn="just"/>
            <a:r>
              <a:rPr lang="ar-SA" dirty="0"/>
              <a:t>ان الاقتطاع يجب ان يجري شهريا دون تراكم اذا كان اجر العامل شهريا والا فيجري الاستقطاع بنسبة 5% من كل دفعة من الاجر اثناء الشهر دون أي تراكم .</a:t>
            </a:r>
            <a:endParaRPr lang="en-US" dirty="0"/>
          </a:p>
          <a:p>
            <a:pPr marL="109728" indent="0">
              <a:buNone/>
            </a:pPr>
            <a:endParaRPr lang="ar-IQ" dirty="0"/>
          </a:p>
        </p:txBody>
      </p:sp>
      <p:sp>
        <p:nvSpPr>
          <p:cNvPr id="3" name="عنصر نائب لرقم الشريحة 2"/>
          <p:cNvSpPr>
            <a:spLocks noGrp="1"/>
          </p:cNvSpPr>
          <p:nvPr>
            <p:ph type="sldNum" sz="quarter" idx="12"/>
          </p:nvPr>
        </p:nvSpPr>
        <p:spPr/>
        <p:txBody>
          <a:bodyPr/>
          <a:lstStyle/>
          <a:p>
            <a:fld id="{0374A73D-D570-4D74-B9BC-33BAA8031BBC}" type="slidenum">
              <a:rPr lang="ar-IQ" smtClean="0"/>
              <a:t>8</a:t>
            </a:fld>
            <a:endParaRPr lang="ar-IQ"/>
          </a:p>
        </p:txBody>
      </p:sp>
    </p:spTree>
    <p:extLst>
      <p:ext uri="{BB962C8B-B14F-4D97-AF65-F5344CB8AC3E}">
        <p14:creationId xmlns:p14="http://schemas.microsoft.com/office/powerpoint/2010/main" val="54307801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محتوى 1"/>
          <p:cNvSpPr>
            <a:spLocks noGrp="1"/>
          </p:cNvSpPr>
          <p:nvPr>
            <p:ph idx="1"/>
          </p:nvPr>
        </p:nvSpPr>
        <p:spPr>
          <a:xfrm>
            <a:off x="457200" y="332656"/>
            <a:ext cx="8229600" cy="5674635"/>
          </a:xfrm>
        </p:spPr>
        <p:txBody>
          <a:bodyPr>
            <a:normAutofit fontScale="92500"/>
          </a:bodyPr>
          <a:lstStyle/>
          <a:p>
            <a:pPr lvl="0" algn="just"/>
            <a:r>
              <a:rPr lang="ar-SA" dirty="0"/>
              <a:t>يلتزم صاحب العمل بتسديد </a:t>
            </a:r>
            <a:r>
              <a:rPr lang="ar-SA" dirty="0" smtClean="0"/>
              <a:t>الاشتراكات </a:t>
            </a:r>
            <a:r>
              <a:rPr lang="ar-SA" dirty="0"/>
              <a:t>المستحقة عن الشهر سواء المقتطعة من اجور العامل المضمون او المترتبة بذمة صاحب العمل واجبة الاداء خلال الشهر الثاني ويلتزم اصحاب العمل كل فيما يخصه باستقطاع مبلغ الاشتراك المتوجب على العامل المضمون من اجره اذا كان الاجر شهريا والا فيجري استقطاع نسبة (5%) من كل دفعة من الاجر اثناء الشهر .</a:t>
            </a:r>
            <a:endParaRPr lang="en-US" dirty="0"/>
          </a:p>
          <a:p>
            <a:pPr lvl="0" algn="just"/>
            <a:r>
              <a:rPr lang="ar-SA" dirty="0"/>
              <a:t>على صاحب العمل تسديد الاشتراكات المستحقة عليه وعل عماله للصندوق خلال (30) يوما من الشهر التالي للاستحقاق </a:t>
            </a:r>
            <a:r>
              <a:rPr lang="ar-IQ" dirty="0"/>
              <a:t>.</a:t>
            </a:r>
            <a:r>
              <a:rPr lang="ar-SA" dirty="0"/>
              <a:t>وفي حالة </a:t>
            </a:r>
            <a:r>
              <a:rPr lang="ar-SA" dirty="0" err="1"/>
              <a:t>التاخر</a:t>
            </a:r>
            <a:r>
              <a:rPr lang="ar-SA" dirty="0"/>
              <a:t> (120) يوما عن التسديد تفرض غرامة تعادل (1%) من مبلغ الاشتراكات عن كل شهر تأخير على ان </a:t>
            </a:r>
            <a:r>
              <a:rPr lang="ar-SA" dirty="0" err="1"/>
              <a:t>لايتجاوز</a:t>
            </a:r>
            <a:r>
              <a:rPr lang="ar-SA" dirty="0"/>
              <a:t> نسبة (100%) من اصل الدين .</a:t>
            </a:r>
            <a:endParaRPr lang="en-US" dirty="0"/>
          </a:p>
          <a:p>
            <a:pPr lvl="0" algn="just"/>
            <a:r>
              <a:rPr lang="ar-IQ" dirty="0"/>
              <a:t>يلتزم اصحاب العمل  </a:t>
            </a:r>
            <a:r>
              <a:rPr lang="ar-SA" dirty="0"/>
              <a:t>يلتزم اصحاب العمل بتسديد </a:t>
            </a:r>
            <a:r>
              <a:rPr lang="ar-SA" dirty="0" err="1"/>
              <a:t>مايستحق</a:t>
            </a:r>
            <a:r>
              <a:rPr lang="ar-SA" dirty="0"/>
              <a:t> عليه وعلى عماله من اشتراكات عن كامل فترات انقطاع عماله المضمونين عن العمل عندما يكون عقد العمل موقوفا بسبب المرض او الولادة او التوقيف او </a:t>
            </a:r>
            <a:r>
              <a:rPr lang="ar-SA" dirty="0" err="1"/>
              <a:t>لاي</a:t>
            </a:r>
            <a:r>
              <a:rPr lang="ar-SA" dirty="0"/>
              <a:t> سبب اخر مشروع </a:t>
            </a:r>
            <a:r>
              <a:rPr lang="ar-SA" dirty="0" err="1"/>
              <a:t>ولايجوز</a:t>
            </a:r>
            <a:r>
              <a:rPr lang="ar-SA" dirty="0"/>
              <a:t> الرجوع على العمال بما دفع من حصتهم من الاشتراك وتعد فترات انقطاعهم المذكورة بمثابة خدمة مضمونة .</a:t>
            </a:r>
            <a:endParaRPr lang="en-US" dirty="0"/>
          </a:p>
          <a:p>
            <a:pPr marL="109728" indent="0">
              <a:buNone/>
            </a:pPr>
            <a:endParaRPr lang="ar-IQ" dirty="0" smtClean="0"/>
          </a:p>
        </p:txBody>
      </p:sp>
      <p:sp>
        <p:nvSpPr>
          <p:cNvPr id="3" name="عنصر نائب لرقم الشريحة 2"/>
          <p:cNvSpPr>
            <a:spLocks noGrp="1"/>
          </p:cNvSpPr>
          <p:nvPr>
            <p:ph type="sldNum" sz="quarter" idx="12"/>
          </p:nvPr>
        </p:nvSpPr>
        <p:spPr/>
        <p:txBody>
          <a:bodyPr/>
          <a:lstStyle/>
          <a:p>
            <a:fld id="{0374A73D-D570-4D74-B9BC-33BAA8031BBC}" type="slidenum">
              <a:rPr lang="ar-IQ" smtClean="0"/>
              <a:t>9</a:t>
            </a:fld>
            <a:endParaRPr lang="ar-IQ"/>
          </a:p>
        </p:txBody>
      </p:sp>
    </p:spTree>
    <p:extLst>
      <p:ext uri="{BB962C8B-B14F-4D97-AF65-F5344CB8AC3E}">
        <p14:creationId xmlns:p14="http://schemas.microsoft.com/office/powerpoint/2010/main" val="3738112681"/>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ملتقى">
  <a:themeElements>
    <a:clrScheme name="ملتقى">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ملتقى">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inorFont>
    </a:fontScheme>
    <a:fmtScheme name="ملتقى">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نسق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682</TotalTime>
  <Words>1175</Words>
  <Application>Microsoft Office PowerPoint</Application>
  <PresentationFormat>عرض على الشاشة (3:4)‏</PresentationFormat>
  <Paragraphs>43</Paragraphs>
  <Slides>9</Slides>
  <Notes>1</Notes>
  <HiddenSlides>0</HiddenSlides>
  <MMClips>0</MMClips>
  <ScaleCrop>false</ScaleCrop>
  <HeadingPairs>
    <vt:vector size="4" baseType="variant">
      <vt:variant>
        <vt:lpstr>نسق</vt:lpstr>
      </vt:variant>
      <vt:variant>
        <vt:i4>1</vt:i4>
      </vt:variant>
      <vt:variant>
        <vt:lpstr>عناوين الشرائح</vt:lpstr>
      </vt:variant>
      <vt:variant>
        <vt:i4>9</vt:i4>
      </vt:variant>
    </vt:vector>
  </HeadingPairs>
  <TitlesOfParts>
    <vt:vector size="10" baseType="lpstr">
      <vt:lpstr>ملتقى</vt:lpstr>
      <vt:lpstr>محاضرات في قانون الضمان الاجتماعي النافذ رقم 18 لسنة 2023  </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vector>
  </TitlesOfParts>
  <Company>Microsoft (C)</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طرق الطعن في الاحكام والقرارات </dc:title>
  <dc:creator>ابن الديار</dc:creator>
  <cp:lastModifiedBy>ابن الديار</cp:lastModifiedBy>
  <cp:revision>73</cp:revision>
  <dcterms:created xsi:type="dcterms:W3CDTF">2017-05-23T05:22:20Z</dcterms:created>
  <dcterms:modified xsi:type="dcterms:W3CDTF">2025-09-16T17:06:53Z</dcterms:modified>
</cp:coreProperties>
</file>