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24" r:id="rId1"/>
  </p:sldMasterIdLst>
  <p:notesMasterIdLst>
    <p:notesMasterId r:id="rId10"/>
  </p:notesMasterIdLst>
  <p:sldIdLst>
    <p:sldId id="265" r:id="rId2"/>
    <p:sldId id="287" r:id="rId3"/>
    <p:sldId id="270" r:id="rId4"/>
    <p:sldId id="257" r:id="rId5"/>
    <p:sldId id="283" r:id="rId6"/>
    <p:sldId id="284" r:id="rId7"/>
    <p:sldId id="285" r:id="rId8"/>
    <p:sldId id="286"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ابن الديار" initials="ابن"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13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C327899-74C4-4E3A-B9E2-F05786A062D0}" type="datetimeFigureOut">
              <a:rPr lang="ar-IQ" smtClean="0"/>
              <a:t>24/03/1447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8BCF3FD-D3E1-4AAC-BA25-8299886B228F}" type="slidenum">
              <a:rPr lang="ar-IQ" smtClean="0"/>
              <a:t>‹#›</a:t>
            </a:fld>
            <a:endParaRPr lang="ar-IQ"/>
          </a:p>
        </p:txBody>
      </p:sp>
    </p:spTree>
    <p:extLst>
      <p:ext uri="{BB962C8B-B14F-4D97-AF65-F5344CB8AC3E}">
        <p14:creationId xmlns:p14="http://schemas.microsoft.com/office/powerpoint/2010/main" val="215257237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IQ" dirty="0" smtClean="0"/>
              <a:t>حساب </a:t>
            </a:r>
            <a:endParaRPr lang="ar-IQ" dirty="0"/>
          </a:p>
        </p:txBody>
      </p:sp>
      <p:sp>
        <p:nvSpPr>
          <p:cNvPr id="4" name="عنصر نائب لرقم الشريحة 3"/>
          <p:cNvSpPr>
            <a:spLocks noGrp="1"/>
          </p:cNvSpPr>
          <p:nvPr>
            <p:ph type="sldNum" sz="quarter" idx="10"/>
          </p:nvPr>
        </p:nvSpPr>
        <p:spPr/>
        <p:txBody>
          <a:bodyPr/>
          <a:lstStyle/>
          <a:p>
            <a:fld id="{28BCF3FD-D3E1-4AAC-BA25-8299886B228F}" type="slidenum">
              <a:rPr lang="ar-IQ" smtClean="0"/>
              <a:t>4</a:t>
            </a:fld>
            <a:endParaRPr lang="ar-IQ"/>
          </a:p>
        </p:txBody>
      </p:sp>
    </p:spTree>
    <p:extLst>
      <p:ext uri="{BB962C8B-B14F-4D97-AF65-F5344CB8AC3E}">
        <p14:creationId xmlns:p14="http://schemas.microsoft.com/office/powerpoint/2010/main" val="26033376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604053E0-CFCA-449E-9355-547425ED3205}" type="datetime8">
              <a:rPr lang="ar-IQ" smtClean="0"/>
              <a:t>16 أيلول، 25</a:t>
            </a:fld>
            <a:endParaRPr lang="ar-IQ"/>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0374A73D-D570-4D74-B9BC-33BAA8031BBC}"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E1778ACF-2660-42D1-B02E-F36795E1195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72907900-161E-4D59-8920-70CAB8A2584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A83335BE-948D-4E33-AC79-4EC7E36C7944}"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823E8FE8-DAE7-4C91-B4AD-46D90DFF6669}"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57ECD92-7D89-46D5-A6F3-D7CC3E3F3E0D}"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5035C4BF-A78B-446D-8488-382C5E9AEC18}" type="datetime8">
              <a:rPr lang="ar-IQ" smtClean="0"/>
              <a:t>16 أيلول، 25</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3960F7A3-4CE6-4DD4-8D21-3B542ECDD686}" type="datetime8">
              <a:rPr lang="ar-IQ" smtClean="0"/>
              <a:t>16 أيلول، 25</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64711EF0-0F23-4B22-9D35-2E3FF1AD93E6}" type="datetime8">
              <a:rPr lang="ar-IQ" smtClean="0"/>
              <a:t>16 أيلول، 25</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5BF7BEB4-99BF-44EA-8A3C-D61007D8D8B4}"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AA25F588-F713-46EA-A1AD-86CDEBAE86B5}" type="datetime8">
              <a:rPr lang="ar-IQ" smtClean="0"/>
              <a:t>16 أيلول، 25</a:t>
            </a:fld>
            <a:endParaRPr lang="ar-IQ"/>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0374A73D-D570-4D74-B9BC-33BAA8031BBC}" type="slidenum">
              <a:rPr lang="ar-IQ" smtClean="0"/>
              <a:t>‹#›</a:t>
            </a:fld>
            <a:endParaRPr lang="ar-IQ"/>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713C5A7-EE5F-41DC-89FD-09542F94C853}" type="datetime8">
              <a:rPr lang="ar-IQ" smtClean="0"/>
              <a:t>16 أيلول، 25</a:t>
            </a:fld>
            <a:endParaRPr lang="ar-IQ"/>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374A73D-D570-4D74-B9BC-33BAA8031BBC}"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412777"/>
            <a:ext cx="7772400" cy="2169586"/>
          </a:xfrm>
        </p:spPr>
        <p:txBody>
          <a:bodyPr>
            <a:normAutofit/>
          </a:bodyPr>
          <a:lstStyle/>
          <a:p>
            <a:pPr algn="ctr"/>
            <a:r>
              <a:rPr lang="ar-IQ" dirty="0" smtClean="0">
                <a:solidFill>
                  <a:srgbClr val="FF0000"/>
                </a:solidFill>
              </a:rPr>
              <a:t>محاضرات في قانون الضمان الاجتماعي النافذ رقم 18 لسنة 2023  </a:t>
            </a:r>
            <a:endParaRPr lang="ar-IQ" dirty="0"/>
          </a:p>
        </p:txBody>
      </p:sp>
      <p:sp>
        <p:nvSpPr>
          <p:cNvPr id="3" name="عنوان فرعي 2"/>
          <p:cNvSpPr>
            <a:spLocks noGrp="1"/>
          </p:cNvSpPr>
          <p:nvPr>
            <p:ph type="subTitle" idx="1"/>
          </p:nvPr>
        </p:nvSpPr>
        <p:spPr>
          <a:xfrm>
            <a:off x="685800" y="3611606"/>
            <a:ext cx="7772400" cy="1545585"/>
          </a:xfrm>
        </p:spPr>
        <p:txBody>
          <a:bodyPr>
            <a:noAutofit/>
          </a:bodyPr>
          <a:lstStyle/>
          <a:p>
            <a:pPr algn="ctr"/>
            <a:r>
              <a:rPr lang="ar-IQ" sz="4800" dirty="0" smtClean="0">
                <a:solidFill>
                  <a:schemeClr val="tx1"/>
                </a:solidFill>
              </a:rPr>
              <a:t>م. د نادية فرحان زامل</a:t>
            </a:r>
            <a:endParaRPr lang="ar-IQ" sz="4800" dirty="0">
              <a:solidFill>
                <a:schemeClr val="tx1"/>
              </a:solidFill>
            </a:endParaRPr>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1</a:t>
            </a:fld>
            <a:endParaRPr lang="ar-IQ"/>
          </a:p>
        </p:txBody>
      </p:sp>
    </p:spTree>
    <p:extLst>
      <p:ext uri="{BB962C8B-B14F-4D97-AF65-F5344CB8AC3E}">
        <p14:creationId xmlns:p14="http://schemas.microsoft.com/office/powerpoint/2010/main" val="925685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548680"/>
            <a:ext cx="8229600" cy="864096"/>
          </a:xfrm>
        </p:spPr>
        <p:txBody>
          <a:bodyPr>
            <a:normAutofit fontScale="25000" lnSpcReduction="20000"/>
          </a:bodyPr>
          <a:lstStyle/>
          <a:p>
            <a:pPr marL="109728" indent="0" algn="ctr">
              <a:buNone/>
            </a:pPr>
            <a:r>
              <a:rPr lang="ar-IQ" sz="12800" b="1" dirty="0" smtClean="0">
                <a:solidFill>
                  <a:srgbClr val="FF0000"/>
                </a:solidFill>
                <a:effectLst>
                  <a:outerShdw blurRad="31750" dist="25400" dir="5400000" algn="tl" rotWithShape="0">
                    <a:srgbClr val="000000">
                      <a:alpha val="25000"/>
                    </a:srgbClr>
                  </a:outerShdw>
                </a:effectLst>
                <a:ea typeface="+mj-ea"/>
              </a:rPr>
              <a:t>المحاضرة </a:t>
            </a:r>
            <a:r>
              <a:rPr lang="ar-IQ" sz="12800" b="1" dirty="0" smtClean="0">
                <a:solidFill>
                  <a:srgbClr val="FF0000"/>
                </a:solidFill>
                <a:effectLst>
                  <a:outerShdw blurRad="31750" dist="25400" dir="5400000" algn="tl" rotWithShape="0">
                    <a:srgbClr val="000000">
                      <a:alpha val="25000"/>
                    </a:srgbClr>
                  </a:outerShdw>
                </a:effectLst>
                <a:ea typeface="+mj-ea"/>
              </a:rPr>
              <a:t>الرابعة </a:t>
            </a:r>
          </a:p>
          <a:p>
            <a:pPr marL="109728" indent="0" algn="ctr">
              <a:buNone/>
            </a:pPr>
            <a:r>
              <a:rPr lang="ar-IQ" sz="12800" b="1" dirty="0" smtClean="0">
                <a:solidFill>
                  <a:srgbClr val="FF0000"/>
                </a:solidFill>
                <a:effectLst>
                  <a:outerShdw blurRad="31750" dist="25400" dir="5400000" algn="tl" rotWithShape="0">
                    <a:srgbClr val="000000">
                      <a:alpha val="25000"/>
                    </a:srgbClr>
                  </a:outerShdw>
                </a:effectLst>
                <a:ea typeface="+mj-ea"/>
              </a:rPr>
              <a:t>المخاطر المضمونة  </a:t>
            </a:r>
            <a:endParaRPr lang="ar-IQ" sz="12800" b="1" dirty="0" smtClean="0">
              <a:solidFill>
                <a:srgbClr val="FF0000"/>
              </a:solidFill>
              <a:effectLst>
                <a:outerShdw blurRad="31750" dist="25400" dir="5400000" algn="tl" rotWithShape="0">
                  <a:srgbClr val="000000">
                    <a:alpha val="25000"/>
                  </a:srgbClr>
                </a:outerShdw>
              </a:effectLst>
              <a:ea typeface="+mj-ea"/>
            </a:endParaRPr>
          </a:p>
          <a:p>
            <a:pPr marL="109728" indent="0" algn="ctr">
              <a:buNone/>
            </a:pPr>
            <a:r>
              <a:rPr lang="ar-IQ" sz="4100" b="1" dirty="0" smtClean="0">
                <a:solidFill>
                  <a:srgbClr val="FF0000"/>
                </a:solidFill>
                <a:effectLst>
                  <a:outerShdw blurRad="31750" dist="25400" dir="5400000" algn="tl" rotWithShape="0">
                    <a:srgbClr val="000000">
                      <a:alpha val="25000"/>
                    </a:srgbClr>
                  </a:outerShdw>
                </a:effectLst>
                <a:ea typeface="+mj-ea"/>
              </a:rPr>
              <a:t>  </a:t>
            </a: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2</a:t>
            </a:fld>
            <a:endParaRPr lang="ar-IQ"/>
          </a:p>
        </p:txBody>
      </p:sp>
      <p:sp>
        <p:nvSpPr>
          <p:cNvPr id="5" name="مستطيل 4"/>
          <p:cNvSpPr/>
          <p:nvPr/>
        </p:nvSpPr>
        <p:spPr>
          <a:xfrm>
            <a:off x="539552" y="1484784"/>
            <a:ext cx="8136904" cy="5016758"/>
          </a:xfrm>
          <a:prstGeom prst="rect">
            <a:avLst/>
          </a:prstGeom>
        </p:spPr>
        <p:txBody>
          <a:bodyPr wrap="square">
            <a:spAutoFit/>
          </a:bodyPr>
          <a:lstStyle/>
          <a:p>
            <a:pPr algn="just"/>
            <a:r>
              <a:rPr lang="ar-SA" sz="2000" dirty="0"/>
              <a:t>يهدف قانون التقاعد والضمان الاجتماعي للعمال رقم (18) لسنة 2023 الى مواجهة المخاطر الاجتماعية التي يتعرض لها العامل حيث ان كثيرا من هذه المخاطر ينتاب جسم العامل حيث  وردت انواع الضمان في المادة (12) من القانون النافذ وهي كالاتي :</a:t>
            </a:r>
            <a:endParaRPr lang="en-US" sz="2000" dirty="0"/>
          </a:p>
          <a:p>
            <a:pPr lvl="0" algn="just"/>
            <a:r>
              <a:rPr lang="ar-SA" sz="2000" dirty="0"/>
              <a:t>ضمان التقاعد والوفاة.</a:t>
            </a:r>
            <a:endParaRPr lang="en-US" sz="2000" dirty="0"/>
          </a:p>
          <a:p>
            <a:pPr lvl="0" algn="just"/>
            <a:r>
              <a:rPr lang="ar-SA" sz="2000" dirty="0"/>
              <a:t>ضمان اصابات العمل والمرض والامراض المهنية.</a:t>
            </a:r>
            <a:endParaRPr lang="en-US" sz="2000" dirty="0"/>
          </a:p>
          <a:p>
            <a:pPr lvl="0" algn="just"/>
            <a:r>
              <a:rPr lang="ar-SA" sz="2000" dirty="0"/>
              <a:t>ضمانة اعانة التعطيل عن العمل .</a:t>
            </a:r>
            <a:endParaRPr lang="en-US" sz="2000" dirty="0"/>
          </a:p>
          <a:p>
            <a:pPr lvl="0" algn="just"/>
            <a:r>
              <a:rPr lang="ar-SA" sz="2000" dirty="0"/>
              <a:t>ضمان التقاعد الاختياري وضمان العاملين في العمل غير المنظم .</a:t>
            </a:r>
            <a:endParaRPr lang="en-US" sz="2000" dirty="0"/>
          </a:p>
          <a:p>
            <a:pPr lvl="0" algn="just"/>
            <a:r>
              <a:rPr lang="ar-SA" sz="2000" dirty="0"/>
              <a:t>التأمين الصحي والخدمات الاجتماعية  ومنافع المرأة العاملة (تأمين الامومة)</a:t>
            </a:r>
            <a:endParaRPr lang="en-US" sz="2000" dirty="0"/>
          </a:p>
          <a:p>
            <a:pPr algn="just"/>
            <a:r>
              <a:rPr lang="en-US" sz="2000" dirty="0"/>
              <a:t> </a:t>
            </a:r>
          </a:p>
          <a:p>
            <a:pPr algn="just"/>
            <a:r>
              <a:rPr lang="ar-SA" sz="2000" b="1" dirty="0"/>
              <a:t> </a:t>
            </a:r>
            <a:endParaRPr lang="en-US" sz="2000" dirty="0"/>
          </a:p>
          <a:p>
            <a:pPr algn="just"/>
            <a:r>
              <a:rPr lang="ar-SA" sz="2000" b="1" u="sng" dirty="0"/>
              <a:t>اولا: ضمان التقاعد والوفاة:</a:t>
            </a:r>
            <a:endParaRPr lang="en-US" sz="2000" dirty="0"/>
          </a:p>
          <a:p>
            <a:pPr algn="just"/>
            <a:r>
              <a:rPr lang="ar-SA" sz="2000" dirty="0"/>
              <a:t>لم يعرف القانون النافذ التقاعد واكتفى بتعريف الراتب التقاعدي في ( المادة 1/ تاسع عشر) </a:t>
            </a:r>
            <a:r>
              <a:rPr lang="ar-SA" sz="2000" dirty="0" smtClean="0"/>
              <a:t>بان</a:t>
            </a:r>
            <a:r>
              <a:rPr lang="ar-IQ" sz="2000" dirty="0" smtClean="0"/>
              <a:t>ـــــــ</a:t>
            </a:r>
            <a:r>
              <a:rPr lang="ar-SA" sz="2000" dirty="0" smtClean="0"/>
              <a:t>ه </a:t>
            </a:r>
            <a:r>
              <a:rPr lang="ar-SA" sz="2000" dirty="0"/>
              <a:t>( الراتب التقاعدي الكامل او الجزئي الذي تدفعه الدائرة للمضمون او لخلفه من بعده عند انتهاء خدمته او عجزه او وفاته وفقا </a:t>
            </a:r>
            <a:r>
              <a:rPr lang="ar-SA" sz="2000" dirty="0" err="1"/>
              <a:t>لاحكام</a:t>
            </a:r>
            <a:r>
              <a:rPr lang="ar-SA" sz="2000" dirty="0"/>
              <a:t> هذا القانون ) ، اما التقاعد فيمكننا تعريفه بانه هو (الاثر الذي يترتب على ترك العمل او القعود عنه نهائيا بسبب انتهاء الخدمة او العجز او الوفاة في حالة توفر الشروط التي نص عليها القانون ).</a:t>
            </a:r>
            <a:endParaRPr lang="en-US" sz="2000" dirty="0"/>
          </a:p>
        </p:txBody>
      </p:sp>
    </p:spTree>
    <p:extLst>
      <p:ext uri="{BB962C8B-B14F-4D97-AF65-F5344CB8AC3E}">
        <p14:creationId xmlns:p14="http://schemas.microsoft.com/office/powerpoint/2010/main" val="8496102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548680"/>
            <a:ext cx="8229600" cy="5458611"/>
          </a:xfrm>
        </p:spPr>
        <p:txBody>
          <a:bodyPr>
            <a:normAutofit fontScale="85000" lnSpcReduction="10000"/>
          </a:bodyPr>
          <a:lstStyle/>
          <a:p>
            <a:pPr lvl="0" algn="just"/>
            <a:r>
              <a:rPr lang="ar-IQ" sz="2400" b="1" dirty="0" smtClean="0">
                <a:solidFill>
                  <a:srgbClr val="FF0000"/>
                </a:solidFill>
              </a:rPr>
              <a:t>1. </a:t>
            </a:r>
            <a:r>
              <a:rPr lang="ar-SA" sz="2400" b="1" dirty="0" smtClean="0">
                <a:solidFill>
                  <a:srgbClr val="FF0000"/>
                </a:solidFill>
              </a:rPr>
              <a:t>حالات </a:t>
            </a:r>
            <a:r>
              <a:rPr lang="ar-SA" sz="2400" b="1" dirty="0">
                <a:solidFill>
                  <a:srgbClr val="FF0000"/>
                </a:solidFill>
              </a:rPr>
              <a:t>التقاعد :</a:t>
            </a:r>
            <a:endParaRPr lang="en-US" sz="2400" dirty="0">
              <a:solidFill>
                <a:srgbClr val="FF0000"/>
              </a:solidFill>
            </a:endParaRPr>
          </a:p>
          <a:p>
            <a:pPr lvl="0" algn="just"/>
            <a:r>
              <a:rPr lang="ar-SA" sz="2400" dirty="0"/>
              <a:t>تقاعد الشيخوخة :  يستحق العامل المضمون راتبا تقاعديا اذا اكمل الـ (63) من العمر وله خدمة مضمونة </a:t>
            </a:r>
            <a:r>
              <a:rPr lang="ar-SA" sz="2400" dirty="0" err="1"/>
              <a:t>لاتقل</a:t>
            </a:r>
            <a:r>
              <a:rPr lang="ar-SA" sz="2400" dirty="0"/>
              <a:t> عن (15) سنة او اكملت </a:t>
            </a:r>
            <a:r>
              <a:rPr lang="ar-SA" sz="2400" dirty="0" err="1"/>
              <a:t>المراة</a:t>
            </a:r>
            <a:r>
              <a:rPr lang="ar-SA" sz="2400" dirty="0"/>
              <a:t> العاملة (58) سنة وكانت لها خدمة مضمونة </a:t>
            </a:r>
            <a:r>
              <a:rPr lang="ar-SA" sz="2400" dirty="0" err="1"/>
              <a:t>لاتقل</a:t>
            </a:r>
            <a:r>
              <a:rPr lang="ar-SA" sz="2400" dirty="0"/>
              <a:t> عن (15) سنة.</a:t>
            </a:r>
            <a:endParaRPr lang="en-US" sz="2400" dirty="0"/>
          </a:p>
          <a:p>
            <a:pPr lvl="0" algn="just"/>
            <a:r>
              <a:rPr lang="ar-SA" sz="2400" dirty="0"/>
              <a:t>تقاعد الخدمة : يستحق العامل المضمون راتبا تقاعديا اذا اكمل الـ (60) من العمر وله خدمة مضمونة </a:t>
            </a:r>
            <a:r>
              <a:rPr lang="ar-SA" sz="2400" dirty="0" err="1"/>
              <a:t>لاتقل</a:t>
            </a:r>
            <a:r>
              <a:rPr lang="ar-SA" sz="2400" dirty="0"/>
              <a:t> عن (20) سنة او اكملت </a:t>
            </a:r>
            <a:r>
              <a:rPr lang="ar-SA" sz="2400" dirty="0" err="1"/>
              <a:t>المراة</a:t>
            </a:r>
            <a:r>
              <a:rPr lang="ar-SA" sz="2400" dirty="0"/>
              <a:t> العاملة (55) سنة وكانت لها خدمة مضمونة </a:t>
            </a:r>
            <a:r>
              <a:rPr lang="ar-SA" sz="2400" dirty="0" err="1"/>
              <a:t>لاتقل</a:t>
            </a:r>
            <a:r>
              <a:rPr lang="ar-SA" sz="2400" dirty="0"/>
              <a:t> عن (20) سنة.</a:t>
            </a:r>
            <a:endParaRPr lang="en-US" sz="2400" dirty="0"/>
          </a:p>
          <a:p>
            <a:pPr lvl="0" algn="just"/>
            <a:r>
              <a:rPr lang="ar-SA" sz="2400" dirty="0"/>
              <a:t>التقاعد الاختياري : يستحق العامل المضمون راتبا تقاعديا اذا اكمل الـ (50) من العمر وله خدمة مضمونة </a:t>
            </a:r>
            <a:r>
              <a:rPr lang="ar-SA" sz="2400" dirty="0" err="1"/>
              <a:t>لاتقل</a:t>
            </a:r>
            <a:r>
              <a:rPr lang="ar-SA" sz="2400" dirty="0"/>
              <a:t> عن (30) سنة او اكملت </a:t>
            </a:r>
            <a:r>
              <a:rPr lang="ar-SA" sz="2400" dirty="0" err="1"/>
              <a:t>المراة</a:t>
            </a:r>
            <a:r>
              <a:rPr lang="ar-SA" sz="2400" dirty="0"/>
              <a:t> العاملة (55) سنة وكانت لها خدمة مضمونة </a:t>
            </a:r>
            <a:r>
              <a:rPr lang="ar-SA" sz="2400" dirty="0" err="1"/>
              <a:t>لاتقل</a:t>
            </a:r>
            <a:r>
              <a:rPr lang="ar-SA" sz="2400" dirty="0"/>
              <a:t> عن (20) سنة.</a:t>
            </a:r>
            <a:endParaRPr lang="en-US" sz="2400" dirty="0"/>
          </a:p>
          <a:p>
            <a:pPr marL="109728" indent="0" algn="just">
              <a:buNone/>
            </a:pPr>
            <a:endParaRPr lang="en-US" sz="2400" dirty="0"/>
          </a:p>
          <a:p>
            <a:pPr lvl="0" algn="just"/>
            <a:r>
              <a:rPr lang="ar-SA" sz="2400" b="1" dirty="0">
                <a:solidFill>
                  <a:srgbClr val="FF0000"/>
                </a:solidFill>
              </a:rPr>
              <a:t>احتساب الراتب </a:t>
            </a:r>
            <a:r>
              <a:rPr lang="ar-SA" sz="2400" b="1" dirty="0" err="1">
                <a:solidFill>
                  <a:srgbClr val="FF0000"/>
                </a:solidFill>
              </a:rPr>
              <a:t>التقاعدي:</a:t>
            </a:r>
            <a:r>
              <a:rPr lang="ar-SA" sz="2400" dirty="0" err="1"/>
              <a:t>اوضحت</a:t>
            </a:r>
            <a:r>
              <a:rPr lang="ar-SA" sz="2400" dirty="0"/>
              <a:t> المادة (35) من القانون الجديد كيفية احتساب الراتب التقاعدي حيث نصت على يحتسب راتب التقاعد على اساس (2،5) من المئة من متوسط الاجر الشهري للعامل المتقاعد للسنوات ال(5) الاخيرة مضروبا في عدد اشهر الخدمة المضمونة ومقسوما على (12) ويعد كسر الشهر الاخير كالشهر .</a:t>
            </a:r>
            <a:endParaRPr lang="en-US" sz="2400" dirty="0"/>
          </a:p>
          <a:p>
            <a:pPr lvl="0" algn="just"/>
            <a:r>
              <a:rPr lang="ar-SA" sz="2400" b="1" dirty="0" smtClean="0">
                <a:solidFill>
                  <a:srgbClr val="FF0000"/>
                </a:solidFill>
              </a:rPr>
              <a:t>الحد </a:t>
            </a:r>
            <a:r>
              <a:rPr lang="ar-SA" sz="2400" b="1" dirty="0">
                <a:solidFill>
                  <a:srgbClr val="FF0000"/>
                </a:solidFill>
              </a:rPr>
              <a:t>الادنى والاعلى للراتب التقاعدي:</a:t>
            </a:r>
            <a:r>
              <a:rPr lang="ar-SA" sz="2400" dirty="0">
                <a:solidFill>
                  <a:srgbClr val="FF0000"/>
                </a:solidFill>
              </a:rPr>
              <a:t> </a:t>
            </a:r>
            <a:r>
              <a:rPr lang="ar-SA" sz="2400" dirty="0" err="1"/>
              <a:t>لايجوز</a:t>
            </a:r>
            <a:r>
              <a:rPr lang="ar-SA" sz="2400" dirty="0"/>
              <a:t> ان يقل الراتب التقاعدي للعامل الشمول </a:t>
            </a:r>
            <a:r>
              <a:rPr lang="ar-SA" sz="2400" dirty="0" err="1"/>
              <a:t>باحكام</a:t>
            </a:r>
            <a:r>
              <a:rPr lang="ar-SA" sz="2400" dirty="0"/>
              <a:t> هذا القانون عن الحد الادنى </a:t>
            </a:r>
            <a:r>
              <a:rPr lang="ar-SA" sz="2400" dirty="0" err="1"/>
              <a:t>لاجر</a:t>
            </a:r>
            <a:r>
              <a:rPr lang="ar-SA" sz="2400" dirty="0"/>
              <a:t> العامل </a:t>
            </a:r>
            <a:r>
              <a:rPr lang="ar-SA" sz="2400" dirty="0" err="1"/>
              <a:t>ولايزيد</a:t>
            </a:r>
            <a:r>
              <a:rPr lang="ar-SA" sz="2400" dirty="0"/>
              <a:t> الراتب عن (80%) من متوسط الاجر الشهري(  للعامل ويستثنى من ذلك الراتب التقاعدي عن العجز </a:t>
            </a:r>
            <a:r>
              <a:rPr lang="ar-SA" sz="2400" dirty="0" err="1"/>
              <a:t>الجزئي.م</a:t>
            </a:r>
            <a:r>
              <a:rPr lang="ar-SA" sz="2400" dirty="0"/>
              <a:t>(36)</a:t>
            </a:r>
            <a:endParaRPr lang="en-US" sz="2400" dirty="0"/>
          </a:p>
          <a:p>
            <a:pPr algn="just"/>
            <a:endParaRPr lang="ar-IQ" sz="2400"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3</a:t>
            </a:fld>
            <a:endParaRPr lang="ar-IQ"/>
          </a:p>
        </p:txBody>
      </p:sp>
    </p:spTree>
    <p:extLst>
      <p:ext uri="{BB962C8B-B14F-4D97-AF65-F5344CB8AC3E}">
        <p14:creationId xmlns:p14="http://schemas.microsoft.com/office/powerpoint/2010/main" val="2778574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764704"/>
            <a:ext cx="8363272" cy="5242587"/>
          </a:xfrm>
        </p:spPr>
        <p:txBody>
          <a:bodyPr>
            <a:normAutofit fontScale="85000" lnSpcReduction="20000"/>
          </a:bodyPr>
          <a:lstStyle/>
          <a:p>
            <a:pPr lvl="0" algn="just"/>
            <a:r>
              <a:rPr lang="ar-SA" b="1" dirty="0"/>
              <a:t>اضافة الخدمة :</a:t>
            </a:r>
            <a:endParaRPr lang="en-US" dirty="0"/>
          </a:p>
          <a:p>
            <a:pPr lvl="0" algn="just"/>
            <a:r>
              <a:rPr lang="ar-SA" dirty="0"/>
              <a:t>اضافة الخدمة غير المضمونة الى الخدمة المضمونة ويقصد بالخدمة غير المضمونة الخدمة العمالية غير المشمولة باي من قوانين الضمان الاجتماعي التي طبقت في العراق سواء اكان اداء هذه الخدمة قبل نفاذ القوانين المذكورة ام اثناء </a:t>
            </a:r>
            <a:r>
              <a:rPr lang="ar-SA" dirty="0" err="1"/>
              <a:t>نفاذها</a:t>
            </a:r>
            <a:r>
              <a:rPr lang="ar-SA" dirty="0"/>
              <a:t> كما تعتبر خدمة غير مضمونة كذلك الخدمة التي لم تكن مشمولة باي من القوانين او الانظمة التقاعدية </a:t>
            </a:r>
            <a:r>
              <a:rPr lang="ar-SA" dirty="0" err="1"/>
              <a:t>بمافيها</a:t>
            </a:r>
            <a:r>
              <a:rPr lang="ar-SA" dirty="0"/>
              <a:t> القوانين والانظمة التقاعدية التي تساهم الدولة في تمويل صناديقها، </a:t>
            </a:r>
            <a:endParaRPr lang="en-US" dirty="0"/>
          </a:p>
          <a:p>
            <a:pPr lvl="0" algn="just"/>
            <a:r>
              <a:rPr lang="ar-SA" dirty="0"/>
              <a:t>استحدث قانون الضمان الاجتماعي الجديد فئة العمال لحسابهم الخاص او </a:t>
            </a:r>
            <a:r>
              <a:rPr lang="ar-SA" dirty="0" err="1"/>
              <a:t>مايسمى</a:t>
            </a:r>
            <a:r>
              <a:rPr lang="ar-SA" dirty="0"/>
              <a:t> العمل غير المنظم بالضمان الاجتماعي حيث عرفتهم المادة (1/ تاسعا) بانه ( كل شخص يعمل لحسابه الخاص </a:t>
            </a:r>
            <a:r>
              <a:rPr lang="ar-SA" dirty="0" err="1"/>
              <a:t>ولايعمل</a:t>
            </a:r>
            <a:r>
              <a:rPr lang="ar-SA" dirty="0"/>
              <a:t> لدى الغير </a:t>
            </a:r>
            <a:r>
              <a:rPr lang="ar-SA" dirty="0" err="1"/>
              <a:t>ولاينطبق</a:t>
            </a:r>
            <a:r>
              <a:rPr lang="ar-SA" dirty="0"/>
              <a:t> عليه تعريف العامل ) </a:t>
            </a:r>
            <a:r>
              <a:rPr lang="ar-SA" dirty="0" err="1"/>
              <a:t>وبناءا</a:t>
            </a:r>
            <a:r>
              <a:rPr lang="ar-SA" dirty="0"/>
              <a:t> عليه يجوز انتقال مدة ضمان التقاعد في الخدمة المضمونة واحتسابها خدمة تقاعدية لدى أي تنظيم اداري </a:t>
            </a:r>
            <a:r>
              <a:rPr lang="ar-SA" dirty="0" err="1"/>
              <a:t>أوخاص</a:t>
            </a:r>
            <a:r>
              <a:rPr lang="ar-SA" dirty="0"/>
              <a:t> ينظمه القانون م( 39/1) ، وتحتسب الخدمة العمالية المضمونة عند اضافتها في دوائر الدولة والقطاع العام خدمة </a:t>
            </a:r>
            <a:r>
              <a:rPr lang="ar-SA" dirty="0" err="1"/>
              <a:t>لاغراض</a:t>
            </a:r>
            <a:r>
              <a:rPr lang="ar-SA" dirty="0"/>
              <a:t> العلاوة والترفيع والتقاعد وبما يتفق مع قوانين الخدمة المدنية .</a:t>
            </a:r>
            <a:endParaRPr lang="en-US" dirty="0"/>
          </a:p>
          <a:p>
            <a:pPr lvl="0" algn="just"/>
            <a:r>
              <a:rPr lang="ar-SA" dirty="0" err="1"/>
              <a:t>اعتبرالقانون</a:t>
            </a:r>
            <a:r>
              <a:rPr lang="ar-SA" dirty="0"/>
              <a:t> الجديد الخدمة العسكرية الالزامية اثناء عقد العمل خدمة مضمونة وتعفى من تسديد الاشتراكات ،اما اذا كان التحاقه بالخدمة العسكرية قبل الخدمة المضمونة فيدفع العامل (13%) عند اضافة الخدمة وفق الاجر المسدد عنه الاشتراكات عند تقديمه الطلب وفي جميع الحالات على ان </a:t>
            </a:r>
            <a:r>
              <a:rPr lang="ar-SA" dirty="0" err="1"/>
              <a:t>لاتقل</a:t>
            </a:r>
            <a:r>
              <a:rPr lang="ar-SA" dirty="0"/>
              <a:t> عن الحد الادنى المقرر </a:t>
            </a:r>
            <a:r>
              <a:rPr lang="ar-SA" dirty="0" err="1"/>
              <a:t>لاجر</a:t>
            </a:r>
            <a:r>
              <a:rPr lang="ar-SA" dirty="0"/>
              <a:t> العامل.</a:t>
            </a:r>
            <a:endParaRPr lang="en-US" dirty="0"/>
          </a:p>
          <a:p>
            <a:pPr marL="109728" indent="0" algn="just">
              <a:buNone/>
            </a:pPr>
            <a:endParaRPr lang="ar-IQ" dirty="0" smtClean="0"/>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4</a:t>
            </a:fld>
            <a:endParaRPr lang="ar-IQ"/>
          </a:p>
        </p:txBody>
      </p:sp>
    </p:spTree>
    <p:extLst>
      <p:ext uri="{BB962C8B-B14F-4D97-AF65-F5344CB8AC3E}">
        <p14:creationId xmlns:p14="http://schemas.microsoft.com/office/powerpoint/2010/main" val="2464409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836712"/>
            <a:ext cx="8229600" cy="5170579"/>
          </a:xfrm>
        </p:spPr>
        <p:txBody>
          <a:bodyPr>
            <a:normAutofit fontScale="77500" lnSpcReduction="20000"/>
          </a:bodyPr>
          <a:lstStyle/>
          <a:p>
            <a:pPr lvl="0" algn="just"/>
            <a:r>
              <a:rPr lang="ar-SA" sz="2900" b="1" dirty="0"/>
              <a:t>شراء الخدمة </a:t>
            </a:r>
            <a:r>
              <a:rPr lang="ar-SA" sz="2900" b="1" dirty="0" err="1"/>
              <a:t>لاغراض</a:t>
            </a:r>
            <a:r>
              <a:rPr lang="ar-SA" sz="2900" b="1" dirty="0"/>
              <a:t> التقاعد:</a:t>
            </a:r>
            <a:r>
              <a:rPr lang="ar-IQ" sz="2900" dirty="0"/>
              <a:t> اجاز القانون النافذ للمضمون الذي بلغ سن التقاعد وليس له الخدمة التي تؤهله للحصول على الراتب التقاعدي شراء الخدمة او اضافة خدمة عمالية غير مضمونة او غير مشمولة </a:t>
            </a:r>
            <a:r>
              <a:rPr lang="ar-IQ" sz="2900" dirty="0" err="1"/>
              <a:t>باحكام</a:t>
            </a:r>
            <a:r>
              <a:rPr lang="ar-IQ" sz="2900" dirty="0"/>
              <a:t> هذا القانون وفقا للشروط الاتية :</a:t>
            </a:r>
            <a:endParaRPr lang="en-US" sz="2900" dirty="0"/>
          </a:p>
          <a:p>
            <a:pPr lvl="0" algn="just"/>
            <a:r>
              <a:rPr lang="ar-SA" sz="2900" dirty="0"/>
              <a:t>ان </a:t>
            </a:r>
            <a:r>
              <a:rPr lang="ar-SA" sz="2900" dirty="0" err="1"/>
              <a:t>لاتتجاوز</a:t>
            </a:r>
            <a:r>
              <a:rPr lang="ar-SA" sz="2900" dirty="0"/>
              <a:t> مدة شراء الخدمة المضافة على (5) سنوات .</a:t>
            </a:r>
            <a:endParaRPr lang="en-US" sz="2900" dirty="0"/>
          </a:p>
          <a:p>
            <a:pPr lvl="0" algn="just"/>
            <a:r>
              <a:rPr lang="ar-SA" sz="2900" dirty="0"/>
              <a:t>ان يسدد اشتراكات الخدمة التي جرى شراؤها عن حصته وحصة صاحب العمل البالغة (17%) محسوبة على اساس معدل اجره للسنوات الخمسة الاخيرة المسدد عنها مبالغ الاشتراكات وعلى ان </a:t>
            </a:r>
            <a:r>
              <a:rPr lang="ar-SA" sz="2900" dirty="0" err="1"/>
              <a:t>لايقل</a:t>
            </a:r>
            <a:r>
              <a:rPr lang="ar-SA" sz="2900" dirty="0"/>
              <a:t> عن الحد الادنى </a:t>
            </a:r>
            <a:r>
              <a:rPr lang="ar-SA" sz="2900" dirty="0" err="1"/>
              <a:t>لاجر</a:t>
            </a:r>
            <a:r>
              <a:rPr lang="ar-SA" sz="2900" dirty="0"/>
              <a:t> العامل .</a:t>
            </a:r>
            <a:endParaRPr lang="en-US" sz="2900" dirty="0"/>
          </a:p>
          <a:p>
            <a:pPr lvl="0" algn="just"/>
            <a:r>
              <a:rPr lang="ar-SA" sz="2900" dirty="0"/>
              <a:t>يجوز تقسيط مبالغ اضافة الخدمة </a:t>
            </a:r>
            <a:r>
              <a:rPr lang="ar-SA" sz="2900" dirty="0" err="1"/>
              <a:t>بناءا</a:t>
            </a:r>
            <a:r>
              <a:rPr lang="ar-SA" sz="2900" dirty="0"/>
              <a:t> على طلب المضمون وفق تعليمات يقترحها مجلس الادارة ومصادقة الوزير. </a:t>
            </a:r>
            <a:endParaRPr lang="en-US" sz="2900" dirty="0"/>
          </a:p>
          <a:p>
            <a:pPr lvl="0" algn="just"/>
            <a:r>
              <a:rPr lang="ar-SA" sz="2900" b="1" dirty="0"/>
              <a:t>استحقاق خلف المضمون للراتب التقاعدي:</a:t>
            </a:r>
            <a:endParaRPr lang="en-US" sz="2900" dirty="0"/>
          </a:p>
          <a:p>
            <a:pPr algn="just"/>
            <a:r>
              <a:rPr lang="ar-SA" sz="2900" dirty="0"/>
              <a:t>حدد المشرع العراقي في القانون النافذ حالات استحقاق خلف المضمون للراتب التقاعدي في احدى </a:t>
            </a:r>
            <a:r>
              <a:rPr lang="ar-SA" sz="2900" dirty="0" err="1"/>
              <a:t>الحالتيت</a:t>
            </a:r>
            <a:r>
              <a:rPr lang="ar-SA" sz="2900" dirty="0"/>
              <a:t> الاتيتين:</a:t>
            </a:r>
            <a:endParaRPr lang="en-US" sz="2900" dirty="0"/>
          </a:p>
          <a:p>
            <a:pPr lvl="0" algn="just"/>
            <a:r>
              <a:rPr lang="ar-SA" sz="2900" dirty="0"/>
              <a:t>اذا توفي المضمون اثناء خدمته المضمونة </a:t>
            </a:r>
            <a:r>
              <a:rPr lang="ar-SA" sz="2900" dirty="0" err="1"/>
              <a:t>لاي</a:t>
            </a:r>
            <a:r>
              <a:rPr lang="ar-SA" sz="2900" dirty="0"/>
              <a:t> سبب كان دون النظر الى سنة ومدة خدمته.</a:t>
            </a:r>
            <a:endParaRPr lang="en-US" sz="2900" dirty="0"/>
          </a:p>
          <a:p>
            <a:pPr lvl="0" algn="just"/>
            <a:r>
              <a:rPr lang="ar-SA" sz="2900" dirty="0"/>
              <a:t>اذا توفي المضمون بعد قطع علاقته بالعمل وكانت له خدمة مضمونة </a:t>
            </a:r>
            <a:r>
              <a:rPr lang="ar-SA" sz="2900" dirty="0" err="1"/>
              <a:t>لاتقل</a:t>
            </a:r>
            <a:r>
              <a:rPr lang="ar-SA" sz="2900" dirty="0"/>
              <a:t> عن (15) سنة بغض النظر عن العمر </a:t>
            </a:r>
            <a:endParaRPr lang="en-US" sz="2900" dirty="0"/>
          </a:p>
          <a:p>
            <a:pPr algn="just"/>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5</a:t>
            </a:fld>
            <a:endParaRPr lang="ar-IQ"/>
          </a:p>
        </p:txBody>
      </p:sp>
    </p:spTree>
    <p:extLst>
      <p:ext uri="{BB962C8B-B14F-4D97-AF65-F5344CB8AC3E}">
        <p14:creationId xmlns:p14="http://schemas.microsoft.com/office/powerpoint/2010/main" val="22884197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530619"/>
          </a:xfrm>
        </p:spPr>
        <p:txBody>
          <a:bodyPr>
            <a:normAutofit fontScale="92500" lnSpcReduction="10000"/>
          </a:bodyPr>
          <a:lstStyle/>
          <a:p>
            <a:pPr lvl="0" algn="just"/>
            <a:r>
              <a:rPr lang="en-US" dirty="0"/>
              <a:t> </a:t>
            </a:r>
            <a:r>
              <a:rPr lang="ar-SA" b="1" dirty="0">
                <a:solidFill>
                  <a:srgbClr val="FF0000"/>
                </a:solidFill>
              </a:rPr>
              <a:t>خلف المتوفى الذين يستحقون الراتب التقاعدي وشرط الاستحقاق : </a:t>
            </a:r>
            <a:endParaRPr lang="en-US" dirty="0">
              <a:solidFill>
                <a:srgbClr val="FF0000"/>
              </a:solidFill>
            </a:endParaRPr>
          </a:p>
          <a:p>
            <a:pPr algn="just"/>
            <a:r>
              <a:rPr lang="ar-SA" dirty="0"/>
              <a:t>لقد حدد القانون النافذ في المادة( 40/ اولا) خلف المتوفي الذين يستحقون الراتب التقاعدي وهم كل من  ( الزوج او الزوجات، الابن، البنت، الام ، الاب، الاخ والاخت اذا كان المتوفى اعزبا وتوفي والداه) وفقا لشروط</a:t>
            </a:r>
            <a:r>
              <a:rPr lang="ar-IQ" dirty="0"/>
              <a:t> الاستحقاق المنصوص عليها في الفقرة (ثانيا) من نفس المادة.</a:t>
            </a:r>
            <a:endParaRPr lang="en-US" dirty="0"/>
          </a:p>
          <a:p>
            <a:pPr lvl="0" algn="just"/>
            <a:r>
              <a:rPr lang="ar-IQ" dirty="0"/>
              <a:t>الابن او الاخ لغاية بلوغه (18) سنة او بلغ (20) سنة  وكان مستمرا في الدراسة الاعدادية او بلغ (26) سنة وكان مستمرا في الدراسة الجامعية او المعاهد العالية.</a:t>
            </a:r>
            <a:endParaRPr lang="en-US" dirty="0"/>
          </a:p>
          <a:p>
            <a:pPr lvl="0" algn="just"/>
            <a:r>
              <a:rPr lang="ar-IQ" dirty="0"/>
              <a:t>البنت او الاخت اذا لم تكن بعصمة زوج وليس لها معيل شرعي قادر على اعالتها.</a:t>
            </a:r>
            <a:endParaRPr lang="en-US" dirty="0"/>
          </a:p>
          <a:p>
            <a:pPr lvl="0" algn="just"/>
            <a:r>
              <a:rPr lang="ar-IQ" dirty="0"/>
              <a:t>الزوجة اذا لم تكن بعصمة زوج ( عدم زواج ارملة العامل المتوفى) .</a:t>
            </a:r>
            <a:endParaRPr lang="en-US" dirty="0"/>
          </a:p>
          <a:p>
            <a:pPr lvl="0" algn="just"/>
            <a:r>
              <a:rPr lang="ar-IQ" dirty="0"/>
              <a:t>الزوج ( زوج </a:t>
            </a:r>
            <a:r>
              <a:rPr lang="ar-IQ" dirty="0" err="1"/>
              <a:t>المراة</a:t>
            </a:r>
            <a:r>
              <a:rPr lang="ar-IQ" dirty="0"/>
              <a:t> العاملة) او الاب ( للعامل او العاملة ) اذا كان عاجزا عجزا كليا او </a:t>
            </a:r>
            <a:r>
              <a:rPr lang="ar-IQ" dirty="0" err="1"/>
              <a:t>دائميا</a:t>
            </a:r>
            <a:r>
              <a:rPr lang="ar-IQ" dirty="0"/>
              <a:t> عن تحصيل رزقه ويعد بحكم العاجز عن العمل لهذا الغرض من اكمل (60) سنة .</a:t>
            </a:r>
            <a:endParaRPr lang="en-US" dirty="0"/>
          </a:p>
          <a:p>
            <a:pPr marL="109728" indent="0" algn="just">
              <a:buNone/>
            </a:pPr>
            <a:endParaRPr lang="ar-IQ" dirty="0" smtClean="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6</a:t>
            </a:fld>
            <a:endParaRPr lang="ar-IQ"/>
          </a:p>
        </p:txBody>
      </p:sp>
    </p:spTree>
    <p:extLst>
      <p:ext uri="{BB962C8B-B14F-4D97-AF65-F5344CB8AC3E}">
        <p14:creationId xmlns:p14="http://schemas.microsoft.com/office/powerpoint/2010/main" val="1693435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530619"/>
          </a:xfrm>
        </p:spPr>
        <p:txBody>
          <a:bodyPr>
            <a:normAutofit fontScale="85000" lnSpcReduction="20000"/>
          </a:bodyPr>
          <a:lstStyle/>
          <a:p>
            <a:pPr lvl="0" algn="just"/>
            <a:r>
              <a:rPr lang="ar-SA" b="1" dirty="0"/>
              <a:t>الجمع بين راتبين تقاعديين:</a:t>
            </a:r>
            <a:r>
              <a:rPr lang="ar-IQ" dirty="0"/>
              <a:t> نص القانون في المادة (37)  على عدم جواز الجمع بين الراتب التقاعدي وغيره كما يأتي:</a:t>
            </a:r>
            <a:endParaRPr lang="en-US" dirty="0"/>
          </a:p>
          <a:p>
            <a:pPr lvl="0" algn="just"/>
            <a:r>
              <a:rPr lang="ar-IQ" dirty="0"/>
              <a:t>راتبين تقاعديين كاملين او راتب تقاعدي كامل وراتب تقاعدي جزئي .</a:t>
            </a:r>
            <a:endParaRPr lang="en-US" dirty="0"/>
          </a:p>
          <a:p>
            <a:pPr lvl="0" algn="just"/>
            <a:r>
              <a:rPr lang="ar-IQ" dirty="0"/>
              <a:t>الراتب التقاعدي الكامل ومكافأة نهاية الخدمة .</a:t>
            </a:r>
            <a:endParaRPr lang="en-US" dirty="0"/>
          </a:p>
          <a:p>
            <a:pPr lvl="0" algn="just"/>
            <a:r>
              <a:rPr lang="ar-IQ" dirty="0"/>
              <a:t>الراتب التقاعدي الكامل والاعانة الاجتماعية.</a:t>
            </a:r>
            <a:endParaRPr lang="en-US" dirty="0"/>
          </a:p>
          <a:p>
            <a:pPr marL="109728" indent="0" algn="just">
              <a:buNone/>
            </a:pPr>
            <a:endParaRPr lang="en-US" dirty="0"/>
          </a:p>
          <a:p>
            <a:pPr lvl="0" algn="just"/>
            <a:r>
              <a:rPr lang="en-US" dirty="0"/>
              <a:t> </a:t>
            </a:r>
            <a:r>
              <a:rPr lang="ar-SA" b="1" dirty="0"/>
              <a:t>خدمة العقد والاجر اليومي: </a:t>
            </a:r>
            <a:r>
              <a:rPr lang="ar-SA" dirty="0"/>
              <a:t>اجاز القانون النافذ اعتبار خدمة العقد والاجر اليومي </a:t>
            </a:r>
            <a:r>
              <a:rPr lang="ar-SA" dirty="0" err="1"/>
              <a:t>المؤداة</a:t>
            </a:r>
            <a:r>
              <a:rPr lang="ar-SA" dirty="0"/>
              <a:t> قبل نفاذ هذا القانون خدمة مضمونة على ان يتم تقديم </a:t>
            </a:r>
            <a:r>
              <a:rPr lang="ar-SA" dirty="0" err="1"/>
              <a:t>مايثبت</a:t>
            </a:r>
            <a:r>
              <a:rPr lang="ar-SA" dirty="0"/>
              <a:t> ذلك ويتم استيفاء الاشتراكات عن هذه الخدمة وفقا للنسب المحددة في هذا القانون وفي ضوء اخر راتب تقاضاه صاحب الخدمة العقدية او الاجر اليومي دون ان يقل راتبه عن الحد الادنى </a:t>
            </a:r>
            <a:r>
              <a:rPr lang="ar-SA" dirty="0" err="1"/>
              <a:t>للاجر</a:t>
            </a:r>
            <a:r>
              <a:rPr lang="ar-SA" dirty="0"/>
              <a:t> </a:t>
            </a:r>
            <a:r>
              <a:rPr lang="en-US" b="1" dirty="0"/>
              <a:t> </a:t>
            </a:r>
            <a:endParaRPr lang="en-US" dirty="0"/>
          </a:p>
          <a:p>
            <a:pPr lvl="0" algn="just"/>
            <a:r>
              <a:rPr lang="ar-IQ" b="1" u="sng" dirty="0"/>
              <a:t>تقاعد المرأة العاملة </a:t>
            </a:r>
            <a:r>
              <a:rPr lang="ar-SA" b="1" u="sng" dirty="0"/>
              <a:t>لغرض رعاية اطفالها  : </a:t>
            </a:r>
            <a:endParaRPr lang="en-US" dirty="0"/>
          </a:p>
          <a:p>
            <a:pPr algn="just"/>
            <a:r>
              <a:rPr lang="ar-SA" dirty="0"/>
              <a:t>اجاز المشرع العراقي في القانون النافذ للمرأة العاملة المتزوجة او الارملة او المطلقة الحاضنة </a:t>
            </a:r>
            <a:r>
              <a:rPr lang="ar-SA" dirty="0" err="1"/>
              <a:t>لاطفالها</a:t>
            </a:r>
            <a:r>
              <a:rPr lang="ar-SA" dirty="0"/>
              <a:t> ان تطلب احالتها الى التقاعد وفقا للشروط الاتية:</a:t>
            </a:r>
            <a:endParaRPr lang="en-US" dirty="0"/>
          </a:p>
          <a:p>
            <a:pPr lvl="0" algn="just"/>
            <a:r>
              <a:rPr lang="ar-SA" dirty="0"/>
              <a:t>ان </a:t>
            </a:r>
            <a:r>
              <a:rPr lang="ar-SA" dirty="0" err="1"/>
              <a:t>لاتقل</a:t>
            </a:r>
            <a:r>
              <a:rPr lang="ar-SA" dirty="0"/>
              <a:t> مدة خدمتها المضمونة عن (15) سنة .</a:t>
            </a:r>
            <a:endParaRPr lang="en-US" dirty="0"/>
          </a:p>
          <a:p>
            <a:pPr lvl="0" algn="just"/>
            <a:r>
              <a:rPr lang="ar-SA" dirty="0"/>
              <a:t>ان </a:t>
            </a:r>
            <a:r>
              <a:rPr lang="ar-SA" dirty="0" err="1"/>
              <a:t>لايقل</a:t>
            </a:r>
            <a:r>
              <a:rPr lang="ar-SA" dirty="0"/>
              <a:t> عدد اطفالها عن (3) </a:t>
            </a:r>
            <a:r>
              <a:rPr lang="ar-SA" dirty="0" err="1"/>
              <a:t>ولايزيد</a:t>
            </a:r>
            <a:r>
              <a:rPr lang="ar-SA" dirty="0"/>
              <a:t> عمر أي منهم على (15) سنة .</a:t>
            </a:r>
            <a:endParaRPr lang="en-US" dirty="0"/>
          </a:p>
          <a:p>
            <a:pPr lvl="0" algn="just"/>
            <a:r>
              <a:rPr lang="ar-SA" dirty="0"/>
              <a:t>ان تنصرف لرعاية اطفالها .   </a:t>
            </a:r>
            <a:endParaRPr lang="en-US" dirty="0"/>
          </a:p>
          <a:p>
            <a:pPr marL="109728" indent="0">
              <a:buNone/>
            </a:pP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7</a:t>
            </a:fld>
            <a:endParaRPr lang="ar-IQ"/>
          </a:p>
        </p:txBody>
      </p:sp>
    </p:spTree>
    <p:extLst>
      <p:ext uri="{BB962C8B-B14F-4D97-AF65-F5344CB8AC3E}">
        <p14:creationId xmlns:p14="http://schemas.microsoft.com/office/powerpoint/2010/main" val="543078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332656"/>
            <a:ext cx="8229600" cy="5674635"/>
          </a:xfrm>
        </p:spPr>
        <p:txBody>
          <a:bodyPr>
            <a:normAutofit fontScale="92500" lnSpcReduction="20000"/>
          </a:bodyPr>
          <a:lstStyle/>
          <a:p>
            <a:pPr algn="just"/>
            <a:r>
              <a:rPr lang="ar-SA" b="1" u="sng" dirty="0"/>
              <a:t>ثانيا: مكافأة نهاية الخدمة : </a:t>
            </a:r>
            <a:endParaRPr lang="en-US" dirty="0"/>
          </a:p>
          <a:p>
            <a:pPr algn="just"/>
            <a:r>
              <a:rPr lang="ar-SA" dirty="0"/>
              <a:t>عرف القانون النافذ في المادة (1/ عشرون) المكافأة بانها ( المبلغ الذي  تدفعه الدائرة للمضمون عند انتهاء خدمته المضمونة في حالات عدم توفر شروط استحقاقه للراتب التقاعدي او في الحالات الاخرى التي ينص عليها القانون</a:t>
            </a:r>
            <a:r>
              <a:rPr lang="ar-SA" dirty="0" smtClean="0"/>
              <a:t>)</a:t>
            </a:r>
            <a:endParaRPr lang="en-US" dirty="0"/>
          </a:p>
          <a:p>
            <a:pPr lvl="0" algn="just"/>
            <a:r>
              <a:rPr lang="ar-SA" b="1" u="sng" dirty="0"/>
              <a:t>اسباب استحقاق مكافأة نهاية الخدمة :</a:t>
            </a:r>
            <a:endParaRPr lang="en-US" dirty="0"/>
          </a:p>
          <a:p>
            <a:pPr algn="just"/>
            <a:r>
              <a:rPr lang="ar-SA" dirty="0"/>
              <a:t>في حالة عدم استحقاق العامل المضمون للراتب التقاعدي وفقا لما قرره القانون، منح المشرع العراقي في القانون النافذ المادة ( 46/ اولا) للعامل المضمون منحه مكافأة نقدية اجمالية دفعة واحدة تسمى (مكافأة نهاية الخدمة) </a:t>
            </a:r>
            <a:endParaRPr lang="en-US" dirty="0"/>
          </a:p>
          <a:p>
            <a:pPr lvl="0" algn="just"/>
            <a:r>
              <a:rPr lang="ar-SA" b="1" u="sng" dirty="0"/>
              <a:t>شروط الاستحقاق:</a:t>
            </a:r>
            <a:endParaRPr lang="en-US" dirty="0"/>
          </a:p>
          <a:p>
            <a:pPr algn="just"/>
            <a:r>
              <a:rPr lang="ar-SA" dirty="0"/>
              <a:t>قد لا لذا ضمن شروط حددها هي :</a:t>
            </a:r>
            <a:endParaRPr lang="en-US" dirty="0"/>
          </a:p>
          <a:p>
            <a:pPr lvl="0" algn="just"/>
            <a:r>
              <a:rPr lang="ar-SA" dirty="0"/>
              <a:t>اذا بلغ العامل (55) سنة .</a:t>
            </a:r>
            <a:endParaRPr lang="en-US" dirty="0"/>
          </a:p>
          <a:p>
            <a:pPr lvl="0" algn="just"/>
            <a:r>
              <a:rPr lang="ar-SA" dirty="0"/>
              <a:t>اذا استقالت العاملة المضمونة من عملها بسبب زواجها او وضعها </a:t>
            </a:r>
            <a:endParaRPr lang="en-US" dirty="0"/>
          </a:p>
          <a:p>
            <a:pPr lvl="0" algn="just"/>
            <a:r>
              <a:rPr lang="ar-SA" dirty="0"/>
              <a:t>اذا غادر العامل البلاد بشكل نهائي .</a:t>
            </a:r>
            <a:endParaRPr lang="en-US" dirty="0"/>
          </a:p>
          <a:p>
            <a:pPr lvl="0" algn="just"/>
            <a:r>
              <a:rPr lang="ar-SA" b="1" u="sng" dirty="0" smtClean="0"/>
              <a:t>صرف </a:t>
            </a:r>
            <a:r>
              <a:rPr lang="ar-SA" b="1" u="sng" dirty="0"/>
              <a:t>مكافأة نهاية الخدمة :</a:t>
            </a:r>
            <a:r>
              <a:rPr lang="ar-SA" dirty="0"/>
              <a:t> تصرف مكافأة نهاية الخدمة لمستحقيها من المضمونين خلال مدة لا تتجاوز ( 30) يوما من تاريخ استكمال صاحب الطلب للوثائق والمستندات القانونية المطلوبة منه.</a:t>
            </a:r>
            <a:endParaRPr lang="en-US" dirty="0"/>
          </a:p>
          <a:p>
            <a:pPr marL="109728" indent="0">
              <a:buNone/>
            </a:pPr>
            <a:endParaRPr lang="ar-IQ" dirty="0" smtClean="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8</a:t>
            </a:fld>
            <a:endParaRPr lang="ar-IQ"/>
          </a:p>
        </p:txBody>
      </p:sp>
    </p:spTree>
    <p:extLst>
      <p:ext uri="{BB962C8B-B14F-4D97-AF65-F5344CB8AC3E}">
        <p14:creationId xmlns:p14="http://schemas.microsoft.com/office/powerpoint/2010/main" val="37381126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690</TotalTime>
  <Words>1149</Words>
  <Application>Microsoft Office PowerPoint</Application>
  <PresentationFormat>عرض على الشاشة (3:4)‏</PresentationFormat>
  <Paragraphs>71</Paragraphs>
  <Slides>8</Slides>
  <Notes>1</Notes>
  <HiddenSlides>0</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ملتقى</vt:lpstr>
      <vt:lpstr>محاضرات في قانون الضمان الاجتماعي النافذ رقم 18 لسنة 2023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طرق الطعن في الاحكام والقرارات </dc:title>
  <dc:creator>ابن الديار</dc:creator>
  <cp:lastModifiedBy>ابن الديار</cp:lastModifiedBy>
  <cp:revision>74</cp:revision>
  <dcterms:created xsi:type="dcterms:W3CDTF">2017-05-23T05:22:20Z</dcterms:created>
  <dcterms:modified xsi:type="dcterms:W3CDTF">2025-09-16T17:31:23Z</dcterms:modified>
</cp:coreProperties>
</file>