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924" r:id="rId1"/>
  </p:sldMasterIdLst>
  <p:notesMasterIdLst>
    <p:notesMasterId r:id="rId13"/>
  </p:notesMasterIdLst>
  <p:sldIdLst>
    <p:sldId id="265" r:id="rId2"/>
    <p:sldId id="287" r:id="rId3"/>
    <p:sldId id="270" r:id="rId4"/>
    <p:sldId id="266" r:id="rId5"/>
    <p:sldId id="257" r:id="rId6"/>
    <p:sldId id="283" r:id="rId7"/>
    <p:sldId id="284" r:id="rId8"/>
    <p:sldId id="285" r:id="rId9"/>
    <p:sldId id="286" r:id="rId10"/>
    <p:sldId id="261" r:id="rId11"/>
    <p:sldId id="288" r:id="rId12"/>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ابن الديار" initials="ابن" lastIdx="0"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2" d="100"/>
          <a:sy n="72" d="100"/>
        </p:scale>
        <p:origin x="-132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CC327899-74C4-4E3A-B9E2-F05786A062D0}" type="datetimeFigureOut">
              <a:rPr lang="ar-IQ" smtClean="0"/>
              <a:t>24/03/1447</a:t>
            </a:fld>
            <a:endParaRPr lang="ar-IQ"/>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8BCF3FD-D3E1-4AAC-BA25-8299886B228F}" type="slidenum">
              <a:rPr lang="ar-IQ" smtClean="0"/>
              <a:t>‹#›</a:t>
            </a:fld>
            <a:endParaRPr lang="ar-IQ"/>
          </a:p>
        </p:txBody>
      </p:sp>
    </p:spTree>
    <p:extLst>
      <p:ext uri="{BB962C8B-B14F-4D97-AF65-F5344CB8AC3E}">
        <p14:creationId xmlns:p14="http://schemas.microsoft.com/office/powerpoint/2010/main" val="2152572376"/>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IQ" dirty="0" smtClean="0"/>
              <a:t>حساب </a:t>
            </a:r>
            <a:endParaRPr lang="ar-IQ" dirty="0"/>
          </a:p>
        </p:txBody>
      </p:sp>
      <p:sp>
        <p:nvSpPr>
          <p:cNvPr id="4" name="عنصر نائب لرقم الشريحة 3"/>
          <p:cNvSpPr>
            <a:spLocks noGrp="1"/>
          </p:cNvSpPr>
          <p:nvPr>
            <p:ph type="sldNum" sz="quarter" idx="10"/>
          </p:nvPr>
        </p:nvSpPr>
        <p:spPr/>
        <p:txBody>
          <a:bodyPr/>
          <a:lstStyle/>
          <a:p>
            <a:fld id="{28BCF3FD-D3E1-4AAC-BA25-8299886B228F}" type="slidenum">
              <a:rPr lang="ar-IQ" smtClean="0"/>
              <a:t>5</a:t>
            </a:fld>
            <a:endParaRPr lang="ar-IQ"/>
          </a:p>
        </p:txBody>
      </p:sp>
    </p:spTree>
    <p:extLst>
      <p:ext uri="{BB962C8B-B14F-4D97-AF65-F5344CB8AC3E}">
        <p14:creationId xmlns:p14="http://schemas.microsoft.com/office/powerpoint/2010/main" val="26033376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604053E0-CFCA-449E-9355-547425ED3205}" type="datetime8">
              <a:rPr lang="ar-IQ" smtClean="0"/>
              <a:t>16 أيلول، 25</a:t>
            </a:fld>
            <a:endParaRPr lang="ar-IQ"/>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0374A73D-D570-4D74-B9BC-33BAA8031BBC}"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E1778ACF-2660-42D1-B02E-F36795E1195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72907900-161E-4D59-8920-70CAB8A25847}"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A83335BE-948D-4E33-AC79-4EC7E36C7944}"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823E8FE8-DAE7-4C91-B4AD-46D90DFF6669}" type="datetime8">
              <a:rPr lang="ar-IQ" smtClean="0"/>
              <a:t>16 أيلول، 25</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457ECD92-7D89-46D5-A6F3-D7CC3E3F3E0D}"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5035C4BF-A78B-446D-8488-382C5E9AEC18}" type="datetime8">
              <a:rPr lang="ar-IQ" smtClean="0"/>
              <a:t>16 أيلول، 25</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3960F7A3-4CE6-4DD4-8D21-3B542ECDD686}" type="datetime8">
              <a:rPr lang="ar-IQ" smtClean="0"/>
              <a:t>16 أيلول، 25</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0374A73D-D570-4D74-B9BC-33BAA8031BBC}" type="slidenum">
              <a:rPr lang="ar-IQ" smtClean="0"/>
              <a:t>‹#›</a:t>
            </a:fld>
            <a:endParaRPr lang="ar-IQ"/>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64711EF0-0F23-4B22-9D35-2E3FF1AD93E6}" type="datetime8">
              <a:rPr lang="ar-IQ" smtClean="0"/>
              <a:t>16 أيلول، 25</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5BF7BEB4-99BF-44EA-8A3C-D61007D8D8B4}" type="datetime8">
              <a:rPr lang="ar-IQ" smtClean="0"/>
              <a:t>16 أيلول، 25</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0374A73D-D570-4D74-B9BC-33BAA8031BBC}"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AA25F588-F713-46EA-A1AD-86CDEBAE86B5}" type="datetime8">
              <a:rPr lang="ar-IQ" smtClean="0"/>
              <a:t>16 أيلول، 25</a:t>
            </a:fld>
            <a:endParaRPr lang="ar-IQ"/>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0374A73D-D570-4D74-B9BC-33BAA8031BBC}" type="slidenum">
              <a:rPr lang="ar-IQ" smtClean="0"/>
              <a:t>‹#›</a:t>
            </a:fld>
            <a:endParaRPr lang="ar-IQ"/>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713C5A7-EE5F-41DC-89FD-09542F94C853}" type="datetime8">
              <a:rPr lang="ar-IQ" smtClean="0"/>
              <a:t>16 أيلول، 25</a:t>
            </a:fld>
            <a:endParaRPr lang="ar-IQ"/>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374A73D-D570-4D74-B9BC-33BAA8031BBC}"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hf hdr="0" ftr="0" dt="0"/>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1412777"/>
            <a:ext cx="7772400" cy="2169586"/>
          </a:xfrm>
        </p:spPr>
        <p:txBody>
          <a:bodyPr>
            <a:normAutofit/>
          </a:bodyPr>
          <a:lstStyle/>
          <a:p>
            <a:pPr algn="ctr"/>
            <a:r>
              <a:rPr lang="ar-IQ" dirty="0" smtClean="0">
                <a:solidFill>
                  <a:srgbClr val="FF0000"/>
                </a:solidFill>
              </a:rPr>
              <a:t>محاضرات في قانون الضمان الاجتماعي النافذ رقم 18 لسنة 2023  </a:t>
            </a:r>
            <a:endParaRPr lang="ar-IQ" dirty="0"/>
          </a:p>
        </p:txBody>
      </p:sp>
      <p:sp>
        <p:nvSpPr>
          <p:cNvPr id="3" name="عنوان فرعي 2"/>
          <p:cNvSpPr>
            <a:spLocks noGrp="1"/>
          </p:cNvSpPr>
          <p:nvPr>
            <p:ph type="subTitle" idx="1"/>
          </p:nvPr>
        </p:nvSpPr>
        <p:spPr>
          <a:xfrm>
            <a:off x="685800" y="3611606"/>
            <a:ext cx="7772400" cy="1545585"/>
          </a:xfrm>
        </p:spPr>
        <p:txBody>
          <a:bodyPr>
            <a:noAutofit/>
          </a:bodyPr>
          <a:lstStyle/>
          <a:p>
            <a:pPr algn="ctr"/>
            <a:r>
              <a:rPr lang="ar-IQ" sz="4800" dirty="0" smtClean="0">
                <a:solidFill>
                  <a:schemeClr val="tx1"/>
                </a:solidFill>
              </a:rPr>
              <a:t>م. د نادية فرحان زامل</a:t>
            </a:r>
            <a:endParaRPr lang="ar-IQ" sz="4800" dirty="0">
              <a:solidFill>
                <a:schemeClr val="tx1"/>
              </a:solidFill>
            </a:endParaRPr>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1</a:t>
            </a:fld>
            <a:endParaRPr lang="ar-IQ"/>
          </a:p>
        </p:txBody>
      </p:sp>
    </p:spTree>
    <p:extLst>
      <p:ext uri="{BB962C8B-B14F-4D97-AF65-F5344CB8AC3E}">
        <p14:creationId xmlns:p14="http://schemas.microsoft.com/office/powerpoint/2010/main" val="9256853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188640"/>
            <a:ext cx="8229600" cy="6192688"/>
          </a:xfrm>
        </p:spPr>
        <p:txBody>
          <a:bodyPr>
            <a:normAutofit fontScale="92500" lnSpcReduction="20000"/>
          </a:bodyPr>
          <a:lstStyle/>
          <a:p>
            <a:pPr marL="109728" indent="0" algn="just">
              <a:buNone/>
            </a:pPr>
            <a:endParaRPr lang="ar-IQ" b="1" dirty="0" smtClean="0"/>
          </a:p>
          <a:p>
            <a:pPr algn="just"/>
            <a:r>
              <a:rPr lang="ar-SA" b="1" u="sng" dirty="0"/>
              <a:t>المقصود بالطريق الطبيعي : </a:t>
            </a:r>
            <a:endParaRPr lang="en-US" dirty="0"/>
          </a:p>
          <a:p>
            <a:pPr algn="just"/>
            <a:r>
              <a:rPr lang="ar-SA" dirty="0" err="1"/>
              <a:t>لاصعوبة</a:t>
            </a:r>
            <a:r>
              <a:rPr lang="ar-SA" dirty="0"/>
              <a:t> في تحديد المقصود بالطريق الطبيعي اذا لم يكن هنالك سوى طريق واحد الى مكان العمل ففي هذه الحالة يجب على العامل سلوك هذا الطريق في ذهابه لمباشرة عمله وعودته منه ، ويعتبر هذا الطريق طبيعيا مهما كان طوله ومهما كانت الاخطار الملازمة له ، الا ان المسألة تدق في حالة وجود طرق عدة تؤدي الى مكان العمل او العودة منه ، ان الذهاب المباشر والعودة المباشرة يقصد بهما ان يسلك العامل الطريق الاعتيادي الذي يسلكه الشخص المعتاد في الظروف الاعتيادية أي الطريق الطبيعي الذي يسلكه الشخص المعتاد لو وجد في الظروف نفسها التي كان فيها العامل المصاب حيث يقتضي الاخذ في تحديد فكرة الطريق الطبيعي بمعيار موضوعي لا بمعيار شخصي والطريق الطبيعي في هذا المعنى هو اسهل الطرق واقربها واقلها خطرا ، وفي حالة وجود عائق لسلوك الطريق الطبيعي فان الظروف في هذه الحالة تعتبر غير اعتيادية ، ولكن اذا لم يوجد عائق ومع ذلك فان العامل اختار طريقا يتميز بالصعوبة والخطورة وترك طرقا اخرى تتميز باليسر والسهولة فأنه </a:t>
            </a:r>
            <a:r>
              <a:rPr lang="ar-SA" dirty="0" err="1"/>
              <a:t>لايكون</a:t>
            </a:r>
            <a:r>
              <a:rPr lang="ar-SA" dirty="0"/>
              <a:t> قد اختار الطريق الطبيعي ، ومثال ذلك ان يجدا جسرا نهريا يسلكه العمال عادة للوصول الى محل العمل الا ان احد العمال يعبر من النهر سباحة فيؤدي الى غرقه .</a:t>
            </a:r>
            <a:endParaRPr lang="en-US" dirty="0"/>
          </a:p>
          <a:p>
            <a:pPr marL="109728" indent="0">
              <a:buNone/>
            </a:pPr>
            <a:endParaRPr lang="ar-IQ" b="1" dirty="0"/>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10</a:t>
            </a:fld>
            <a:endParaRPr lang="ar-IQ"/>
          </a:p>
        </p:txBody>
      </p:sp>
    </p:spTree>
    <p:extLst>
      <p:ext uri="{BB962C8B-B14F-4D97-AF65-F5344CB8AC3E}">
        <p14:creationId xmlns:p14="http://schemas.microsoft.com/office/powerpoint/2010/main" val="260269372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692696"/>
            <a:ext cx="8229600" cy="5314595"/>
          </a:xfrm>
        </p:spPr>
        <p:txBody>
          <a:bodyPr>
            <a:normAutofit fontScale="92500" lnSpcReduction="20000"/>
          </a:bodyPr>
          <a:lstStyle/>
          <a:p>
            <a:pPr algn="just"/>
            <a:r>
              <a:rPr lang="ar-SA" b="1" u="sng" dirty="0"/>
              <a:t>الوقت الطبيعي للطريق:</a:t>
            </a:r>
            <a:endParaRPr lang="en-US" dirty="0"/>
          </a:p>
          <a:p>
            <a:pPr algn="just"/>
            <a:r>
              <a:rPr lang="ar-SA" dirty="0" err="1"/>
              <a:t>لايكفي</a:t>
            </a:r>
            <a:r>
              <a:rPr lang="ar-SA" dirty="0"/>
              <a:t> ان تقع الاصابة في الطريق الطبيعي للذهاب والعودة بل يقتضي ان تقع خلال الوقت الطبيعي للطريق أي خلال الوقت الذي يفترض ان العامل يذهب اثنائه الى عمله او يعود منه ان القانون العراقي والمصري قد اخذ بالاعتبار الزمني وحده وهو وقوع الاصابة اثناء الذهاب المباشر او العودة المباشرة وعلى هذا الاساس فكل اصابة تقع للعامل خلال الفترة التي يذهب فيها العامل الى عمله او يعود فيها من عمله تعتبر اصابة طريق وهذه الفترة تسمى الوقت الطبيعي للطريق اما الاصابة التي تقع قبل بدء العمل بوقت طويل </a:t>
            </a:r>
            <a:r>
              <a:rPr lang="ar-SA" dirty="0" err="1"/>
              <a:t>لايحتاجه</a:t>
            </a:r>
            <a:r>
              <a:rPr lang="ar-SA" dirty="0"/>
              <a:t> الشخص المعتاد للوصول الى محل العمل او بعد انتهائه بوقت طويل بحيث يكون الشخص المعتاد قد وصل فعلا المكان الذي يقصده بعد انتهاء عمله فنرى ان الاصابة التي تقع للعامل في هذه الحالة </a:t>
            </a:r>
            <a:r>
              <a:rPr lang="ar-SA" dirty="0" err="1"/>
              <a:t>لاتعتبر</a:t>
            </a:r>
            <a:r>
              <a:rPr lang="ar-SA" dirty="0"/>
              <a:t> اصابة طريق </a:t>
            </a:r>
            <a:r>
              <a:rPr lang="ar-SA" dirty="0" err="1"/>
              <a:t>لانها</a:t>
            </a:r>
            <a:r>
              <a:rPr lang="ar-SA" dirty="0"/>
              <a:t> تكون قد وقعت في غير الوقت الطبيعي للطريق كما </a:t>
            </a:r>
            <a:r>
              <a:rPr lang="ar-SA"/>
              <a:t>هو </a:t>
            </a:r>
            <a:r>
              <a:rPr lang="ar-SA" smtClean="0"/>
              <a:t>الحال </a:t>
            </a:r>
            <a:r>
              <a:rPr lang="ar-SA" dirty="0"/>
              <a:t>بالنسبة للعامل يخرج من داره الساعة الثامنة صباحا لقضاء بعض الاشغال الخاصة والذهاب بعد ذلك للتبضع من السوق بعد ذلك يذهب الى عمله الذي يبدأ في الساعة الثانية بعد الظهر </a:t>
            </a:r>
            <a:r>
              <a:rPr lang="ar-SA" dirty="0" err="1"/>
              <a:t>فلاتعتبر</a:t>
            </a:r>
            <a:r>
              <a:rPr lang="ar-SA" dirty="0"/>
              <a:t> اصابة طريق الاصابة التي تقع له السوق .  </a:t>
            </a:r>
            <a:endParaRPr lang="en-US" dirty="0"/>
          </a:p>
          <a:p>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11</a:t>
            </a:fld>
            <a:endParaRPr lang="ar-IQ"/>
          </a:p>
        </p:txBody>
      </p:sp>
    </p:spTree>
    <p:extLst>
      <p:ext uri="{BB962C8B-B14F-4D97-AF65-F5344CB8AC3E}">
        <p14:creationId xmlns:p14="http://schemas.microsoft.com/office/powerpoint/2010/main" val="3421948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323528" y="548680"/>
            <a:ext cx="8229600" cy="1083576"/>
          </a:xfrm>
        </p:spPr>
        <p:txBody>
          <a:bodyPr>
            <a:normAutofit fontScale="25000" lnSpcReduction="20000"/>
          </a:bodyPr>
          <a:lstStyle/>
          <a:p>
            <a:pPr marL="109728" indent="0" algn="ctr">
              <a:buNone/>
            </a:pPr>
            <a:r>
              <a:rPr lang="ar-IQ" sz="12800" b="1" dirty="0" smtClean="0">
                <a:solidFill>
                  <a:srgbClr val="FF0000"/>
                </a:solidFill>
                <a:effectLst>
                  <a:outerShdw blurRad="31750" dist="25400" dir="5400000" algn="tl" rotWithShape="0">
                    <a:srgbClr val="000000">
                      <a:alpha val="25000"/>
                    </a:srgbClr>
                  </a:outerShdw>
                </a:effectLst>
                <a:ea typeface="+mj-ea"/>
              </a:rPr>
              <a:t>المحاضرة </a:t>
            </a:r>
            <a:r>
              <a:rPr lang="ar-IQ" sz="12800" b="1" dirty="0" smtClean="0">
                <a:solidFill>
                  <a:srgbClr val="FF0000"/>
                </a:solidFill>
                <a:effectLst>
                  <a:outerShdw blurRad="31750" dist="25400" dir="5400000" algn="tl" rotWithShape="0">
                    <a:srgbClr val="000000">
                      <a:alpha val="25000"/>
                    </a:srgbClr>
                  </a:outerShdw>
                </a:effectLst>
                <a:ea typeface="+mj-ea"/>
              </a:rPr>
              <a:t>الخامسة </a:t>
            </a:r>
          </a:p>
          <a:p>
            <a:pPr marL="109728" indent="0" algn="ctr">
              <a:buNone/>
            </a:pPr>
            <a:endParaRPr lang="ar-IQ" sz="8000" b="1" dirty="0" smtClean="0">
              <a:solidFill>
                <a:srgbClr val="FF0000"/>
              </a:solidFill>
              <a:effectLst>
                <a:outerShdw blurRad="31750" dist="25400" dir="5400000" algn="tl" rotWithShape="0">
                  <a:srgbClr val="000000">
                    <a:alpha val="25000"/>
                  </a:srgbClr>
                </a:outerShdw>
              </a:effectLst>
              <a:ea typeface="+mj-ea"/>
            </a:endParaRPr>
          </a:p>
          <a:p>
            <a:pPr algn="just"/>
            <a:r>
              <a:rPr lang="ar-SA" sz="8000" b="1" u="sng" dirty="0"/>
              <a:t>ثانيا: ضمان اصابات العمل والمرض والامراض المهنية</a:t>
            </a:r>
            <a:r>
              <a:rPr lang="ar-SA" sz="8000" dirty="0"/>
              <a:t>.</a:t>
            </a:r>
            <a:endParaRPr lang="en-US" sz="8000" dirty="0"/>
          </a:p>
          <a:p>
            <a:pPr algn="just"/>
            <a:r>
              <a:rPr lang="ar-SA" sz="8000" dirty="0"/>
              <a:t>ان الحماية التي يقررها القانون </a:t>
            </a:r>
            <a:r>
              <a:rPr lang="ar-SA" sz="8000" dirty="0" err="1"/>
              <a:t>لاتقتصر</a:t>
            </a:r>
            <a:r>
              <a:rPr lang="ar-SA" sz="8000" dirty="0"/>
              <a:t> على الاصابات التي تقع في محل العمل بل تمتد الى الاصابات التي تقع للعامل المضمون في الطريق الى العمل او العودة منه ، كما انها تشمل الامراض المهنية التي تعتبر بحكم اصابات العمل لذا سنبحث في هذا الموضوع كلا من اصابات العمل والامراض المهنية كالاتي: </a:t>
            </a:r>
            <a:endParaRPr lang="en-US" sz="8000" dirty="0"/>
          </a:p>
          <a:p>
            <a:pPr marL="109728" indent="0" algn="just">
              <a:buNone/>
            </a:pPr>
            <a:endParaRPr lang="en-US" sz="8000" dirty="0"/>
          </a:p>
          <a:p>
            <a:pPr lvl="0" algn="just"/>
            <a:r>
              <a:rPr lang="ar-SA" sz="8000" b="1" dirty="0" smtClean="0"/>
              <a:t>اصابات </a:t>
            </a:r>
            <a:r>
              <a:rPr lang="ar-SA" sz="8000" b="1" dirty="0"/>
              <a:t>العمل:</a:t>
            </a:r>
            <a:endParaRPr lang="en-US" sz="8000" dirty="0"/>
          </a:p>
          <a:p>
            <a:pPr algn="just"/>
            <a:r>
              <a:rPr lang="ar-SA" sz="8000" dirty="0"/>
              <a:t>عرف قانون الضمان الاجتماعي النافذ اصابة العمل في المادة (1/ خامس عشر ) بانها ( هي الاصابة بمرض مهني او بعطل عضوي نتيجة حادث وقع اثناء العمل او بسببه ويعتبر في حكم ذلك الحادث الذي يقع للمضمون اثناء ذهابه المباشر او اثناء عودته المباشرة منه وتحدد الامراض المهنية والاعطال العضوية ونسب العجز الذي تخلفه كل منها بجداول تصدر بقرار من وزير العمل والشؤون الاجتماعية بالتنسيق مع وزارة الصحة)  </a:t>
            </a:r>
            <a:endParaRPr lang="en-US" sz="8000" dirty="0"/>
          </a:p>
          <a:p>
            <a:pPr algn="just"/>
            <a:r>
              <a:rPr lang="ar-SA" sz="8000" dirty="0"/>
              <a:t>كما عرف القانون ذاته العامل المضمون في المادة (1/ رابعا) بانه ( كل شخص يعمل او كان يعمل في مشروع عمل جماعي او فردي او في عمل غير منظم ويدفع مبلغ اشتراك الضمان الواجب دفعه الى الصندوق لقاء أي من الضمانات او الخدمات او التعويضات او </a:t>
            </a:r>
            <a:r>
              <a:rPr lang="ar-SA" sz="8000" dirty="0" err="1"/>
              <a:t>المكافأت</a:t>
            </a:r>
            <a:r>
              <a:rPr lang="ar-SA" sz="8000" dirty="0"/>
              <a:t> او الرواتب التي يقدمها صندوق التقاعد والضمان الاجتماعي للعمال المضمونين)  </a:t>
            </a:r>
            <a:endParaRPr lang="en-US" sz="8000" dirty="0"/>
          </a:p>
          <a:p>
            <a:r>
              <a:rPr lang="ar-SA" sz="4400" b="1" dirty="0"/>
              <a:t> </a:t>
            </a:r>
            <a:endParaRPr lang="en-US" sz="4400" dirty="0"/>
          </a:p>
          <a:p>
            <a:pPr marL="109728" indent="0" algn="ctr">
              <a:buNone/>
            </a:pPr>
            <a:r>
              <a:rPr lang="ar-IQ" sz="4100" b="1" dirty="0" smtClean="0">
                <a:solidFill>
                  <a:srgbClr val="FF0000"/>
                </a:solidFill>
                <a:effectLst>
                  <a:outerShdw blurRad="31750" dist="25400" dir="5400000" algn="tl" rotWithShape="0">
                    <a:srgbClr val="000000">
                      <a:alpha val="25000"/>
                    </a:srgbClr>
                  </a:outerShdw>
                </a:effectLst>
                <a:ea typeface="+mj-ea"/>
              </a:rPr>
              <a:t>  </a:t>
            </a: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2</a:t>
            </a:fld>
            <a:endParaRPr lang="ar-IQ"/>
          </a:p>
        </p:txBody>
      </p:sp>
    </p:spTree>
    <p:extLst>
      <p:ext uri="{BB962C8B-B14F-4D97-AF65-F5344CB8AC3E}">
        <p14:creationId xmlns:p14="http://schemas.microsoft.com/office/powerpoint/2010/main" val="84961025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548680"/>
            <a:ext cx="8229600" cy="5458611"/>
          </a:xfrm>
        </p:spPr>
        <p:txBody>
          <a:bodyPr>
            <a:normAutofit fontScale="92500" lnSpcReduction="10000"/>
          </a:bodyPr>
          <a:lstStyle/>
          <a:p>
            <a:pPr marL="109728" indent="0" algn="just">
              <a:buNone/>
            </a:pPr>
            <a:endParaRPr lang="en-US" sz="2400" dirty="0"/>
          </a:p>
          <a:p>
            <a:pPr algn="just"/>
            <a:r>
              <a:rPr lang="ar-SA" sz="2400" b="1" u="sng" dirty="0"/>
              <a:t>عناصر اصابة العمل </a:t>
            </a:r>
            <a:endParaRPr lang="en-US" sz="2400" dirty="0"/>
          </a:p>
          <a:p>
            <a:pPr algn="just"/>
            <a:r>
              <a:rPr lang="ar-SA" sz="2400" dirty="0"/>
              <a:t>يتضح من التعريف اعلاه ان عناصر اصابة العمل هي كما يأتي:</a:t>
            </a:r>
            <a:endParaRPr lang="en-US" sz="2400" dirty="0"/>
          </a:p>
          <a:p>
            <a:pPr lvl="0" algn="just"/>
            <a:r>
              <a:rPr lang="ar-SA" sz="2400" b="1" dirty="0"/>
              <a:t>الضرر الجسماني:</a:t>
            </a:r>
            <a:r>
              <a:rPr lang="ar-SA" sz="2400" dirty="0"/>
              <a:t> ويقتضي ان يقع الضرر في جسم الانسان </a:t>
            </a:r>
            <a:r>
              <a:rPr lang="ar-SA" sz="2400" dirty="0" err="1"/>
              <a:t>ايا</a:t>
            </a:r>
            <a:r>
              <a:rPr lang="ar-SA" sz="2400" dirty="0"/>
              <a:t> كان نوعه ومداه </a:t>
            </a:r>
            <a:r>
              <a:rPr lang="ar-SA" sz="2400" dirty="0" err="1"/>
              <a:t>ولايهم</a:t>
            </a:r>
            <a:r>
              <a:rPr lang="ar-SA" sz="2400" dirty="0"/>
              <a:t> اذا كان الضرر خطيرا او بسيطا ، مستديما او مؤقتا ، ظاهريا او خفيا ، معنويا او نفسيا ، ويشمل ذلك الجروح والكسور </a:t>
            </a:r>
            <a:r>
              <a:rPr lang="ar-SA" sz="2400" dirty="0" err="1"/>
              <a:t>وااضطرابات</a:t>
            </a:r>
            <a:r>
              <a:rPr lang="ar-SA" sz="2400" dirty="0"/>
              <a:t> العصبية والنفسية ولذلك فلا تتحقق الاصابة بالمفهوم الذي نقصده في حالة عدم وقوع أي اذى جسماني .</a:t>
            </a:r>
            <a:endParaRPr lang="en-US" sz="2400" dirty="0"/>
          </a:p>
          <a:p>
            <a:pPr lvl="0" algn="just"/>
            <a:r>
              <a:rPr lang="ar-SA" sz="2400" b="1" dirty="0"/>
              <a:t>يجب ان يرجع الحادث الى سبب خارجي نتيجة واقعة خارجية:</a:t>
            </a:r>
            <a:r>
              <a:rPr lang="ar-SA" sz="2400" dirty="0"/>
              <a:t> يقتضي ان يكون سبب الحادث قوة خارجية أي سبب اجنبي عن التكوين الجسماني او العضوي للمضرور ، </a:t>
            </a:r>
            <a:r>
              <a:rPr lang="ar-SA" sz="2400" dirty="0" err="1"/>
              <a:t>ولايهم</a:t>
            </a:r>
            <a:r>
              <a:rPr lang="ar-SA" sz="2400" dirty="0"/>
              <a:t> اذا كان الفعل ايجابيا او سلبيا ، ماديا او غير محسوس ، فقد يكون صداما او </a:t>
            </a:r>
            <a:r>
              <a:rPr lang="ar-SA" sz="2400" dirty="0" err="1"/>
              <a:t>انهياراو</a:t>
            </a:r>
            <a:r>
              <a:rPr lang="ar-SA" sz="2400" dirty="0"/>
              <a:t> </a:t>
            </a:r>
            <a:r>
              <a:rPr lang="ar-SA" sz="2400" dirty="0" err="1"/>
              <a:t>انفجارمرجل</a:t>
            </a:r>
            <a:r>
              <a:rPr lang="ar-SA" sz="2400" dirty="0"/>
              <a:t> او حدوث حريق او امتناعا عن ارسال هواء الى عامل منجم او الى غائص تحت الماء ، بل ان توجيه عبارات قاسية تعتبر حادثا اذا نتج عنها صدمة نفسية او عصبية، ان الفعل الخارجي هو عنصر اساسي </a:t>
            </a:r>
            <a:r>
              <a:rPr lang="ar-SA" sz="2400" dirty="0" err="1"/>
              <a:t>للاصابة</a:t>
            </a:r>
            <a:r>
              <a:rPr lang="ar-SA" sz="2400" dirty="0"/>
              <a:t> ، مثل عامل يسقط من مكان عالي عند قيامه بتصليح عطل في اسلاك الكهرباء ، ويؤدي ذلك الى الوفاة او اصابته بعجز دائم ، ان الفعل الخارجي هنا </a:t>
            </a:r>
            <a:r>
              <a:rPr lang="ar-SA" sz="2400" dirty="0" err="1"/>
              <a:t>هوالسقوط</a:t>
            </a:r>
            <a:r>
              <a:rPr lang="ar-SA" sz="2400" dirty="0"/>
              <a:t> اما الضرر الجسماني فهو الوفاة او العاهة التي نشأت عن السقوط اما اذا كان السبب حالة داخلية في الجسم بغير تأثير فعل خارجي كالصرع او انفجار الزائدة او الربو فلا نكون هنا بصدد اصابة عمل .</a:t>
            </a:r>
            <a:endParaRPr lang="en-US" sz="2400" dirty="0"/>
          </a:p>
          <a:p>
            <a:pPr algn="just"/>
            <a:endParaRPr lang="ar-IQ" sz="2400"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3</a:t>
            </a:fld>
            <a:endParaRPr lang="ar-IQ"/>
          </a:p>
        </p:txBody>
      </p:sp>
    </p:spTree>
    <p:extLst>
      <p:ext uri="{BB962C8B-B14F-4D97-AF65-F5344CB8AC3E}">
        <p14:creationId xmlns:p14="http://schemas.microsoft.com/office/powerpoint/2010/main" val="27785744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رقم الشريحة 3"/>
          <p:cNvSpPr>
            <a:spLocks noGrp="1"/>
          </p:cNvSpPr>
          <p:nvPr>
            <p:ph type="sldNum" sz="quarter" idx="12"/>
          </p:nvPr>
        </p:nvSpPr>
        <p:spPr/>
        <p:txBody>
          <a:bodyPr/>
          <a:lstStyle/>
          <a:p>
            <a:fld id="{0374A73D-D570-4D74-B9BC-33BAA8031BBC}" type="slidenum">
              <a:rPr lang="ar-IQ" smtClean="0"/>
              <a:t>4</a:t>
            </a:fld>
            <a:endParaRPr lang="ar-IQ" dirty="0"/>
          </a:p>
        </p:txBody>
      </p:sp>
      <p:sp>
        <p:nvSpPr>
          <p:cNvPr id="3" name="مستطيل 2"/>
          <p:cNvSpPr/>
          <p:nvPr/>
        </p:nvSpPr>
        <p:spPr>
          <a:xfrm>
            <a:off x="395536" y="548680"/>
            <a:ext cx="7992888" cy="4678204"/>
          </a:xfrm>
          <a:prstGeom prst="rect">
            <a:avLst/>
          </a:prstGeom>
        </p:spPr>
        <p:txBody>
          <a:bodyPr wrap="square">
            <a:spAutoFit/>
          </a:bodyPr>
          <a:lstStyle/>
          <a:p>
            <a:pPr lvl="0" algn="just"/>
            <a:r>
              <a:rPr lang="ar-SA" sz="2000" b="1" dirty="0"/>
              <a:t>يجب ان يكون الفعل الخارجي الذي تنشأ عنه الاصابة مباغتا ، أي يقع فجأة وينتهي </a:t>
            </a:r>
            <a:r>
              <a:rPr lang="ar-SA" sz="2000" b="1" dirty="0" err="1"/>
              <a:t>سريعا:</a:t>
            </a:r>
            <a:r>
              <a:rPr lang="ar-SA" sz="2000" dirty="0" err="1"/>
              <a:t>أي</a:t>
            </a:r>
            <a:r>
              <a:rPr lang="ar-SA" sz="2000" dirty="0"/>
              <a:t> في وقت قصير ومحدد </a:t>
            </a:r>
            <a:r>
              <a:rPr lang="ar-SA" sz="2000" dirty="0" err="1"/>
              <a:t>ولايفصل</a:t>
            </a:r>
            <a:r>
              <a:rPr lang="ar-SA" sz="2000" dirty="0"/>
              <a:t> بين بدايته ونهايته أي فاصل زمني وبالتي يمكن ان يحدد وقت حدوثه ومصدره ولو لم يظهر اثره فور وقوعه بل يستغرق ظهور نتائجه فترة من الزمن كالانفجار او كسر العمود الفقري نتيجة رفع </a:t>
            </a:r>
            <a:r>
              <a:rPr lang="ar-SA" sz="2000" dirty="0" err="1"/>
              <a:t>شئ</a:t>
            </a:r>
            <a:r>
              <a:rPr lang="ar-SA" sz="2000" dirty="0"/>
              <a:t> ثقيل فالعبرة اذن بوقوع الحادث فجأة بصرف النظر عن سرعة او تراخي ظهور الاصابة المسببة عنه . </a:t>
            </a:r>
            <a:endParaRPr lang="en-US" sz="2000" dirty="0"/>
          </a:p>
          <a:p>
            <a:pPr algn="just"/>
            <a:r>
              <a:rPr lang="ar-SA" sz="2000" dirty="0"/>
              <a:t>ان عنصر المباغتة هو الذي يميز اصابة العمل عن المرض المهني </a:t>
            </a:r>
            <a:r>
              <a:rPr lang="ar-SA" sz="2000" dirty="0" err="1"/>
              <a:t>لانه</a:t>
            </a:r>
            <a:r>
              <a:rPr lang="ar-SA" sz="2000" dirty="0"/>
              <a:t> </a:t>
            </a:r>
            <a:r>
              <a:rPr lang="ar-SA" sz="2000" dirty="0" err="1"/>
              <a:t>لايوجد</a:t>
            </a:r>
            <a:r>
              <a:rPr lang="ar-SA" sz="2000" dirty="0"/>
              <a:t> أي فرق بين اصابة العمل والمرض المهني فيما يتعلق بشرط المساس بالجسم أي </a:t>
            </a:r>
            <a:r>
              <a:rPr lang="ar-SA" sz="2000" dirty="0" err="1"/>
              <a:t>الضررالجسماني</a:t>
            </a:r>
            <a:r>
              <a:rPr lang="ar-SA" sz="2000" dirty="0"/>
              <a:t> ، </a:t>
            </a:r>
            <a:r>
              <a:rPr lang="ar-SA" sz="2000" dirty="0" err="1"/>
              <a:t>الاان</a:t>
            </a:r>
            <a:r>
              <a:rPr lang="ar-SA" sz="2000" dirty="0"/>
              <a:t> التفرقة بينهما تكمن في عنصر المباغتة اذ يشترط في سبب الاصابة ان يكون مفاجئاً بينما يكون المرض نتيجة تأثير تدريجي وتطور </a:t>
            </a:r>
            <a:r>
              <a:rPr lang="ar-SA" sz="2000" dirty="0" err="1"/>
              <a:t>بطيئ</a:t>
            </a:r>
            <a:r>
              <a:rPr lang="ar-SA" sz="2000" dirty="0"/>
              <a:t> ومستمر على الجسم ولا يمكن بالتالي ان يعزى ظهوره الى واقعة معينة ولا ان يحدد لنشوئه وقت محدد وهكذا يكون الوقت الذي استغرقه وقوع الفعل وليس طبيعة الضرر الذي حدث بسبب هذا الفعل هو </a:t>
            </a:r>
            <a:r>
              <a:rPr lang="ar-SA" sz="2000" dirty="0" err="1"/>
              <a:t>المعيارالمميز</a:t>
            </a:r>
            <a:r>
              <a:rPr lang="ar-SA" sz="2000" dirty="0"/>
              <a:t> بين المرض والاصابة وعلى هذا الاساس فيعتبر الصمم اصابة عمل اذا كان سببه حدوث انفجار مروع ، بينما يعتبر مرضا مهنيا اذا كان السبب في حدوثه هو العمل الذي تحدثه الالة دويا شديدا ومستمرا كما ان ضعف البصر او ضعفه يعتبر مرضا مهنيا اذا كان سببه العمل مدة طويلة في اضاءة قوية او خافتة . </a:t>
            </a:r>
            <a:endParaRPr lang="en-US" sz="2000" dirty="0"/>
          </a:p>
          <a:p>
            <a:r>
              <a:rPr lang="ar-SA" dirty="0"/>
              <a:t> </a:t>
            </a:r>
            <a:endParaRPr lang="en-US" dirty="0"/>
          </a:p>
        </p:txBody>
      </p:sp>
    </p:spTree>
    <p:extLst>
      <p:ext uri="{BB962C8B-B14F-4D97-AF65-F5344CB8AC3E}">
        <p14:creationId xmlns:p14="http://schemas.microsoft.com/office/powerpoint/2010/main" val="10795953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3528" y="764704"/>
            <a:ext cx="8363272" cy="5242587"/>
          </a:xfrm>
        </p:spPr>
        <p:txBody>
          <a:bodyPr>
            <a:normAutofit/>
          </a:bodyPr>
          <a:lstStyle/>
          <a:p>
            <a:pPr lvl="0" algn="just"/>
            <a:r>
              <a:rPr lang="ar-SA" b="1" u="sng" dirty="0"/>
              <a:t>شرط العنف: </a:t>
            </a:r>
            <a:r>
              <a:rPr lang="ar-SA" dirty="0"/>
              <a:t>يرى جانب من الفقه انه </a:t>
            </a:r>
            <a:r>
              <a:rPr lang="ar-SA" dirty="0" err="1"/>
              <a:t>لايكفي</a:t>
            </a:r>
            <a:r>
              <a:rPr lang="ar-SA" dirty="0"/>
              <a:t> تحقق السبب الخارجي والصفة الفجائية وانما يجب ان يكون الفعل الخارجي عنيفا ايضا كالسقوط والاصطدام ...الخ فوقوع الحادث يقترن في حالات كثير بالعنف الان هذا ليس حتميا اذ ان الاصابة يمكن ان تتحقق دون ان يكون الفعل الخارجي المفاجئ عنيفا كما هو الحال بالنسبة لضربة الشمس التي تصيب العامل نتيجة العمل تحت وهج الشمس لشديد ، الا ان الاتجاه الذي سار عليه قضاء العمل هو استثناء شرط العنف من الشروط التي يجب توافرها في الفعل حتى يعتبر حادثا فان مضمون هذه الاحكام يستثني شرط العنف ويعتبر الفعل حادثا اذا كان ناشئا عن لدغة حشرة او في اعتبار اشتداد مرض القلب على طيار بسبب وضعه الجالس اثناء الطيران اصابة ناشئة عن حادث عمل ، شأنه في ذلك شأن تناثر اشلاء الجسم بسبب انفجار او الوفاة نتيجة السقوط .</a:t>
            </a:r>
            <a:endParaRPr lang="en-US" dirty="0"/>
          </a:p>
          <a:p>
            <a:pPr algn="just"/>
            <a:endParaRPr lang="ar-IQ" dirty="0" smtClean="0"/>
          </a:p>
        </p:txBody>
      </p:sp>
      <p:sp>
        <p:nvSpPr>
          <p:cNvPr id="6" name="عنصر نائب لرقم الشريحة 5"/>
          <p:cNvSpPr>
            <a:spLocks noGrp="1"/>
          </p:cNvSpPr>
          <p:nvPr>
            <p:ph type="sldNum" sz="quarter" idx="12"/>
          </p:nvPr>
        </p:nvSpPr>
        <p:spPr/>
        <p:txBody>
          <a:bodyPr/>
          <a:lstStyle/>
          <a:p>
            <a:fld id="{0374A73D-D570-4D74-B9BC-33BAA8031BBC}" type="slidenum">
              <a:rPr lang="ar-IQ" smtClean="0"/>
              <a:t>5</a:t>
            </a:fld>
            <a:endParaRPr lang="ar-IQ"/>
          </a:p>
        </p:txBody>
      </p:sp>
    </p:spTree>
    <p:extLst>
      <p:ext uri="{BB962C8B-B14F-4D97-AF65-F5344CB8AC3E}">
        <p14:creationId xmlns:p14="http://schemas.microsoft.com/office/powerpoint/2010/main" val="24644091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548680"/>
            <a:ext cx="8229600" cy="5458611"/>
          </a:xfrm>
        </p:spPr>
        <p:txBody>
          <a:bodyPr>
            <a:normAutofit fontScale="77500" lnSpcReduction="20000"/>
          </a:bodyPr>
          <a:lstStyle/>
          <a:p>
            <a:pPr lvl="0" algn="just"/>
            <a:r>
              <a:rPr lang="ar-SA" b="1" u="sng" dirty="0"/>
              <a:t>شروط اصابة العمل</a:t>
            </a:r>
            <a:r>
              <a:rPr lang="ar-SA" b="1" dirty="0"/>
              <a:t> </a:t>
            </a:r>
            <a:endParaRPr lang="en-US" dirty="0"/>
          </a:p>
          <a:p>
            <a:pPr algn="just"/>
            <a:r>
              <a:rPr lang="ar-SA" dirty="0"/>
              <a:t>يشترط لاعتبار الاصابة اصابة عمل ان تقع ( اثناء العمل او بسببه ) كما تعتبر من قبيل اصابات العمل ( الاصابة بمرض مهني ) وقد نص القانون العراقي النافذ على تحديد الامراض المهنية والاعطال العضوية ونسبة العجز الذي تخلفه كل منها بجداول ملحقة بالقانون تصدر بقرار من وزير العمل والشؤون الاجتماعية </a:t>
            </a:r>
            <a:r>
              <a:rPr lang="ar-SA" dirty="0" err="1"/>
              <a:t>بناءا</a:t>
            </a:r>
            <a:r>
              <a:rPr lang="ar-SA" dirty="0"/>
              <a:t> على اقتراح من مجلس ادارة صندوق الضمان الاجتماعي بالتنسيق مع وزارة الصحة ، ويشترط في الحادث الذي تنشأ عنه الاصابة ان يقع اثناء العمل ، فاذا لم يقع اثناء العمل فقد يكون هو سبب وقوعه ، ونوضح فيما يأتي كلا من هذين الشرطين :</a:t>
            </a:r>
            <a:endParaRPr lang="en-US" dirty="0"/>
          </a:p>
          <a:p>
            <a:pPr lvl="0" algn="just"/>
            <a:r>
              <a:rPr lang="ar-SA" b="1" dirty="0"/>
              <a:t>وقوع الحادث اثناء العمل :</a:t>
            </a:r>
            <a:r>
              <a:rPr lang="ar-SA" dirty="0"/>
              <a:t> يعتبر الحادث قد وقع اثناء العمل اذا كان قد وقع اثناء الفترة المحددة للقيام بعمل فيكفي اذن مجرد الارتباط الزمني وليس الارتباط السببي بين الحادث والقيام بالعمل وبالتالي يتحقق الوصف ولو انتفت السببية بين العمل والحادث كما لو اعتدى عامل على زميله بالضرب بسبب خلاف عائلي او مالي .</a:t>
            </a:r>
            <a:endParaRPr lang="en-US" dirty="0"/>
          </a:p>
          <a:p>
            <a:pPr algn="just"/>
            <a:r>
              <a:rPr lang="ar-SA" dirty="0"/>
              <a:t>ان الاصابة التي تقع على العامل وهو يؤدي عمله تعتبر واقعة اثناء العمل ولو لم يكن وقوعها بسبب العمل وعلى ذلك لو اعتدى عامل على عامل اخر اثناء تأدية عمله بسبب لا علاقة له بالعمل فأن الاصابة الناشئة عن ذلك تعتبر واقعة اثناء العمل كما سبقان اوضحنا ذلك .</a:t>
            </a:r>
            <a:endParaRPr lang="en-US" dirty="0"/>
          </a:p>
          <a:p>
            <a:pPr algn="just"/>
            <a:r>
              <a:rPr lang="ar-SA" dirty="0"/>
              <a:t>ففي حالة وقوع الاصابة اثناء العمل فأنها تعتبر اصابة عمل </a:t>
            </a:r>
            <a:r>
              <a:rPr lang="ar-SA" dirty="0" err="1"/>
              <a:t>ايا</a:t>
            </a:r>
            <a:r>
              <a:rPr lang="ar-SA" dirty="0"/>
              <a:t> كان سببها اذ قد يكون سببها قوة قاهرة </a:t>
            </a:r>
            <a:r>
              <a:rPr lang="ar-SA" dirty="0" err="1"/>
              <a:t>ولايرجع</a:t>
            </a:r>
            <a:r>
              <a:rPr lang="ar-SA" dirty="0"/>
              <a:t> الى ظروف العمل او نتيجة اعتداء شخص ثالث ففي كل هذه الحالات تعتبر الاصابة اصابة عمل .</a:t>
            </a:r>
            <a:endParaRPr lang="en-US" dirty="0"/>
          </a:p>
          <a:p>
            <a:pPr algn="just"/>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6</a:t>
            </a:fld>
            <a:endParaRPr lang="ar-IQ"/>
          </a:p>
        </p:txBody>
      </p:sp>
    </p:spTree>
    <p:extLst>
      <p:ext uri="{BB962C8B-B14F-4D97-AF65-F5344CB8AC3E}">
        <p14:creationId xmlns:p14="http://schemas.microsoft.com/office/powerpoint/2010/main" val="228841974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530619"/>
          </a:xfrm>
        </p:spPr>
        <p:txBody>
          <a:bodyPr>
            <a:normAutofit fontScale="77500" lnSpcReduction="20000"/>
          </a:bodyPr>
          <a:lstStyle/>
          <a:p>
            <a:pPr algn="just"/>
            <a:r>
              <a:rPr lang="ar-SA" dirty="0"/>
              <a:t>وبالنسبة للعامل الذي يوفد في مهمة تتعلق بالعمل يثور التساؤل حول الاصابة التي تقع له هل تعتبر حاصلة اثناء العمل بصرف النظر عما اذا كان العامل وقت وقوعها يقوم فعلا بعمل من الاعمال الداخلة في مهمته ام لا ؟؟</a:t>
            </a:r>
            <a:endParaRPr lang="en-US" dirty="0"/>
          </a:p>
          <a:p>
            <a:pPr algn="just"/>
            <a:r>
              <a:rPr lang="ar-SA" dirty="0"/>
              <a:t>ان العامل في هذه الحالة </a:t>
            </a:r>
            <a:r>
              <a:rPr lang="ar-SA" dirty="0" err="1"/>
              <a:t>لايقضي</a:t>
            </a:r>
            <a:r>
              <a:rPr lang="ar-SA" dirty="0"/>
              <a:t> كل لحظة من وقت ذهابه الى حين عودته في العمل لحساب صاحب العمل فهو يعمل خلال اليوم لحساب صاحب العمل أي ينفذ المهمة التي اوفد من اجلها ويكف عن العمل للراحة والنوم والترفيه قسما اخر ، ويتجه القضاء الفرنسي حديثا الى اعتبار الاصابة اثناء العمل سواء كان العامل وقت حدوثها يعمل فعلا ام لا ما دام لم ينته بعد من المهمة التي سافر من اجل القيام بها ، ويبرر ذلك بصعوبة تحديد الوقت الذي يعمل فيه والوقت الذي يكف فيه عن العمل ولذلك تعتبر الاصابة وقد وقعت اثناء العمل في أي وقت تقع خلال المدة التي تبدأ من وقت خروج العامل في المهمة الى حين عودته منها.</a:t>
            </a:r>
            <a:endParaRPr lang="en-US" dirty="0"/>
          </a:p>
          <a:p>
            <a:pPr algn="just"/>
            <a:r>
              <a:rPr lang="ar-SA" b="1" dirty="0"/>
              <a:t> </a:t>
            </a:r>
            <a:endParaRPr lang="en-US" dirty="0"/>
          </a:p>
          <a:p>
            <a:pPr lvl="0" algn="just"/>
            <a:r>
              <a:rPr lang="ar-SA" b="1" dirty="0"/>
              <a:t>وقوع الحادث بسبب العمل :</a:t>
            </a:r>
            <a:r>
              <a:rPr lang="ar-SA" dirty="0"/>
              <a:t> يشترط لاعتبار الاصابة اصابة </a:t>
            </a:r>
            <a:r>
              <a:rPr lang="ar-SA" dirty="0" err="1"/>
              <a:t>اصابة</a:t>
            </a:r>
            <a:r>
              <a:rPr lang="ar-SA" dirty="0"/>
              <a:t> عمل ان تقع بسبب العمل والمقصود بذلك الحوادث التي تربطها بالعمل رابطة سببية ولو انها وقعت في غير مكان العمل او زمانه اذ يقتضي اثبات الارتباط بين العمل والحادث أي اثبات انه لولا العمل لما وقع الحادث ومثال ذلك ان يعتدي احد العمال على عامل اخر بسبب رفضه الاشتراك في احتجاج او كما اذا وقع الحادث بسبب خلافات نقابية بين العمال وبعضهم ففي هاتين الحالتين </a:t>
            </a:r>
            <a:r>
              <a:rPr lang="ar-SA" dirty="0" err="1"/>
              <a:t>ماكان</a:t>
            </a:r>
            <a:r>
              <a:rPr lang="ar-SA" dirty="0"/>
              <a:t> الحادث ليقع الا بسبب العمل ، اما الحادث الذي يقع خارج نطاق العمل مكانا وزمانا دون ان تربطه بالعمل اية علاقة فانه يعد حادثا عاديا </a:t>
            </a:r>
            <a:r>
              <a:rPr lang="ar-SA" dirty="0" err="1"/>
              <a:t>كالاصابة</a:t>
            </a:r>
            <a:r>
              <a:rPr lang="ar-SA" dirty="0"/>
              <a:t> في حادث سيارة اثناء قضاء الاجازة الاسبوعية </a:t>
            </a:r>
            <a:endParaRPr lang="en-US" dirty="0"/>
          </a:p>
          <a:p>
            <a:pPr marL="109728" indent="0" algn="just">
              <a:buNone/>
            </a:pPr>
            <a:endParaRPr lang="ar-IQ" dirty="0" smtClean="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7</a:t>
            </a:fld>
            <a:endParaRPr lang="ar-IQ"/>
          </a:p>
        </p:txBody>
      </p:sp>
    </p:spTree>
    <p:extLst>
      <p:ext uri="{BB962C8B-B14F-4D97-AF65-F5344CB8AC3E}">
        <p14:creationId xmlns:p14="http://schemas.microsoft.com/office/powerpoint/2010/main" val="16934350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476672"/>
            <a:ext cx="8229600" cy="5530619"/>
          </a:xfrm>
        </p:spPr>
        <p:txBody>
          <a:bodyPr>
            <a:normAutofit fontScale="85000" lnSpcReduction="20000"/>
          </a:bodyPr>
          <a:lstStyle/>
          <a:p>
            <a:pPr lvl="0" algn="just"/>
            <a:r>
              <a:rPr lang="ar-SA" b="1" dirty="0"/>
              <a:t>اصابة الطريق :</a:t>
            </a:r>
            <a:r>
              <a:rPr lang="ar-SA" dirty="0"/>
              <a:t> حسب احكام القانون العراقي تعتبر بحكم اصابة العمل الحادث الذي يقع للعامل المضمون اثناء ذهابه المباشر الى العمل او اثناء عودته المباشرة منه ويمكننا تعريف اصابة الطريق بانها ( الاصابة التي تقع للعامل المضمون اثناء ذهابه المباشر الى العمل او اثناء عودته المباشرة منه ) وهذا يعني ان الاصابة التي تقع للعامل المضمون </a:t>
            </a:r>
            <a:r>
              <a:rPr lang="ar-SA" dirty="0" err="1"/>
              <a:t>لايكون</a:t>
            </a:r>
            <a:r>
              <a:rPr lang="ar-SA" dirty="0"/>
              <a:t> وقتها تحت اشراف ورقابة صاحب العمل وهذا </a:t>
            </a:r>
            <a:r>
              <a:rPr lang="ar-SA" dirty="0" err="1"/>
              <a:t>مايميز</a:t>
            </a:r>
            <a:r>
              <a:rPr lang="ar-SA" dirty="0"/>
              <a:t> اصابات الطريق عن الاصابات التي تقع اثناء العمل او بسببه </a:t>
            </a:r>
            <a:r>
              <a:rPr lang="ar-SA" dirty="0" err="1"/>
              <a:t>فاصابات</a:t>
            </a:r>
            <a:r>
              <a:rPr lang="ar-SA" dirty="0"/>
              <a:t> العمل تقع والعامل تحت سلطة واشراف صاحب العمل اما اصابات الطريق فالحماية بالنسبة لها تبدأ حيث تنتهي سلطة صاحب العمل وتنتهي حيث تبدأ هذه السلطة .  </a:t>
            </a:r>
            <a:endParaRPr lang="en-US" dirty="0"/>
          </a:p>
          <a:p>
            <a:pPr algn="just"/>
            <a:r>
              <a:rPr lang="ar-SA" dirty="0"/>
              <a:t> </a:t>
            </a:r>
            <a:endParaRPr lang="en-US" dirty="0"/>
          </a:p>
          <a:p>
            <a:pPr lvl="0" algn="just"/>
            <a:r>
              <a:rPr lang="ar-SA" b="1" u="sng" dirty="0"/>
              <a:t>شروط اصابة الطريق:</a:t>
            </a:r>
            <a:endParaRPr lang="en-US" dirty="0"/>
          </a:p>
          <a:p>
            <a:pPr lvl="0" algn="just"/>
            <a:r>
              <a:rPr lang="ar-SA" dirty="0"/>
              <a:t>يجب ان تكون الاصابة راجعة الى حادث حيث يتحدد معناه بذات المعنى الذي يتحدد به المقصود بالحادث في مجال حوادث العمل والذي سبق ان اوضحناها ، اما اذا كان الضرر الذي يصيب العامل اثناء ذهابه المباشر او عودته المباشرة ليس ضررا جسمانيا بل ضررا يلحقه في ماله فلا يدخل هذا في مجال اصابات الطريق وكذلك اذا ثبت ان العامل توفي بالسكتة القلبية قبل سقوطه ولم تكن الوفاة نتيجة حادث ، يشترط اذن في الاصابة ان تكون ناشئة عن حادث طريق </a:t>
            </a:r>
            <a:r>
              <a:rPr lang="ar-SA" dirty="0" err="1"/>
              <a:t>ايا</a:t>
            </a:r>
            <a:r>
              <a:rPr lang="ar-SA" dirty="0"/>
              <a:t> كان السبب والذي ادى اليها فقد يكون سببها قوة قاهرة او راجعة الى خطأ الغير او خطأ العامل نفسه....الخ</a:t>
            </a:r>
            <a:endParaRPr lang="en-US" dirty="0"/>
          </a:p>
          <a:p>
            <a:pPr marL="109728" indent="0">
              <a:buNone/>
            </a:pPr>
            <a:endParaRPr lang="ar-IQ" dirty="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8</a:t>
            </a:fld>
            <a:endParaRPr lang="ar-IQ"/>
          </a:p>
        </p:txBody>
      </p:sp>
    </p:spTree>
    <p:extLst>
      <p:ext uri="{BB962C8B-B14F-4D97-AF65-F5344CB8AC3E}">
        <p14:creationId xmlns:p14="http://schemas.microsoft.com/office/powerpoint/2010/main" val="543078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457200" y="332656"/>
            <a:ext cx="8229600" cy="5674635"/>
          </a:xfrm>
        </p:spPr>
        <p:txBody>
          <a:bodyPr>
            <a:normAutofit fontScale="92500" lnSpcReduction="20000"/>
          </a:bodyPr>
          <a:lstStyle/>
          <a:p>
            <a:pPr marL="109728" lvl="0" indent="0" algn="just">
              <a:buNone/>
            </a:pPr>
            <a:r>
              <a:rPr lang="ar-SA" dirty="0"/>
              <a:t>وقوع الاصابة اثناء الذهاب المباشر الى العمل او اثناء العودة المباشرة منه : يكفي ان يغادر العامل المكان الذي يوجد فيه للذهاب الى العمل او العودة منه حيث تعتبر اصابة الطريق الاصابة التي تقع له في اول خطوة يخطوها في الطريق الاعتيادي الذي يسلكه الشخص المعتاد في الظروف الاعتيادية ، حيث يبدأ طريق العمل عندما يترك العامل المكان الذي يوجد فيه متوجها الى العمل او عندما يغادر مكان العمل متوجها الى المكان الذي يقصده ، فلكي نكون بصدد حادث طريق يجب ان يقع الحادث اثناء اجتياز العامل لطريق المؤدي من المكان الذي غادره الى مكان العمل او الاتي من مكان العمل الى المكان الذي يقصده، ويبدأ الطريق عادة من باب منزل العامل حيث ان القانون قد قرر الحماية للعامل حينما تكون النية في الذهاب الى العمل متحققة لديه وتدور هذه الحماية وجودا وعدما مع هذه النية ، </a:t>
            </a:r>
            <a:r>
              <a:rPr lang="ar-SA" dirty="0" err="1"/>
              <a:t>ولايكفي</a:t>
            </a:r>
            <a:r>
              <a:rPr lang="ar-SA" dirty="0"/>
              <a:t> ان تقع الاصابة خلال اجتياز العامل للطريق بين المكان الذي يوجد فيه ومكان العمل بل يجب ان يكون غرض العامل هو اما الذهاب الى مكان العمل او العودة الى المكان الذي يقصده وعلى ذلك </a:t>
            </a:r>
            <a:r>
              <a:rPr lang="ar-SA" dirty="0" err="1"/>
              <a:t>فالاصابة</a:t>
            </a:r>
            <a:r>
              <a:rPr lang="ar-SA" dirty="0"/>
              <a:t> التي تقع للعامل في يوم الاستراحة الاسبوعية حيث </a:t>
            </a:r>
            <a:r>
              <a:rPr lang="ar-SA" dirty="0" err="1"/>
              <a:t>لايوجد</a:t>
            </a:r>
            <a:r>
              <a:rPr lang="ar-SA" dirty="0"/>
              <a:t> عمل في المشروع </a:t>
            </a:r>
            <a:r>
              <a:rPr lang="ar-SA" dirty="0" err="1"/>
              <a:t>لاتعتبر</a:t>
            </a:r>
            <a:r>
              <a:rPr lang="ar-SA" dirty="0"/>
              <a:t> اصابة طريق ولو وقعت اثناء وجود العامل على الطريق المؤدي من المكان الذي يوجد فيه الى محل العمل وذلك </a:t>
            </a:r>
            <a:r>
              <a:rPr lang="ar-SA" dirty="0" err="1"/>
              <a:t>لانه</a:t>
            </a:r>
            <a:r>
              <a:rPr lang="ar-SA" dirty="0"/>
              <a:t> لا يمكن ان يكون الغرض من اجتياز العامل لهذا الطريق هو الذهاب الى العمل او العودة منه بعد اداء العمل </a:t>
            </a:r>
            <a:r>
              <a:rPr lang="ar-SA" dirty="0" err="1"/>
              <a:t>لانه</a:t>
            </a:r>
            <a:r>
              <a:rPr lang="ar-SA" dirty="0"/>
              <a:t> </a:t>
            </a:r>
            <a:r>
              <a:rPr lang="ar-SA" dirty="0" err="1"/>
              <a:t>لايوجد</a:t>
            </a:r>
            <a:r>
              <a:rPr lang="ar-SA" dirty="0"/>
              <a:t> عمل في ذلك اليوم .</a:t>
            </a:r>
            <a:endParaRPr lang="en-US" dirty="0"/>
          </a:p>
          <a:p>
            <a:pPr marL="109728" indent="0">
              <a:buNone/>
            </a:pPr>
            <a:endParaRPr lang="ar-IQ" dirty="0" smtClean="0"/>
          </a:p>
        </p:txBody>
      </p:sp>
      <p:sp>
        <p:nvSpPr>
          <p:cNvPr id="3" name="عنصر نائب لرقم الشريحة 2"/>
          <p:cNvSpPr>
            <a:spLocks noGrp="1"/>
          </p:cNvSpPr>
          <p:nvPr>
            <p:ph type="sldNum" sz="quarter" idx="12"/>
          </p:nvPr>
        </p:nvSpPr>
        <p:spPr/>
        <p:txBody>
          <a:bodyPr/>
          <a:lstStyle/>
          <a:p>
            <a:fld id="{0374A73D-D570-4D74-B9BC-33BAA8031BBC}" type="slidenum">
              <a:rPr lang="ar-IQ" smtClean="0"/>
              <a:t>9</a:t>
            </a:fld>
            <a:endParaRPr lang="ar-IQ"/>
          </a:p>
        </p:txBody>
      </p:sp>
    </p:spTree>
    <p:extLst>
      <p:ext uri="{BB962C8B-B14F-4D97-AF65-F5344CB8AC3E}">
        <p14:creationId xmlns:p14="http://schemas.microsoft.com/office/powerpoint/2010/main" val="373811268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681</TotalTime>
  <Words>2008</Words>
  <Application>Microsoft Office PowerPoint</Application>
  <PresentationFormat>عرض على الشاشة (3:4)‏</PresentationFormat>
  <Paragraphs>53</Paragraphs>
  <Slides>11</Slides>
  <Notes>1</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ملتقى</vt:lpstr>
      <vt:lpstr>محاضرات في قانون الضمان الاجتماعي النافذ رقم 18 لسنة 2023  </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Microsoft (C)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طرق الطعن في الاحكام والقرارات </dc:title>
  <dc:creator>ابن الديار</dc:creator>
  <cp:lastModifiedBy>ابن الديار</cp:lastModifiedBy>
  <cp:revision>73</cp:revision>
  <dcterms:created xsi:type="dcterms:W3CDTF">2017-05-23T05:22:20Z</dcterms:created>
  <dcterms:modified xsi:type="dcterms:W3CDTF">2025-09-16T17:48:20Z</dcterms:modified>
</cp:coreProperties>
</file>