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10/9/2025</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1D8BD707-D9CF-40AE-B4C6-C98DA3205C09}" type="datetimeFigureOut">
              <a:rPr lang="en-US" smtClean="0"/>
              <a:pPr/>
              <a:t>10/9/2025</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10/9/2025</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10/9/2025</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10/9/2025</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r" rtl="1"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r" rtl="1"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r" rtl="1"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r" rtl="1"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r" rtl="1"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r" rtl="1"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r" rtl="1"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r" rtl="1"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r" rtl="1"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371601"/>
            <a:ext cx="8686800" cy="2228850"/>
          </a:xfrm>
        </p:spPr>
        <p:txBody>
          <a:bodyPr/>
          <a:lstStyle/>
          <a:p>
            <a:pPr algn="ctr"/>
            <a:r>
              <a:rPr lang="en-US" smtClean="0"/>
              <a:t>OPERATING </a:t>
            </a:r>
            <a:r>
              <a:rPr lang="en-US" smtClean="0"/>
              <a:t>SYSTEM</a:t>
            </a:r>
            <a:endParaRPr lang="ar-IQ" dirty="0"/>
          </a:p>
        </p:txBody>
      </p:sp>
      <p:sp>
        <p:nvSpPr>
          <p:cNvPr id="3" name="Subtitle 2"/>
          <p:cNvSpPr>
            <a:spLocks noGrp="1"/>
          </p:cNvSpPr>
          <p:nvPr>
            <p:ph type="subTitle" idx="1"/>
          </p:nvPr>
        </p:nvSpPr>
        <p:spPr/>
        <p:txBody>
          <a:bodyPr>
            <a:normAutofit/>
          </a:bodyPr>
          <a:lstStyle/>
          <a:p>
            <a:pPr algn="ctr"/>
            <a:r>
              <a:rPr lang="ar-IQ" b="1" dirty="0" smtClean="0"/>
              <a:t>مختبر </a:t>
            </a:r>
            <a:r>
              <a:rPr lang="ar-IQ" b="1" dirty="0"/>
              <a:t>الحاسوب</a:t>
            </a:r>
            <a:endParaRPr lang="en-US" dirty="0"/>
          </a:p>
          <a:p>
            <a:pPr algn="ctr"/>
            <a:r>
              <a:rPr lang="ar-IQ" dirty="0" smtClean="0"/>
              <a:t>كلية الحقوق- جامعة النهرين</a:t>
            </a:r>
          </a:p>
          <a:p>
            <a:pPr algn="ctr"/>
            <a:endParaRPr lang="ar-IQ" dirty="0"/>
          </a:p>
        </p:txBody>
      </p:sp>
    </p:spTree>
    <p:extLst>
      <p:ext uri="{BB962C8B-B14F-4D97-AF65-F5344CB8AC3E}">
        <p14:creationId xmlns:p14="http://schemas.microsoft.com/office/powerpoint/2010/main" val="1971892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IQ" u="sng" dirty="0"/>
              <a:t>مقدمة</a:t>
            </a:r>
            <a:r>
              <a:rPr lang="ar-IQ" dirty="0"/>
              <a:t>:</a:t>
            </a:r>
            <a:r>
              <a:rPr lang="en-US" dirty="0"/>
              <a:t/>
            </a:r>
            <a:br>
              <a:rPr lang="en-US" dirty="0"/>
            </a:br>
            <a:endParaRPr lang="ar-IQ" dirty="0"/>
          </a:p>
        </p:txBody>
      </p:sp>
      <p:sp>
        <p:nvSpPr>
          <p:cNvPr id="3" name="Content Placeholder 2"/>
          <p:cNvSpPr>
            <a:spLocks noGrp="1"/>
          </p:cNvSpPr>
          <p:nvPr>
            <p:ph idx="1"/>
          </p:nvPr>
        </p:nvSpPr>
        <p:spPr>
          <a:xfrm>
            <a:off x="457200" y="990600"/>
            <a:ext cx="7239000" cy="5465136"/>
          </a:xfrm>
        </p:spPr>
        <p:txBody>
          <a:bodyPr>
            <a:normAutofit fontScale="70000" lnSpcReduction="20000"/>
          </a:bodyPr>
          <a:lstStyle/>
          <a:p>
            <a:pPr algn="just"/>
            <a:r>
              <a:rPr lang="ar-IQ" sz="3100" b="1" dirty="0">
                <a:solidFill>
                  <a:schemeClr val="tx1">
                    <a:lumMod val="95000"/>
                    <a:lumOff val="5000"/>
                  </a:schemeClr>
                </a:solidFill>
                <a:latin typeface="Sakkal Majalla" pitchFamily="2" charset="-78"/>
                <a:cs typeface="Sakkal Majalla" pitchFamily="2" charset="-78"/>
              </a:rPr>
              <a:t>لتشغيل كل جهاز حاسوب يجب أن يتوفر في الجهاز ما يعرف بالنظام التشغيلي والذي يعتبر الوسيلة للتعامل مع معدات الحاسبة وملحقاتها المختلفة (</a:t>
            </a:r>
            <a:r>
              <a:rPr lang="en-US" sz="3100" b="1" dirty="0">
                <a:solidFill>
                  <a:schemeClr val="tx1">
                    <a:lumMod val="95000"/>
                    <a:lumOff val="5000"/>
                  </a:schemeClr>
                </a:solidFill>
                <a:latin typeface="Sakkal Majalla" pitchFamily="2" charset="-78"/>
                <a:cs typeface="Sakkal Majalla" pitchFamily="2" charset="-78"/>
              </a:rPr>
              <a:t>Hardware</a:t>
            </a:r>
            <a:r>
              <a:rPr lang="ar-IQ" sz="3100" b="1" dirty="0">
                <a:solidFill>
                  <a:schemeClr val="tx1">
                    <a:lumMod val="95000"/>
                    <a:lumOff val="5000"/>
                  </a:schemeClr>
                </a:solidFill>
                <a:latin typeface="Sakkal Majalla" pitchFamily="2" charset="-78"/>
                <a:cs typeface="Sakkal Majalla" pitchFamily="2" charset="-78"/>
              </a:rPr>
              <a:t>) ، وعادتاً ما يحتوي النظام التشغيلي على مجموعة من البرامج التطبيقية البسيطة كما بالإمكان تنصيب برامج تطبيقية (</a:t>
            </a:r>
            <a:r>
              <a:rPr lang="en-US" sz="3100" b="1" dirty="0">
                <a:solidFill>
                  <a:schemeClr val="tx1">
                    <a:lumMod val="95000"/>
                    <a:lumOff val="5000"/>
                  </a:schemeClr>
                </a:solidFill>
                <a:latin typeface="Sakkal Majalla" pitchFamily="2" charset="-78"/>
                <a:cs typeface="Sakkal Majalla" pitchFamily="2" charset="-78"/>
              </a:rPr>
              <a:t>Application programs</a:t>
            </a:r>
            <a:r>
              <a:rPr lang="ar-IQ" sz="3100" b="1" dirty="0">
                <a:solidFill>
                  <a:schemeClr val="tx1">
                    <a:lumMod val="95000"/>
                    <a:lumOff val="5000"/>
                  </a:schemeClr>
                </a:solidFill>
                <a:latin typeface="Sakkal Majalla" pitchFamily="2" charset="-78"/>
                <a:cs typeface="Sakkal Majalla" pitchFamily="2" charset="-78"/>
              </a:rPr>
              <a:t>) إضافية وحسب رغبت مستخدم الحاسوب. وكأمثلة على أنظمة التشغيل (ويندوز (</a:t>
            </a:r>
            <a:r>
              <a:rPr lang="en-US" sz="3100" b="1" dirty="0">
                <a:solidFill>
                  <a:schemeClr val="tx1">
                    <a:lumMod val="95000"/>
                    <a:lumOff val="5000"/>
                  </a:schemeClr>
                </a:solidFill>
                <a:latin typeface="Sakkal Majalla" pitchFamily="2" charset="-78"/>
                <a:cs typeface="Sakkal Majalla" pitchFamily="2" charset="-78"/>
              </a:rPr>
              <a:t>Windows</a:t>
            </a:r>
            <a:r>
              <a:rPr lang="ar-IQ" sz="3100" b="1" dirty="0">
                <a:solidFill>
                  <a:schemeClr val="tx1">
                    <a:lumMod val="95000"/>
                    <a:lumOff val="5000"/>
                  </a:schemeClr>
                </a:solidFill>
                <a:latin typeface="Sakkal Majalla" pitchFamily="2" charset="-78"/>
                <a:cs typeface="Sakkal Majalla" pitchFamily="2" charset="-78"/>
              </a:rPr>
              <a:t>) , يونيكس (</a:t>
            </a:r>
            <a:r>
              <a:rPr lang="en-US" sz="3100" b="1" dirty="0">
                <a:solidFill>
                  <a:schemeClr val="tx1">
                    <a:lumMod val="95000"/>
                    <a:lumOff val="5000"/>
                  </a:schemeClr>
                </a:solidFill>
                <a:latin typeface="Sakkal Majalla" pitchFamily="2" charset="-78"/>
                <a:cs typeface="Sakkal Majalla" pitchFamily="2" charset="-78"/>
              </a:rPr>
              <a:t>Unix</a:t>
            </a:r>
            <a:r>
              <a:rPr lang="ar-IQ" sz="3100" b="1" dirty="0">
                <a:solidFill>
                  <a:schemeClr val="tx1">
                    <a:lumMod val="95000"/>
                    <a:lumOff val="5000"/>
                  </a:schemeClr>
                </a:solidFill>
                <a:latin typeface="Sakkal Majalla" pitchFamily="2" charset="-78"/>
                <a:cs typeface="Sakkal Majalla" pitchFamily="2" charset="-78"/>
              </a:rPr>
              <a:t>)، لينكس (</a:t>
            </a:r>
            <a:r>
              <a:rPr lang="en-US" sz="3100" b="1" dirty="0">
                <a:solidFill>
                  <a:schemeClr val="tx1">
                    <a:lumMod val="95000"/>
                    <a:lumOff val="5000"/>
                  </a:schemeClr>
                </a:solidFill>
                <a:latin typeface="Sakkal Majalla" pitchFamily="2" charset="-78"/>
                <a:cs typeface="Sakkal Majalla" pitchFamily="2" charset="-78"/>
              </a:rPr>
              <a:t>Linux</a:t>
            </a:r>
            <a:r>
              <a:rPr lang="ar-IQ" sz="3100" b="1" dirty="0">
                <a:solidFill>
                  <a:schemeClr val="tx1">
                    <a:lumMod val="95000"/>
                    <a:lumOff val="5000"/>
                  </a:schemeClr>
                </a:solidFill>
                <a:latin typeface="Sakkal Majalla" pitchFamily="2" charset="-78"/>
                <a:cs typeface="Sakkal Majalla" pitchFamily="2" charset="-78"/>
              </a:rPr>
              <a:t>)). </a:t>
            </a:r>
            <a:endParaRPr lang="en-US" sz="3100" b="1" dirty="0">
              <a:solidFill>
                <a:schemeClr val="tx1">
                  <a:lumMod val="95000"/>
                  <a:lumOff val="5000"/>
                </a:schemeClr>
              </a:solidFill>
              <a:latin typeface="Sakkal Majalla" pitchFamily="2" charset="-78"/>
              <a:cs typeface="Sakkal Majalla" pitchFamily="2" charset="-78"/>
            </a:endParaRPr>
          </a:p>
          <a:p>
            <a:pPr algn="just"/>
            <a:r>
              <a:rPr lang="ar-IQ" sz="3100" b="1" dirty="0">
                <a:solidFill>
                  <a:schemeClr val="tx1">
                    <a:lumMod val="95000"/>
                    <a:lumOff val="5000"/>
                  </a:schemeClr>
                </a:solidFill>
                <a:latin typeface="Sakkal Majalla" pitchFamily="2" charset="-78"/>
                <a:cs typeface="Sakkal Majalla" pitchFamily="2" charset="-78"/>
              </a:rPr>
              <a:t>بمعنى أخر أن كل حاسوب يتكون من جزئيين رئيسيين:</a:t>
            </a:r>
            <a:endParaRPr lang="en-US" sz="3100" b="1" dirty="0">
              <a:solidFill>
                <a:schemeClr val="tx1">
                  <a:lumMod val="95000"/>
                  <a:lumOff val="5000"/>
                </a:schemeClr>
              </a:solidFill>
              <a:latin typeface="Sakkal Majalla" pitchFamily="2" charset="-78"/>
              <a:cs typeface="Sakkal Majalla" pitchFamily="2" charset="-78"/>
            </a:endParaRPr>
          </a:p>
          <a:p>
            <a:pPr lvl="0" algn="just"/>
            <a:r>
              <a:rPr lang="ar-IQ" sz="3100" b="1" dirty="0">
                <a:solidFill>
                  <a:schemeClr val="tx1">
                    <a:lumMod val="95000"/>
                    <a:lumOff val="5000"/>
                  </a:schemeClr>
                </a:solidFill>
                <a:latin typeface="Sakkal Majalla" pitchFamily="2" charset="-78"/>
                <a:cs typeface="Sakkal Majalla" pitchFamily="2" charset="-78"/>
              </a:rPr>
              <a:t>جزء الأجهزة الصلبة أو ما يسمى بالعتاد (</a:t>
            </a:r>
            <a:r>
              <a:rPr lang="en-US" sz="3100" b="1" dirty="0">
                <a:solidFill>
                  <a:schemeClr val="tx1">
                    <a:lumMod val="95000"/>
                    <a:lumOff val="5000"/>
                  </a:schemeClr>
                </a:solidFill>
                <a:latin typeface="Sakkal Majalla" pitchFamily="2" charset="-78"/>
                <a:cs typeface="Sakkal Majalla" pitchFamily="2" charset="-78"/>
              </a:rPr>
              <a:t>Hardware</a:t>
            </a:r>
            <a:r>
              <a:rPr lang="ar-IQ" sz="3100" b="1" dirty="0">
                <a:solidFill>
                  <a:schemeClr val="tx1">
                    <a:lumMod val="95000"/>
                    <a:lumOff val="5000"/>
                  </a:schemeClr>
                </a:solidFill>
                <a:latin typeface="Sakkal Majalla" pitchFamily="2" charset="-78"/>
                <a:cs typeface="Sakkal Majalla" pitchFamily="2" charset="-78"/>
              </a:rPr>
              <a:t>).	</a:t>
            </a:r>
            <a:endParaRPr lang="en-US" sz="3100" b="1" dirty="0">
              <a:solidFill>
                <a:schemeClr val="tx1">
                  <a:lumMod val="95000"/>
                  <a:lumOff val="5000"/>
                </a:schemeClr>
              </a:solidFill>
              <a:latin typeface="Sakkal Majalla" pitchFamily="2" charset="-78"/>
              <a:cs typeface="Sakkal Majalla" pitchFamily="2" charset="-78"/>
            </a:endParaRPr>
          </a:p>
          <a:p>
            <a:pPr lvl="0" algn="just"/>
            <a:r>
              <a:rPr lang="ar-IQ" sz="3100" b="1" dirty="0">
                <a:solidFill>
                  <a:schemeClr val="tx1">
                    <a:lumMod val="95000"/>
                    <a:lumOff val="5000"/>
                  </a:schemeClr>
                </a:solidFill>
                <a:latin typeface="Sakkal Majalla" pitchFamily="2" charset="-78"/>
                <a:cs typeface="Sakkal Majalla" pitchFamily="2" charset="-78"/>
              </a:rPr>
              <a:t>جزء البرمجيات (</a:t>
            </a:r>
            <a:r>
              <a:rPr lang="en-US" sz="3100" b="1" dirty="0">
                <a:solidFill>
                  <a:schemeClr val="tx1">
                    <a:lumMod val="95000"/>
                    <a:lumOff val="5000"/>
                  </a:schemeClr>
                </a:solidFill>
                <a:latin typeface="Sakkal Majalla" pitchFamily="2" charset="-78"/>
                <a:cs typeface="Sakkal Majalla" pitchFamily="2" charset="-78"/>
              </a:rPr>
              <a:t>Software</a:t>
            </a:r>
            <a:r>
              <a:rPr lang="ar-IQ" sz="3100" b="1" dirty="0">
                <a:solidFill>
                  <a:schemeClr val="tx1">
                    <a:lumMod val="95000"/>
                    <a:lumOff val="5000"/>
                  </a:schemeClr>
                </a:solidFill>
                <a:latin typeface="Sakkal Majalla" pitchFamily="2" charset="-78"/>
                <a:cs typeface="Sakkal Majalla" pitchFamily="2" charset="-78"/>
              </a:rPr>
              <a:t>) والذي يتكون بدوره من جزئيين:</a:t>
            </a:r>
            <a:endParaRPr lang="en-US" sz="3100" b="1" dirty="0">
              <a:solidFill>
                <a:schemeClr val="tx1">
                  <a:lumMod val="95000"/>
                  <a:lumOff val="5000"/>
                </a:schemeClr>
              </a:solidFill>
              <a:latin typeface="Sakkal Majalla" pitchFamily="2" charset="-78"/>
              <a:cs typeface="Sakkal Majalla" pitchFamily="2" charset="-78"/>
            </a:endParaRPr>
          </a:p>
          <a:p>
            <a:pPr lvl="1" algn="just"/>
            <a:r>
              <a:rPr lang="ar-IQ" sz="3100" b="1" dirty="0">
                <a:solidFill>
                  <a:schemeClr val="tx1">
                    <a:lumMod val="95000"/>
                    <a:lumOff val="5000"/>
                  </a:schemeClr>
                </a:solidFill>
                <a:latin typeface="Sakkal Majalla" pitchFamily="2" charset="-78"/>
                <a:cs typeface="Sakkal Majalla" pitchFamily="2" charset="-78"/>
              </a:rPr>
              <a:t>النظام التشغيلي (</a:t>
            </a:r>
            <a:r>
              <a:rPr lang="en-US" sz="3100" b="1" dirty="0">
                <a:solidFill>
                  <a:schemeClr val="tx1">
                    <a:lumMod val="95000"/>
                    <a:lumOff val="5000"/>
                  </a:schemeClr>
                </a:solidFill>
                <a:latin typeface="Sakkal Majalla" pitchFamily="2" charset="-78"/>
                <a:cs typeface="Sakkal Majalla" pitchFamily="2" charset="-78"/>
              </a:rPr>
              <a:t>Operating System</a:t>
            </a:r>
            <a:r>
              <a:rPr lang="ar-IQ" sz="3100" b="1" dirty="0">
                <a:solidFill>
                  <a:schemeClr val="tx1">
                    <a:lumMod val="95000"/>
                    <a:lumOff val="5000"/>
                  </a:schemeClr>
                </a:solidFill>
                <a:latin typeface="Sakkal Majalla" pitchFamily="2" charset="-78"/>
                <a:cs typeface="Sakkal Majalla" pitchFamily="2" charset="-78"/>
              </a:rPr>
              <a:t>)</a:t>
            </a:r>
            <a:r>
              <a:rPr lang="en-US" sz="3100" b="1" dirty="0">
                <a:solidFill>
                  <a:schemeClr val="tx1">
                    <a:lumMod val="95000"/>
                    <a:lumOff val="5000"/>
                  </a:schemeClr>
                </a:solidFill>
                <a:latin typeface="Sakkal Majalla" pitchFamily="2" charset="-78"/>
                <a:cs typeface="Sakkal Majalla" pitchFamily="2" charset="-78"/>
              </a:rPr>
              <a:t>:</a:t>
            </a:r>
            <a:r>
              <a:rPr lang="ar-IQ" sz="3100" b="1" dirty="0">
                <a:solidFill>
                  <a:schemeClr val="tx1">
                    <a:lumMod val="95000"/>
                    <a:lumOff val="5000"/>
                  </a:schemeClr>
                </a:solidFill>
                <a:latin typeface="Sakkal Majalla" pitchFamily="2" charset="-78"/>
                <a:cs typeface="Sakkal Majalla" pitchFamily="2" charset="-78"/>
              </a:rPr>
              <a:t> وهو الجزء الذي سيتم التركز عليه خلال الفصل.</a:t>
            </a:r>
            <a:endParaRPr lang="en-US" sz="3100" b="1" dirty="0">
              <a:solidFill>
                <a:schemeClr val="tx1">
                  <a:lumMod val="95000"/>
                  <a:lumOff val="5000"/>
                </a:schemeClr>
              </a:solidFill>
              <a:latin typeface="Sakkal Majalla" pitchFamily="2" charset="-78"/>
              <a:cs typeface="Sakkal Majalla" pitchFamily="2" charset="-78"/>
            </a:endParaRPr>
          </a:p>
          <a:p>
            <a:pPr lvl="1" algn="just"/>
            <a:r>
              <a:rPr lang="ar-IQ" sz="3100" b="1" dirty="0">
                <a:solidFill>
                  <a:schemeClr val="tx1">
                    <a:lumMod val="95000"/>
                    <a:lumOff val="5000"/>
                  </a:schemeClr>
                </a:solidFill>
                <a:latin typeface="Sakkal Majalla" pitchFamily="2" charset="-78"/>
                <a:cs typeface="Sakkal Majalla" pitchFamily="2" charset="-78"/>
              </a:rPr>
              <a:t>البرامج التطبيقية (</a:t>
            </a:r>
            <a:r>
              <a:rPr lang="en-US" sz="3100" b="1" dirty="0">
                <a:solidFill>
                  <a:schemeClr val="tx1">
                    <a:lumMod val="95000"/>
                    <a:lumOff val="5000"/>
                  </a:schemeClr>
                </a:solidFill>
                <a:latin typeface="Sakkal Majalla" pitchFamily="2" charset="-78"/>
                <a:cs typeface="Sakkal Majalla" pitchFamily="2" charset="-78"/>
              </a:rPr>
              <a:t>Application Programs</a:t>
            </a:r>
            <a:r>
              <a:rPr lang="ar-IQ" sz="3100" b="1" dirty="0">
                <a:solidFill>
                  <a:schemeClr val="tx1">
                    <a:lumMod val="95000"/>
                    <a:lumOff val="5000"/>
                  </a:schemeClr>
                </a:solidFill>
                <a:latin typeface="Sakkal Majalla" pitchFamily="2" charset="-78"/>
                <a:cs typeface="Sakkal Majalla" pitchFamily="2" charset="-78"/>
              </a:rPr>
              <a:t>): وهي التطبيقات التي يحتاجها المستخدم ويقوم بتنصيبها على الحاسوب بعد تنصيب النظام التشغيلي، مثل (برنامج لمعالجة الصور، برنامج لإدارة مكتب محاماة، برنامج للطباعة، برنامج للتحدث عبر الأنترنت، الألعاب) حيث بعض هذه التطبيقات توفرها الشركات المنتجة بشكل مجاني لإهداف معينة والبعض الأخر توفره الشركات مقابل مبالغ مادية تزيد في بعض الأحيان عن سعر شراء الحاسوب نفسه.</a:t>
            </a:r>
            <a:endParaRPr lang="en-US" sz="3100" b="1" dirty="0">
              <a:solidFill>
                <a:schemeClr val="tx1">
                  <a:lumMod val="95000"/>
                  <a:lumOff val="5000"/>
                </a:schemeClr>
              </a:solidFill>
              <a:latin typeface="Sakkal Majalla" pitchFamily="2" charset="-78"/>
              <a:cs typeface="Sakkal Majalla" pitchFamily="2" charset="-78"/>
            </a:endParaRPr>
          </a:p>
          <a:p>
            <a:pPr marL="0" indent="0">
              <a:buNone/>
            </a:pPr>
            <a:endParaRPr lang="ar-IQ" dirty="0"/>
          </a:p>
        </p:txBody>
      </p:sp>
    </p:spTree>
    <p:extLst>
      <p:ext uri="{BB962C8B-B14F-4D97-AF65-F5344CB8AC3E}">
        <p14:creationId xmlns:p14="http://schemas.microsoft.com/office/powerpoint/2010/main" val="2668937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n 8"/>
          <p:cNvSpPr/>
          <p:nvPr/>
        </p:nvSpPr>
        <p:spPr>
          <a:xfrm>
            <a:off x="838200" y="838200"/>
            <a:ext cx="2667000" cy="4800600"/>
          </a:xfrm>
          <a:prstGeom prst="can">
            <a:avLst/>
          </a:prstGeom>
        </p:spPr>
        <p:style>
          <a:lnRef idx="2">
            <a:schemeClr val="accent2"/>
          </a:lnRef>
          <a:fillRef idx="1">
            <a:schemeClr val="lt1"/>
          </a:fillRef>
          <a:effectRef idx="0">
            <a:schemeClr val="accent2"/>
          </a:effectRef>
          <a:fontRef idx="minor">
            <a:schemeClr val="dk1"/>
          </a:fontRef>
        </p:style>
        <p:txBody>
          <a:bodyPr rtlCol="1" anchor="ctr"/>
          <a:lstStyle/>
          <a:p>
            <a:pPr algn="ctr"/>
            <a:endParaRPr lang="ar-IQ" dirty="0"/>
          </a:p>
        </p:txBody>
      </p:sp>
      <p:sp>
        <p:nvSpPr>
          <p:cNvPr id="10" name="Oval 9"/>
          <p:cNvSpPr/>
          <p:nvPr/>
        </p:nvSpPr>
        <p:spPr>
          <a:xfrm>
            <a:off x="838200" y="2209800"/>
            <a:ext cx="2667000" cy="1028700"/>
          </a:xfrm>
          <a:prstGeom prst="ellipse">
            <a:avLst/>
          </a:prstGeom>
          <a:solidFill>
            <a:schemeClr val="tx2">
              <a:lumMod val="20000"/>
              <a:lumOff val="80000"/>
            </a:schemeClr>
          </a:solidFill>
        </p:spPr>
        <p:style>
          <a:lnRef idx="2">
            <a:schemeClr val="accent2"/>
          </a:lnRef>
          <a:fillRef idx="1">
            <a:schemeClr val="lt1"/>
          </a:fillRef>
          <a:effectRef idx="0">
            <a:schemeClr val="accent2"/>
          </a:effectRef>
          <a:fontRef idx="minor">
            <a:schemeClr val="dk1"/>
          </a:fontRef>
        </p:style>
        <p:txBody>
          <a:bodyPr rtlCol="1" anchor="ctr"/>
          <a:lstStyle/>
          <a:p>
            <a:pPr algn="ctr"/>
            <a:r>
              <a:rPr lang="en-US" sz="2400" b="1" dirty="0">
                <a:solidFill>
                  <a:schemeClr val="tx1"/>
                </a:solidFill>
                <a:effectLst>
                  <a:outerShdw blurRad="38100" dist="38100" dir="2700000" algn="tl">
                    <a:srgbClr val="000000">
                      <a:alpha val="43137"/>
                    </a:srgbClr>
                  </a:outerShdw>
                </a:effectLst>
              </a:rPr>
              <a:t>Operating</a:t>
            </a:r>
            <a:endParaRPr lang="ar-IQ" sz="2400" b="1" dirty="0">
              <a:solidFill>
                <a:schemeClr val="tx1"/>
              </a:solidFill>
              <a:effectLst>
                <a:outerShdw blurRad="38100" dist="38100" dir="2700000" algn="tl">
                  <a:srgbClr val="000000">
                    <a:alpha val="43137"/>
                  </a:srgbClr>
                </a:outerShdw>
              </a:effectLst>
            </a:endParaRPr>
          </a:p>
        </p:txBody>
      </p:sp>
      <p:sp>
        <p:nvSpPr>
          <p:cNvPr id="11" name="Oval 10"/>
          <p:cNvSpPr/>
          <p:nvPr/>
        </p:nvSpPr>
        <p:spPr>
          <a:xfrm>
            <a:off x="838200" y="3962400"/>
            <a:ext cx="2667000" cy="1104900"/>
          </a:xfrm>
          <a:prstGeom prst="ellipse">
            <a:avLst/>
          </a:prstGeom>
          <a:solidFill>
            <a:schemeClr val="tx2">
              <a:lumMod val="20000"/>
              <a:lumOff val="80000"/>
            </a:schemeClr>
          </a:solidFill>
        </p:spPr>
        <p:style>
          <a:lnRef idx="2">
            <a:schemeClr val="accent2"/>
          </a:lnRef>
          <a:fillRef idx="1">
            <a:schemeClr val="lt1"/>
          </a:fillRef>
          <a:effectRef idx="0">
            <a:schemeClr val="accent2"/>
          </a:effectRef>
          <a:fontRef idx="minor">
            <a:schemeClr val="dk1"/>
          </a:fontRef>
        </p:style>
        <p:txBody>
          <a:bodyPr rtlCol="1" anchor="ctr"/>
          <a:lstStyle/>
          <a:p>
            <a:pPr algn="ctr"/>
            <a:r>
              <a:rPr lang="en-US" sz="2400" b="1" dirty="0">
                <a:solidFill>
                  <a:schemeClr val="tx1"/>
                </a:solidFill>
                <a:effectLst>
                  <a:outerShdw blurRad="38100" dist="38100" dir="2700000" algn="tl">
                    <a:srgbClr val="000000">
                      <a:alpha val="43137"/>
                    </a:srgbClr>
                  </a:outerShdw>
                </a:effectLst>
              </a:rPr>
              <a:t>Hardware</a:t>
            </a:r>
            <a:endParaRPr lang="ar-IQ" sz="2400" b="1" dirty="0">
              <a:solidFill>
                <a:schemeClr val="tx1"/>
              </a:solidFill>
              <a:effectLst>
                <a:outerShdw blurRad="38100" dist="38100" dir="2700000" algn="tl">
                  <a:srgbClr val="000000">
                    <a:alpha val="43137"/>
                  </a:srgbClr>
                </a:outerShdw>
              </a:effectLst>
            </a:endParaRPr>
          </a:p>
        </p:txBody>
      </p:sp>
      <p:sp>
        <p:nvSpPr>
          <p:cNvPr id="12" name="Oval 11"/>
          <p:cNvSpPr/>
          <p:nvPr/>
        </p:nvSpPr>
        <p:spPr>
          <a:xfrm>
            <a:off x="838200" y="685800"/>
            <a:ext cx="2667000" cy="914400"/>
          </a:xfrm>
          <a:prstGeom prst="ellipse">
            <a:avLst/>
          </a:prstGeom>
          <a:solidFill>
            <a:schemeClr val="tx2">
              <a:lumMod val="20000"/>
              <a:lumOff val="80000"/>
            </a:schemeClr>
          </a:solidFill>
        </p:spPr>
        <p:style>
          <a:lnRef idx="2">
            <a:schemeClr val="accent2"/>
          </a:lnRef>
          <a:fillRef idx="1">
            <a:schemeClr val="lt1"/>
          </a:fillRef>
          <a:effectRef idx="0">
            <a:schemeClr val="accent2"/>
          </a:effectRef>
          <a:fontRef idx="minor">
            <a:schemeClr val="dk1"/>
          </a:fontRef>
        </p:style>
        <p:txBody>
          <a:bodyPr rtlCol="1" anchor="ctr"/>
          <a:lstStyle/>
          <a:p>
            <a:pPr algn="ctr"/>
            <a:r>
              <a:rPr lang="en-US" sz="2400" b="1" dirty="0">
                <a:solidFill>
                  <a:schemeClr val="tx1"/>
                </a:solidFill>
                <a:effectLst>
                  <a:outerShdw blurRad="38100" dist="38100" dir="2700000" algn="tl">
                    <a:srgbClr val="000000">
                      <a:alpha val="43137"/>
                    </a:srgbClr>
                  </a:outerShdw>
                </a:effectLst>
              </a:rPr>
              <a:t>Application</a:t>
            </a:r>
            <a:endParaRPr lang="ar-IQ" sz="2400" b="1" dirty="0">
              <a:solidFill>
                <a:schemeClr val="tx1"/>
              </a:solidFill>
              <a:effectLst>
                <a:outerShdw blurRad="38100" dist="38100" dir="2700000" algn="tl">
                  <a:srgbClr val="000000">
                    <a:alpha val="43137"/>
                  </a:srgbClr>
                </a:outerShdw>
              </a:effectLst>
            </a:endParaRPr>
          </a:p>
        </p:txBody>
      </p:sp>
      <p:sp>
        <p:nvSpPr>
          <p:cNvPr id="13" name="Right Brace 12"/>
          <p:cNvSpPr/>
          <p:nvPr/>
        </p:nvSpPr>
        <p:spPr>
          <a:xfrm>
            <a:off x="3733800" y="1143000"/>
            <a:ext cx="1219200" cy="1752600"/>
          </a:xfrm>
          <a:prstGeom prst="righ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IQ"/>
          </a:p>
        </p:txBody>
      </p:sp>
      <p:sp>
        <p:nvSpPr>
          <p:cNvPr id="15" name="TextBox 14"/>
          <p:cNvSpPr txBox="1"/>
          <p:nvPr/>
        </p:nvSpPr>
        <p:spPr>
          <a:xfrm>
            <a:off x="5257800" y="1752600"/>
            <a:ext cx="1981200" cy="584775"/>
          </a:xfrm>
          <a:prstGeom prst="rect">
            <a:avLst/>
          </a:prstGeom>
          <a:noFill/>
        </p:spPr>
        <p:txBody>
          <a:bodyPr wrap="square" rtlCol="1">
            <a:spAutoFit/>
          </a:bodyPr>
          <a:lstStyle/>
          <a:p>
            <a:r>
              <a:rPr lang="en-US" sz="3200" b="1" dirty="0" smtClean="0">
                <a:effectLst>
                  <a:outerShdw blurRad="38100" dist="38100" dir="2700000" algn="tl">
                    <a:srgbClr val="000000">
                      <a:alpha val="43137"/>
                    </a:srgbClr>
                  </a:outerShdw>
                </a:effectLst>
              </a:rPr>
              <a:t>Software</a:t>
            </a:r>
            <a:endParaRPr lang="ar-IQ"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88214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fontScale="90000"/>
          </a:bodyPr>
          <a:lstStyle/>
          <a:p>
            <a:pPr algn="r"/>
            <a:r>
              <a:rPr lang="ar-IQ" u="sng" dirty="0"/>
              <a:t>الويندوز (</a:t>
            </a:r>
            <a:r>
              <a:rPr lang="en-US" u="sng" dirty="0"/>
              <a:t>Windows</a:t>
            </a:r>
            <a:r>
              <a:rPr lang="ar-IQ" u="sng" dirty="0"/>
              <a:t>):</a:t>
            </a:r>
            <a:r>
              <a:rPr lang="ar-IQ" dirty="0"/>
              <a:t> </a:t>
            </a:r>
          </a:p>
        </p:txBody>
      </p:sp>
      <p:sp>
        <p:nvSpPr>
          <p:cNvPr id="3" name="Content Placeholder 2"/>
          <p:cNvSpPr>
            <a:spLocks noGrp="1"/>
          </p:cNvSpPr>
          <p:nvPr>
            <p:ph idx="1"/>
          </p:nvPr>
        </p:nvSpPr>
        <p:spPr>
          <a:xfrm>
            <a:off x="457200" y="838200"/>
            <a:ext cx="7239000" cy="5617536"/>
          </a:xfrm>
        </p:spPr>
        <p:txBody>
          <a:bodyPr>
            <a:noAutofit/>
          </a:bodyPr>
          <a:lstStyle/>
          <a:p>
            <a:r>
              <a:rPr lang="ar-IQ" sz="1600" b="1" dirty="0">
                <a:latin typeface="Simplified Arabic" pitchFamily="18" charset="-78"/>
                <a:cs typeface="Simplified Arabic" pitchFamily="18" charset="-78"/>
              </a:rPr>
              <a:t>هو أشهر نظام تشغيلي في العالم والمنتج من قبل شركة مايكروسوفت (</a:t>
            </a:r>
            <a:r>
              <a:rPr lang="en-US" sz="1600" b="1" dirty="0">
                <a:latin typeface="Simplified Arabic" pitchFamily="18" charset="-78"/>
                <a:cs typeface="Simplified Arabic" pitchFamily="18" charset="-78"/>
              </a:rPr>
              <a:t>Microsoft</a:t>
            </a:r>
            <a:r>
              <a:rPr lang="ar-IQ" sz="1600" b="1" dirty="0">
                <a:latin typeface="Simplified Arabic" pitchFamily="18" charset="-78"/>
                <a:cs typeface="Simplified Arabic" pitchFamily="18" charset="-78"/>
              </a:rPr>
              <a:t>) وهو تطويراً على نظامهم التشغيلي السابق المسمى الدوز (</a:t>
            </a:r>
            <a:r>
              <a:rPr lang="en-US" sz="1600" b="1" dirty="0">
                <a:latin typeface="Simplified Arabic" pitchFamily="18" charset="-78"/>
                <a:cs typeface="Simplified Arabic" pitchFamily="18" charset="-78"/>
              </a:rPr>
              <a:t>DOS</a:t>
            </a:r>
            <a:r>
              <a:rPr lang="ar-IQ" sz="1600" b="1" dirty="0">
                <a:latin typeface="Simplified Arabic" pitchFamily="18" charset="-78"/>
                <a:cs typeface="Simplified Arabic" pitchFamily="18" charset="-78"/>
              </a:rPr>
              <a:t>). كما إن نظام الويندوز تطور أيضاً على مدى السنين، حيث تقوم شركة ويندوز بإطلاق نسخة جديدة كل عدة سنوات مثل:</a:t>
            </a:r>
            <a:endParaRPr lang="en-US" sz="1600" b="1" dirty="0">
              <a:latin typeface="Simplified Arabic" pitchFamily="18" charset="-78"/>
              <a:cs typeface="Simplified Arabic" pitchFamily="18" charset="-78"/>
            </a:endParaRPr>
          </a:p>
          <a:p>
            <a:pPr algn="l" rtl="0"/>
            <a:r>
              <a:rPr lang="en-US" sz="1600" b="1" dirty="0">
                <a:latin typeface="Simplified Arabic" pitchFamily="18" charset="-78"/>
                <a:cs typeface="Simplified Arabic" pitchFamily="18" charset="-78"/>
              </a:rPr>
              <a:t>Windows 3</a:t>
            </a:r>
          </a:p>
          <a:p>
            <a:pPr algn="l" rtl="0"/>
            <a:r>
              <a:rPr lang="en-US" sz="1600" b="1" dirty="0">
                <a:latin typeface="Simplified Arabic" pitchFamily="18" charset="-78"/>
                <a:cs typeface="Simplified Arabic" pitchFamily="18" charset="-78"/>
              </a:rPr>
              <a:t>Windows 95</a:t>
            </a:r>
          </a:p>
          <a:p>
            <a:pPr algn="l" rtl="0"/>
            <a:r>
              <a:rPr lang="en-US" sz="1600" b="1" dirty="0">
                <a:latin typeface="Simplified Arabic" pitchFamily="18" charset="-78"/>
                <a:cs typeface="Simplified Arabic" pitchFamily="18" charset="-78"/>
              </a:rPr>
              <a:t>Windows 98</a:t>
            </a:r>
          </a:p>
          <a:p>
            <a:pPr algn="l" rtl="0"/>
            <a:r>
              <a:rPr lang="en-US" sz="1600" b="1" dirty="0">
                <a:latin typeface="Simplified Arabic" pitchFamily="18" charset="-78"/>
                <a:cs typeface="Simplified Arabic" pitchFamily="18" charset="-78"/>
              </a:rPr>
              <a:t>Windows Millennium (me)</a:t>
            </a:r>
          </a:p>
          <a:p>
            <a:pPr algn="l" rtl="0"/>
            <a:r>
              <a:rPr lang="en-US" sz="1600" b="1" dirty="0">
                <a:latin typeface="Simplified Arabic" pitchFamily="18" charset="-78"/>
                <a:cs typeface="Simplified Arabic" pitchFamily="18" charset="-78"/>
              </a:rPr>
              <a:t>Windows XP</a:t>
            </a:r>
          </a:p>
          <a:p>
            <a:pPr algn="l" rtl="0"/>
            <a:r>
              <a:rPr lang="en-US" sz="1600" b="1" dirty="0">
                <a:latin typeface="Simplified Arabic" pitchFamily="18" charset="-78"/>
                <a:cs typeface="Simplified Arabic" pitchFamily="18" charset="-78"/>
              </a:rPr>
              <a:t>Windows Vista</a:t>
            </a:r>
          </a:p>
          <a:p>
            <a:pPr algn="l" rtl="0"/>
            <a:r>
              <a:rPr lang="en-US" sz="1600" b="1" dirty="0">
                <a:latin typeface="Simplified Arabic" pitchFamily="18" charset="-78"/>
                <a:cs typeface="Simplified Arabic" pitchFamily="18" charset="-78"/>
              </a:rPr>
              <a:t>Windows 7</a:t>
            </a:r>
          </a:p>
          <a:p>
            <a:pPr algn="l" rtl="0"/>
            <a:r>
              <a:rPr lang="en-US" sz="1600" b="1" dirty="0">
                <a:latin typeface="Simplified Arabic" pitchFamily="18" charset="-78"/>
                <a:cs typeface="Simplified Arabic" pitchFamily="18" charset="-78"/>
              </a:rPr>
              <a:t>Windows </a:t>
            </a:r>
            <a:r>
              <a:rPr lang="en-US" sz="1600" b="1" dirty="0" smtClean="0">
                <a:latin typeface="Simplified Arabic" pitchFamily="18" charset="-78"/>
                <a:cs typeface="Simplified Arabic" pitchFamily="18" charset="-78"/>
              </a:rPr>
              <a:t>8</a:t>
            </a:r>
            <a:endParaRPr lang="en-US" sz="1600" b="1" dirty="0">
              <a:latin typeface="Simplified Arabic" pitchFamily="18" charset="-78"/>
              <a:cs typeface="Simplified Arabic" pitchFamily="18" charset="-78"/>
            </a:endParaRPr>
          </a:p>
          <a:p>
            <a:pPr marL="0" indent="0">
              <a:buNone/>
            </a:pPr>
            <a:r>
              <a:rPr lang="ar-IQ" sz="1600" b="1" dirty="0">
                <a:latin typeface="Simplified Arabic" pitchFamily="18" charset="-78"/>
                <a:cs typeface="Simplified Arabic" pitchFamily="18" charset="-78"/>
              </a:rPr>
              <a:t>وعادتاً ما يتم إطلاق أكثر من طبعة في كل نسخة لأغراض تسويقية حيث تختلف طبعة عن أخرى بالسعر وبالقبليات والبرامج الملحقة بالنظام التشغيلي مثل:</a:t>
            </a:r>
            <a:endParaRPr lang="en-US" sz="1600" b="1" dirty="0">
              <a:latin typeface="Simplified Arabic" pitchFamily="18" charset="-78"/>
              <a:cs typeface="Simplified Arabic" pitchFamily="18" charset="-78"/>
            </a:endParaRPr>
          </a:p>
          <a:p>
            <a:pPr lvl="0" algn="l" rtl="0"/>
            <a:r>
              <a:rPr lang="en-US" sz="1600" b="1" dirty="0">
                <a:latin typeface="Simplified Arabic" pitchFamily="18" charset="-78"/>
                <a:cs typeface="Simplified Arabic" pitchFamily="18" charset="-78"/>
              </a:rPr>
              <a:t>Windows XP (Home Edition, Professional Edition).</a:t>
            </a:r>
          </a:p>
          <a:p>
            <a:pPr lvl="0" algn="l" rtl="0"/>
            <a:r>
              <a:rPr lang="en-US" sz="1600" b="1" dirty="0">
                <a:latin typeface="Simplified Arabic" pitchFamily="18" charset="-78"/>
                <a:cs typeface="Simplified Arabic" pitchFamily="18" charset="-78"/>
              </a:rPr>
              <a:t>Windows Vista (Home Basic Edition, Home Premium Edition, Business Edition, Ultimate Edition).</a:t>
            </a:r>
          </a:p>
          <a:p>
            <a:pPr lvl="0" algn="l" rtl="0"/>
            <a:r>
              <a:rPr lang="en-US" sz="1600" b="1" dirty="0">
                <a:latin typeface="Simplified Arabic" pitchFamily="18" charset="-78"/>
                <a:cs typeface="Simplified Arabic" pitchFamily="18" charset="-78"/>
              </a:rPr>
              <a:t>Windows 7 (Starter Edition, Home Basic Edition, Home Premium Edition, Business Edition, Ultimate Edition).</a:t>
            </a:r>
          </a:p>
          <a:p>
            <a:pPr algn="l" rtl="0"/>
            <a:r>
              <a:rPr lang="ar-IQ" sz="1600" b="1" dirty="0">
                <a:latin typeface="Simplified Arabic" pitchFamily="18" charset="-78"/>
                <a:cs typeface="Simplified Arabic" pitchFamily="18" charset="-78"/>
              </a:rPr>
              <a:t> </a:t>
            </a:r>
            <a:endParaRPr lang="en-US" sz="1600" b="1" dirty="0">
              <a:latin typeface="Simplified Arabic" pitchFamily="18" charset="-78"/>
              <a:cs typeface="Simplified Arabic" pitchFamily="18" charset="-78"/>
            </a:endParaRPr>
          </a:p>
          <a:p>
            <a:pPr algn="l" rtl="0"/>
            <a:endParaRPr lang="ar-IQ" sz="16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1652933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239000" cy="6150936"/>
          </a:xfrm>
        </p:spPr>
        <p:txBody>
          <a:bodyPr>
            <a:normAutofit/>
          </a:bodyPr>
          <a:lstStyle/>
          <a:p>
            <a:pPr algn="just"/>
            <a:r>
              <a:rPr lang="ar-IQ" sz="2400" b="1" dirty="0">
                <a:latin typeface="Simplified Arabic" pitchFamily="18" charset="-78"/>
                <a:cs typeface="Simplified Arabic" pitchFamily="18" charset="-78"/>
              </a:rPr>
              <a:t>كما تقوم شركة مايكروسوفت بإطلاق تحديثات (</a:t>
            </a:r>
            <a:r>
              <a:rPr lang="en-US" sz="2400" b="1" dirty="0">
                <a:latin typeface="Simplified Arabic" pitchFamily="18" charset="-78"/>
                <a:cs typeface="Simplified Arabic" pitchFamily="18" charset="-78"/>
              </a:rPr>
              <a:t>Service Pack</a:t>
            </a:r>
            <a:r>
              <a:rPr lang="ar-IQ" sz="2400" b="1" dirty="0">
                <a:latin typeface="Simplified Arabic" pitchFamily="18" charset="-78"/>
                <a:cs typeface="Simplified Arabic" pitchFamily="18" charset="-78"/>
              </a:rPr>
              <a:t>) على كل نسخة لحل المشاكل وسد الثغرات الأمنية التي تكتشفها الشركة بين فترة وأخرى من بعد إطلاق النسخة الجديدة مثل:</a:t>
            </a:r>
            <a:endParaRPr lang="en-US" sz="2400" b="1" dirty="0">
              <a:latin typeface="Simplified Arabic" pitchFamily="18" charset="-78"/>
              <a:cs typeface="Simplified Arabic" pitchFamily="18" charset="-78"/>
            </a:endParaRPr>
          </a:p>
          <a:p>
            <a:pPr lvl="0" algn="l" rtl="0"/>
            <a:r>
              <a:rPr lang="en-US" sz="2400" b="1" dirty="0">
                <a:latin typeface="Simplified Arabic" pitchFamily="18" charset="-78"/>
                <a:cs typeface="Simplified Arabic" pitchFamily="18" charset="-78"/>
              </a:rPr>
              <a:t>Windows XP Service Pack 1 (Win XP SP1).</a:t>
            </a:r>
          </a:p>
          <a:p>
            <a:pPr lvl="0" algn="l" rtl="0"/>
            <a:r>
              <a:rPr lang="en-US" sz="2400" b="1" dirty="0">
                <a:latin typeface="Simplified Arabic" pitchFamily="18" charset="-78"/>
                <a:cs typeface="Simplified Arabic" pitchFamily="18" charset="-78"/>
              </a:rPr>
              <a:t>Windows XP Service Pack 2 (Win XP SP2).</a:t>
            </a:r>
          </a:p>
          <a:p>
            <a:pPr lvl="0" algn="l" rtl="0"/>
            <a:r>
              <a:rPr lang="en-US" sz="2400" b="1" dirty="0">
                <a:latin typeface="Simplified Arabic" pitchFamily="18" charset="-78"/>
                <a:cs typeface="Simplified Arabic" pitchFamily="18" charset="-78"/>
              </a:rPr>
              <a:t>Windows 7 Service Pack 1 (Win 7 SP1).</a:t>
            </a:r>
          </a:p>
          <a:p>
            <a:pPr marL="0" indent="0" algn="just">
              <a:buNone/>
            </a:pPr>
            <a:r>
              <a:rPr lang="ar-IQ" sz="2400" b="1" dirty="0">
                <a:latin typeface="Simplified Arabic" pitchFamily="18" charset="-78"/>
                <a:cs typeface="Simplified Arabic" pitchFamily="18" charset="-78"/>
              </a:rPr>
              <a:t>علماً بأنه توجد أنظمة تشغيلية أخرى من شركة مايكروسوفت تستخدم لغير الحاسبات الشخصية مثل:</a:t>
            </a:r>
            <a:endParaRPr lang="en-US" sz="2400" b="1" dirty="0">
              <a:latin typeface="Simplified Arabic" pitchFamily="18" charset="-78"/>
              <a:cs typeface="Simplified Arabic" pitchFamily="18" charset="-78"/>
            </a:endParaRPr>
          </a:p>
          <a:p>
            <a:pPr lvl="0" algn="just"/>
            <a:r>
              <a:rPr lang="ar-IQ" sz="2400" b="1" dirty="0">
                <a:latin typeface="Simplified Arabic" pitchFamily="18" charset="-78"/>
                <a:cs typeface="Simplified Arabic" pitchFamily="18" charset="-78"/>
              </a:rPr>
              <a:t>نسخ خاصة للحواسيب الخوادم (</a:t>
            </a:r>
            <a:r>
              <a:rPr lang="en-US" sz="2400" b="1" dirty="0">
                <a:latin typeface="Simplified Arabic" pitchFamily="18" charset="-78"/>
                <a:cs typeface="Simplified Arabic" pitchFamily="18" charset="-78"/>
              </a:rPr>
              <a:t>Server Computer</a:t>
            </a:r>
            <a:r>
              <a:rPr lang="ar-IQ" sz="2400" b="1" dirty="0">
                <a:latin typeface="Simplified Arabic" pitchFamily="18" charset="-78"/>
                <a:cs typeface="Simplified Arabic" pitchFamily="18" charset="-78"/>
              </a:rPr>
              <a:t>) مثل (</a:t>
            </a:r>
            <a:r>
              <a:rPr lang="en-US" sz="2400" b="1" dirty="0">
                <a:latin typeface="Simplified Arabic" pitchFamily="18" charset="-78"/>
                <a:cs typeface="Simplified Arabic" pitchFamily="18" charset="-78"/>
              </a:rPr>
              <a:t>Windows Server 2003</a:t>
            </a:r>
            <a:r>
              <a:rPr lang="ar-IQ" sz="2400" b="1" dirty="0">
                <a:latin typeface="Simplified Arabic" pitchFamily="18" charset="-78"/>
                <a:cs typeface="Simplified Arabic" pitchFamily="18" charset="-78"/>
              </a:rPr>
              <a:t>)  و (</a:t>
            </a:r>
            <a:r>
              <a:rPr lang="en-US" sz="2400" b="1" dirty="0">
                <a:latin typeface="Simplified Arabic" pitchFamily="18" charset="-78"/>
                <a:cs typeface="Simplified Arabic" pitchFamily="18" charset="-78"/>
              </a:rPr>
              <a:t>Windows Server 2008</a:t>
            </a:r>
            <a:r>
              <a:rPr lang="ar-IQ" sz="2400" b="1" dirty="0">
                <a:latin typeface="Simplified Arabic" pitchFamily="18" charset="-78"/>
                <a:cs typeface="Simplified Arabic" pitchFamily="18" charset="-78"/>
              </a:rPr>
              <a:t>).</a:t>
            </a:r>
            <a:endParaRPr lang="en-US" sz="2400" b="1" dirty="0">
              <a:latin typeface="Simplified Arabic" pitchFamily="18" charset="-78"/>
              <a:cs typeface="Simplified Arabic" pitchFamily="18" charset="-78"/>
            </a:endParaRPr>
          </a:p>
          <a:p>
            <a:pPr lvl="0" algn="just"/>
            <a:r>
              <a:rPr lang="ar-IQ" sz="2400" b="1" dirty="0">
                <a:latin typeface="Simplified Arabic" pitchFamily="18" charset="-78"/>
                <a:cs typeface="Simplified Arabic" pitchFamily="18" charset="-78"/>
              </a:rPr>
              <a:t>نسخ خاصة للهواتف الذكية وتسمى بشكل عام (</a:t>
            </a:r>
            <a:r>
              <a:rPr lang="en-US" sz="2400" b="1" dirty="0">
                <a:latin typeface="Simplified Arabic" pitchFamily="18" charset="-78"/>
                <a:cs typeface="Simplified Arabic" pitchFamily="18" charset="-78"/>
              </a:rPr>
              <a:t>Windows Mobile</a:t>
            </a:r>
            <a:r>
              <a:rPr lang="ar-IQ" sz="2400" b="1" dirty="0">
                <a:latin typeface="Simplified Arabic" pitchFamily="18" charset="-78"/>
                <a:cs typeface="Simplified Arabic" pitchFamily="18" charset="-78"/>
              </a:rPr>
              <a:t>).</a:t>
            </a:r>
            <a:endParaRPr lang="en-US" sz="2400" b="1" dirty="0">
              <a:latin typeface="Simplified Arabic" pitchFamily="18" charset="-78"/>
              <a:cs typeface="Simplified Arabic" pitchFamily="18" charset="-78"/>
            </a:endParaRPr>
          </a:p>
          <a:p>
            <a:pPr algn="just"/>
            <a:r>
              <a:rPr lang="ar-IQ" sz="2400" b="1" dirty="0">
                <a:latin typeface="Simplified Arabic" pitchFamily="18" charset="-78"/>
                <a:cs typeface="Simplified Arabic" pitchFamily="18" charset="-78"/>
              </a:rPr>
              <a:t>وسيتم التركيز على مفاهيم نظام التشغيل ويندوز بالاعتماد على نسخة (</a:t>
            </a:r>
            <a:r>
              <a:rPr lang="en-US" sz="2400" b="1" dirty="0">
                <a:latin typeface="Simplified Arabic" pitchFamily="18" charset="-78"/>
                <a:cs typeface="Simplified Arabic" pitchFamily="18" charset="-78"/>
              </a:rPr>
              <a:t>Windows 7</a:t>
            </a:r>
            <a:r>
              <a:rPr lang="ar-IQ" sz="2400" b="1" dirty="0">
                <a:latin typeface="Simplified Arabic" pitchFamily="18" charset="-78"/>
                <a:cs typeface="Simplified Arabic" pitchFamily="18" charset="-78"/>
              </a:rPr>
              <a:t>) لشيوعها أكثر من غيرها. </a:t>
            </a:r>
            <a:endParaRPr lang="en-US" sz="2400" b="1" dirty="0">
              <a:latin typeface="Simplified Arabic" pitchFamily="18" charset="-78"/>
              <a:cs typeface="Simplified Arabic" pitchFamily="18" charset="-78"/>
            </a:endParaRPr>
          </a:p>
          <a:p>
            <a:endParaRPr lang="ar-IQ" dirty="0"/>
          </a:p>
        </p:txBody>
      </p:sp>
    </p:spTree>
    <p:extLst>
      <p:ext uri="{BB962C8B-B14F-4D97-AF65-F5344CB8AC3E}">
        <p14:creationId xmlns:p14="http://schemas.microsoft.com/office/powerpoint/2010/main" val="1706814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661160"/>
          </a:xfrm>
        </p:spPr>
        <p:txBody>
          <a:bodyPr>
            <a:normAutofit fontScale="90000"/>
          </a:bodyPr>
          <a:lstStyle/>
          <a:p>
            <a:pPr algn="r"/>
            <a:r>
              <a:rPr lang="ar-IQ" u="sng" dirty="0"/>
              <a:t>التسهيلات التي قدمها النظام التشغيلي ويندوز وتميز بها عن النظام التشغيلي دوز</a:t>
            </a:r>
            <a:r>
              <a:rPr lang="ar-IQ" u="sng" dirty="0" smtClean="0"/>
              <a:t>.</a:t>
            </a:r>
            <a:endParaRPr lang="ar-IQ" dirty="0"/>
          </a:p>
        </p:txBody>
      </p:sp>
      <p:sp>
        <p:nvSpPr>
          <p:cNvPr id="3" name="Content Placeholder 2"/>
          <p:cNvSpPr>
            <a:spLocks noGrp="1"/>
          </p:cNvSpPr>
          <p:nvPr>
            <p:ph idx="1"/>
          </p:nvPr>
        </p:nvSpPr>
        <p:spPr>
          <a:xfrm>
            <a:off x="457200" y="2057400"/>
            <a:ext cx="7239000" cy="4398336"/>
          </a:xfrm>
        </p:spPr>
        <p:txBody>
          <a:bodyPr>
            <a:normAutofit/>
          </a:bodyPr>
          <a:lstStyle/>
          <a:p>
            <a:pPr lvl="0" algn="just"/>
            <a:r>
              <a:rPr lang="ar-IQ" sz="2800" b="1" dirty="0">
                <a:latin typeface="Simplified Arabic" pitchFamily="18" charset="-78"/>
                <a:cs typeface="Simplified Arabic" pitchFamily="18" charset="-78"/>
              </a:rPr>
              <a:t>المظهر الجديد للبرنامج الذي صمم لتسهيل الاستخدام وذلك بسبب اعتماده على الرموز الصورية بدلاً عن الإيعازات الكتابية بنظام دوز والتي يجب أن تحفظ.</a:t>
            </a:r>
            <a:endParaRPr lang="en-US" sz="2800" b="1" dirty="0">
              <a:latin typeface="Simplified Arabic" pitchFamily="18" charset="-78"/>
              <a:cs typeface="Simplified Arabic" pitchFamily="18" charset="-78"/>
            </a:endParaRPr>
          </a:p>
          <a:p>
            <a:pPr lvl="0" algn="just"/>
            <a:r>
              <a:rPr lang="ar-IQ" sz="2800" b="1" dirty="0">
                <a:latin typeface="Simplified Arabic" pitchFamily="18" charset="-78"/>
                <a:cs typeface="Simplified Arabic" pitchFamily="18" charset="-78"/>
              </a:rPr>
              <a:t>أمكانية تنفيذ والتفاعل مع عدة برامج في الوقت ذاته.</a:t>
            </a:r>
            <a:endParaRPr lang="en-US" sz="2800" b="1" dirty="0">
              <a:latin typeface="Simplified Arabic" pitchFamily="18" charset="-78"/>
              <a:cs typeface="Simplified Arabic" pitchFamily="18" charset="-78"/>
            </a:endParaRPr>
          </a:p>
          <a:p>
            <a:pPr lvl="0" algn="just"/>
            <a:r>
              <a:rPr lang="ar-IQ" sz="2800" b="1" dirty="0">
                <a:latin typeface="Simplified Arabic" pitchFamily="18" charset="-78"/>
                <a:cs typeface="Simplified Arabic" pitchFamily="18" charset="-78"/>
              </a:rPr>
              <a:t>سهولة استخدام الحاسوب حتى لغير المتكلمين باللغة الانكليزية بسبب وجود نسخ بعدة لغات ومنها العربية.</a:t>
            </a:r>
            <a:endParaRPr lang="en-US" sz="2800" b="1" dirty="0">
              <a:latin typeface="Simplified Arabic" pitchFamily="18" charset="-78"/>
              <a:cs typeface="Simplified Arabic" pitchFamily="18" charset="-78"/>
            </a:endParaRPr>
          </a:p>
          <a:p>
            <a:pPr algn="just"/>
            <a:r>
              <a:rPr lang="ar-IQ" sz="2800" b="1" dirty="0">
                <a:latin typeface="Simplified Arabic" pitchFamily="18" charset="-78"/>
                <a:cs typeface="Simplified Arabic" pitchFamily="18" charset="-78"/>
              </a:rPr>
              <a:t>إمكانية تشغيل بعض البرامج التي كانت تعمل بنظام الدوز على النظام ويندوز.</a:t>
            </a:r>
          </a:p>
        </p:txBody>
      </p:sp>
    </p:spTree>
    <p:extLst>
      <p:ext uri="{BB962C8B-B14F-4D97-AF65-F5344CB8AC3E}">
        <p14:creationId xmlns:p14="http://schemas.microsoft.com/office/powerpoint/2010/main" val="17199795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26</TotalTime>
  <Words>447</Words>
  <Application>Microsoft Office PowerPoint</Application>
  <PresentationFormat>On-screen Show (4:3)</PresentationFormat>
  <Paragraphs>42</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Sakkal Majalla</vt:lpstr>
      <vt:lpstr>Simplified Arabic</vt:lpstr>
      <vt:lpstr>Tahoma</vt:lpstr>
      <vt:lpstr>Trebuchet MS</vt:lpstr>
      <vt:lpstr>Wingdings</vt:lpstr>
      <vt:lpstr>Wingdings 2</vt:lpstr>
      <vt:lpstr>Opulent</vt:lpstr>
      <vt:lpstr>OPERATING SYSTEM</vt:lpstr>
      <vt:lpstr>مقدمة: </vt:lpstr>
      <vt:lpstr>PowerPoint Presentation</vt:lpstr>
      <vt:lpstr>الويندوز (Windows): </vt:lpstr>
      <vt:lpstr>PowerPoint Presentation</vt:lpstr>
      <vt:lpstr>التسهيلات التي قدمها النظام التشغيلي ويندوز وتميز بها عن النظام التشغيلي دوز.</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OPERATING SYSTEM ( WINDOWS 7)</dc:title>
  <dc:creator>intel</dc:creator>
  <cp:lastModifiedBy>Maher</cp:lastModifiedBy>
  <cp:revision>8</cp:revision>
  <dcterms:created xsi:type="dcterms:W3CDTF">2006-08-16T00:00:00Z</dcterms:created>
  <dcterms:modified xsi:type="dcterms:W3CDTF">2025-10-09T09:06:39Z</dcterms:modified>
</cp:coreProperties>
</file>