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1D8BD707-D9CF-40AE-B4C6-C98DA3205C09}" type="datetimeFigureOut">
              <a:rPr lang="en-US" smtClean="0"/>
              <a:pPr/>
              <a:t>12/16/2022</a:t>
            </a:fld>
            <a:endParaRPr lang="en-US"/>
          </a:p>
        </p:txBody>
      </p:sp>
      <p:sp>
        <p:nvSpPr>
          <p:cNvPr id="17" name="Footer Placeholder 16"/>
          <p:cNvSpPr>
            <a:spLocks noGrp="1"/>
          </p:cNvSpPr>
          <p:nvPr>
            <p:ph type="ftr" sz="quarter" idx="11"/>
          </p:nvPr>
        </p:nvSpPr>
        <p:spPr>
          <a:xfrm>
            <a:off x="2898648" y="6355080"/>
            <a:ext cx="3474720" cy="365760"/>
          </a:xfrm>
        </p:spPr>
        <p:txBody>
          <a:bodyPr/>
          <a:lstStyle/>
          <a:p>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B6F15528-21DE-4FAA-801E-634DDDAF4B2B}" type="slidenum">
              <a:rPr lang="en-US" smtClean="0"/>
              <a:pPr/>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a:xfrm>
            <a:off x="2898648" y="6355080"/>
            <a:ext cx="3474720" cy="365760"/>
          </a:xfrm>
        </p:spPr>
        <p:txBody>
          <a:bodyPr/>
          <a:lstStyle/>
          <a:p>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B6F15528-21DE-4FAA-801E-634DDDAF4B2B}" type="slidenum">
              <a:rPr lang="en-US" smtClean="0"/>
              <a:pPr/>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1D8BD707-D9CF-40AE-B4C6-C98DA3205C09}" type="datetimeFigureOut">
              <a:rPr lang="en-US" smtClean="0"/>
              <a:pPr/>
              <a:t>12/16/2022</a:t>
            </a:fld>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6F15528-21DE-4FAA-801E-634DDDAF4B2B}" type="slidenum">
              <a:rPr lang="en-US" smtClean="0"/>
              <a:pPr/>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200" kern="120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r" rtl="1"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r" rtl="1"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r" rtl="1"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r" rtl="1"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r" rtl="1"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r" rtl="1"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r" rtl="1"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r" rtl="1"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IQ" sz="4400" b="1" dirty="0" smtClean="0"/>
              <a:t>مختبر الحاسبات</a:t>
            </a:r>
            <a:endParaRPr lang="ar-IQ" sz="4400" b="1" dirty="0"/>
          </a:p>
        </p:txBody>
      </p:sp>
      <p:sp>
        <p:nvSpPr>
          <p:cNvPr id="3" name="Subtitle 2"/>
          <p:cNvSpPr>
            <a:spLocks noGrp="1"/>
          </p:cNvSpPr>
          <p:nvPr>
            <p:ph type="subTitle" idx="1"/>
          </p:nvPr>
        </p:nvSpPr>
        <p:spPr/>
        <p:txBody>
          <a:bodyPr>
            <a:noAutofit/>
          </a:bodyPr>
          <a:lstStyle/>
          <a:p>
            <a:r>
              <a:rPr lang="ar-IQ" sz="3200" b="1" dirty="0" smtClean="0"/>
              <a:t>المحاضرة العاشرة</a:t>
            </a:r>
            <a:endParaRPr lang="ar-IQ" sz="3200" b="1" dirty="0"/>
          </a:p>
        </p:txBody>
      </p:sp>
    </p:spTree>
    <p:extLst>
      <p:ext uri="{BB962C8B-B14F-4D97-AF65-F5344CB8AC3E}">
        <p14:creationId xmlns:p14="http://schemas.microsoft.com/office/powerpoint/2010/main" val="2335335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pPr lvl="0" algn="r" rtl="1"/>
            <a:r>
              <a:rPr lang="ar-IQ" dirty="0"/>
              <a:t>في حال قيامنا باستنساخ حافظة وكان يوجد حافظة بنفس الاسم فسوف يقوم الويندوز بفحص محتويات الحافظتين ويظهر رسالة تحذيرية تمكننا من التدقيق على استبدال كل حافظة في داخل الحافظة المنقولة من خلال الضغط على (</a:t>
            </a:r>
            <a:r>
              <a:rPr lang="en-US" dirty="0"/>
              <a:t>Yes </a:t>
            </a:r>
            <a:r>
              <a:rPr lang="ar-IQ" dirty="0"/>
              <a:t>) أو (</a:t>
            </a:r>
            <a:r>
              <a:rPr lang="en-US" dirty="0"/>
              <a:t> No</a:t>
            </a:r>
            <a:r>
              <a:rPr lang="ar-IQ" dirty="0"/>
              <a:t>) أو اختيار (</a:t>
            </a:r>
            <a:r>
              <a:rPr lang="en-US" dirty="0"/>
              <a:t>Yes to All</a:t>
            </a:r>
            <a:r>
              <a:rPr lang="ar-IQ" dirty="0"/>
              <a:t>) لإبدال كل الحافظات من غير أن يظهر السؤال مرة ثانية حتى في حال وجود تشابه في الحافظات الداخلية، كما يمكننا إلغاء العملية كلها (</a:t>
            </a:r>
            <a:r>
              <a:rPr lang="en-US" dirty="0"/>
              <a:t>Cancel</a:t>
            </a:r>
            <a:r>
              <a:rPr lang="ar-IQ" dirty="0"/>
              <a:t>).</a:t>
            </a:r>
            <a:endParaRPr lang="en-US" dirty="0"/>
          </a:p>
          <a:p>
            <a:pPr algn="r" rtl="1"/>
            <a:endParaRPr lang="ar-IQ" dirty="0"/>
          </a:p>
        </p:txBody>
      </p:sp>
    </p:spTree>
    <p:extLst>
      <p:ext uri="{BB962C8B-B14F-4D97-AF65-F5344CB8AC3E}">
        <p14:creationId xmlns:p14="http://schemas.microsoft.com/office/powerpoint/2010/main" val="5442601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1" y="457200"/>
            <a:ext cx="8382000" cy="556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977897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pPr algn="r"/>
            <a:r>
              <a:rPr lang="ar-IQ" b="1" dirty="0"/>
              <a:t>نقل </a:t>
            </a:r>
            <a:r>
              <a:rPr lang="ar-IQ" b="1" dirty="0" smtClean="0"/>
              <a:t>الأيقونات</a:t>
            </a:r>
            <a:r>
              <a:rPr lang="en-US" b="1" dirty="0" smtClean="0"/>
              <a:t> Cut </a:t>
            </a:r>
            <a:r>
              <a:rPr lang="en-US" b="1" dirty="0"/>
              <a:t>- </a:t>
            </a:r>
            <a:r>
              <a:rPr lang="en-US" b="1" dirty="0" smtClean="0"/>
              <a:t>Paste</a:t>
            </a:r>
            <a:endParaRPr lang="ar-IQ" dirty="0"/>
          </a:p>
        </p:txBody>
      </p:sp>
      <p:sp>
        <p:nvSpPr>
          <p:cNvPr id="3" name="Content Placeholder 2"/>
          <p:cNvSpPr>
            <a:spLocks noGrp="1"/>
          </p:cNvSpPr>
          <p:nvPr>
            <p:ph sz="quarter" idx="1"/>
          </p:nvPr>
        </p:nvSpPr>
        <p:spPr>
          <a:xfrm>
            <a:off x="457200" y="914400"/>
            <a:ext cx="8229600" cy="5211763"/>
          </a:xfrm>
        </p:spPr>
        <p:txBody>
          <a:bodyPr>
            <a:normAutofit/>
          </a:bodyPr>
          <a:lstStyle/>
          <a:p>
            <a:pPr algn="just" rtl="1"/>
            <a:r>
              <a:rPr lang="ar-IQ" dirty="0"/>
              <a:t>العملية مشابهة للاستنساخ ولكن الفرق بأننا سنتمكن من عمل (</a:t>
            </a:r>
            <a:r>
              <a:rPr lang="en-US" dirty="0"/>
              <a:t>Paste</a:t>
            </a:r>
            <a:r>
              <a:rPr lang="ar-IQ" dirty="0"/>
              <a:t>) لمرة واحدة وأن الملف الأصلي سوف يختفي</a:t>
            </a:r>
            <a:r>
              <a:rPr lang="ar-IQ" dirty="0" smtClean="0"/>
              <a:t>.</a:t>
            </a:r>
            <a:endParaRPr lang="en-US" dirty="0"/>
          </a:p>
          <a:p>
            <a:pPr lvl="0" algn="just" rtl="1"/>
            <a:r>
              <a:rPr lang="ar-IQ" b="1" u="sng" dirty="0"/>
              <a:t>المسح(</a:t>
            </a:r>
            <a:r>
              <a:rPr lang="en-US" b="1" u="sng" dirty="0"/>
              <a:t>Delete</a:t>
            </a:r>
            <a:r>
              <a:rPr lang="ar-IQ" b="1" u="sng" dirty="0"/>
              <a:t>) – نقل الملفات إلى سلة المهملات</a:t>
            </a:r>
            <a:r>
              <a:rPr lang="ar-IQ" b="1" dirty="0"/>
              <a:t>:</a:t>
            </a:r>
            <a:endParaRPr lang="en-US" dirty="0"/>
          </a:p>
          <a:p>
            <a:pPr algn="just" rtl="1"/>
            <a:r>
              <a:rPr lang="ar-IQ" dirty="0"/>
              <a:t>بإمكاننا مسح أيقونة أو مجموعة أيقونات من خلال اختيارها ثم عمل (</a:t>
            </a:r>
            <a:r>
              <a:rPr lang="en-US" dirty="0"/>
              <a:t>RC</a:t>
            </a:r>
            <a:r>
              <a:rPr lang="ar-IQ" dirty="0"/>
              <a:t>) ونختار (</a:t>
            </a:r>
            <a:r>
              <a:rPr lang="en-US" dirty="0"/>
              <a:t>Delete</a:t>
            </a:r>
            <a:r>
              <a:rPr lang="ar-IQ" dirty="0"/>
              <a:t>) من القائمة أو نضغط على زر (</a:t>
            </a:r>
            <a:r>
              <a:rPr lang="en-US" dirty="0"/>
              <a:t>Delete</a:t>
            </a:r>
            <a:r>
              <a:rPr lang="ar-IQ" dirty="0"/>
              <a:t>) في لوحة المفاتيح.</a:t>
            </a:r>
            <a:endParaRPr lang="en-US" dirty="0"/>
          </a:p>
          <a:p>
            <a:pPr algn="just" rtl="1"/>
            <a:r>
              <a:rPr lang="ar-IQ" dirty="0"/>
              <a:t>بما أن عملية المسح تعتبر عملية خطرة لذلك فإن الويندوز سيظهر رسالة تحذيرية بعدد الفقرات التي سيتم نقلها إلى سلة المهملات</a:t>
            </a:r>
            <a:r>
              <a:rPr lang="ar-IQ" dirty="0" smtClean="0"/>
              <a:t>.</a:t>
            </a:r>
          </a:p>
          <a:p>
            <a:pPr algn="just" rtl="1"/>
            <a:endParaRPr lang="en-US" dirty="0"/>
          </a:p>
          <a:p>
            <a:pPr algn="just" rtl="1"/>
            <a:endParaRPr lang="ar-IQ" dirty="0"/>
          </a:p>
        </p:txBody>
      </p:sp>
      <p:pic>
        <p:nvPicPr>
          <p:cNvPr id="4" name="Picture 3"/>
          <p:cNvPicPr/>
          <p:nvPr/>
        </p:nvPicPr>
        <p:blipFill>
          <a:blip r:embed="rId2"/>
          <a:stretch>
            <a:fillRect/>
          </a:stretch>
        </p:blipFill>
        <p:spPr>
          <a:xfrm>
            <a:off x="2590800" y="5257800"/>
            <a:ext cx="2992755" cy="1487170"/>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987056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normAutofit lnSpcReduction="10000"/>
          </a:bodyPr>
          <a:lstStyle/>
          <a:p>
            <a:pPr algn="just" rtl="1"/>
            <a:r>
              <a:rPr lang="ar-IQ" dirty="0"/>
              <a:t>بإمكاننا القيام بالعمليات التالية على الملف أو المجلد الموجود في سلة المهملات:</a:t>
            </a:r>
            <a:endParaRPr lang="en-US" dirty="0"/>
          </a:p>
          <a:p>
            <a:pPr lvl="0" algn="just" rtl="1"/>
            <a:r>
              <a:rPr lang="ar-IQ" dirty="0"/>
              <a:t>استرجاع الملفات أو المجلدات من سلة المهملات إلى نفس الموقع الذي حذف منه حيث نختارها ونعمل (</a:t>
            </a:r>
            <a:r>
              <a:rPr lang="en-US" dirty="0"/>
              <a:t>RC</a:t>
            </a:r>
            <a:r>
              <a:rPr lang="ar-IQ" dirty="0"/>
              <a:t>) ونختار (</a:t>
            </a:r>
            <a:r>
              <a:rPr lang="en-US" dirty="0"/>
              <a:t>Restore</a:t>
            </a:r>
            <a:r>
              <a:rPr lang="ar-IQ" dirty="0"/>
              <a:t>) من القائمة فترجع إلى نفس موقعه الذي حذفت منه. </a:t>
            </a:r>
            <a:endParaRPr lang="en-US" dirty="0"/>
          </a:p>
          <a:p>
            <a:pPr lvl="0" algn="just" rtl="1"/>
            <a:r>
              <a:rPr lang="ar-IQ" dirty="0"/>
              <a:t>إرجاع الملفات أو المجلدات إلى موقع أخر من خلال اختيارها ونعمل (</a:t>
            </a:r>
            <a:r>
              <a:rPr lang="en-US" dirty="0"/>
              <a:t>RC</a:t>
            </a:r>
            <a:r>
              <a:rPr lang="ar-IQ" dirty="0"/>
              <a:t>) ونختار (</a:t>
            </a:r>
            <a:r>
              <a:rPr lang="en-US" dirty="0"/>
              <a:t>Cut</a:t>
            </a:r>
            <a:r>
              <a:rPr lang="ar-IQ" dirty="0"/>
              <a:t>) من القائمة ثم نذهب إلى المجلد الذي نريد إرجاع الملفات أو المجلدات إليه ونعمل (</a:t>
            </a:r>
            <a:r>
              <a:rPr lang="en-US" dirty="0"/>
              <a:t>RC</a:t>
            </a:r>
            <a:r>
              <a:rPr lang="ar-IQ" dirty="0"/>
              <a:t>) ثم (</a:t>
            </a:r>
            <a:r>
              <a:rPr lang="en-US" dirty="0"/>
              <a:t>Paste</a:t>
            </a:r>
            <a:r>
              <a:rPr lang="ar-IQ" dirty="0"/>
              <a:t>).</a:t>
            </a:r>
            <a:endParaRPr lang="en-US" dirty="0"/>
          </a:p>
          <a:p>
            <a:pPr lvl="0" algn="just" rtl="1"/>
            <a:r>
              <a:rPr lang="ar-IQ" dirty="0"/>
              <a:t>مسح الملفات أو المجلدات نهائياً من خلال اختيارها وعمل (</a:t>
            </a:r>
            <a:r>
              <a:rPr lang="en-US" dirty="0"/>
              <a:t>RC</a:t>
            </a:r>
            <a:r>
              <a:rPr lang="ar-IQ" dirty="0"/>
              <a:t>) ثم نختار (</a:t>
            </a:r>
            <a:r>
              <a:rPr lang="en-US" dirty="0"/>
              <a:t>Delete</a:t>
            </a:r>
            <a:r>
              <a:rPr lang="ar-IQ" dirty="0"/>
              <a:t>)  وهنا يحذر الويندوز بأن هذه الملفات أو المجلدات سوف تمسح بصورة نهائية ويمكننا أما تأكيد العملية من خلال اختيار (</a:t>
            </a:r>
            <a:r>
              <a:rPr lang="en-US" dirty="0"/>
              <a:t>Yes</a:t>
            </a:r>
            <a:r>
              <a:rPr lang="ar-IQ" dirty="0"/>
              <a:t>) أو إلغاء العملية من خلال اختيار (</a:t>
            </a:r>
            <a:r>
              <a:rPr lang="en-US" dirty="0"/>
              <a:t>No</a:t>
            </a:r>
            <a:r>
              <a:rPr lang="ar-IQ" dirty="0"/>
              <a:t>).</a:t>
            </a:r>
            <a:endParaRPr lang="en-US" dirty="0"/>
          </a:p>
          <a:p>
            <a:pPr algn="just" rtl="1"/>
            <a:endParaRPr lang="ar-IQ" dirty="0"/>
          </a:p>
        </p:txBody>
      </p:sp>
    </p:spTree>
    <p:extLst>
      <p:ext uri="{BB962C8B-B14F-4D97-AF65-F5344CB8AC3E}">
        <p14:creationId xmlns:p14="http://schemas.microsoft.com/office/powerpoint/2010/main" val="1163922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1" y="914401"/>
            <a:ext cx="7010400" cy="3170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015284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pPr algn="just" rtl="1"/>
            <a:r>
              <a:rPr lang="ar-IQ" b="1" u="sng" dirty="0"/>
              <a:t>ملاحظات: </a:t>
            </a:r>
            <a:endParaRPr lang="en-US" dirty="0"/>
          </a:p>
          <a:p>
            <a:pPr algn="just" rtl="1"/>
            <a:r>
              <a:rPr lang="ar-IQ" dirty="0"/>
              <a:t>بالإمكان معرفة الموقع الأصلي للملف من خلال إيقاف المؤشر عليه فنرى تفاصيل الملف كما في </a:t>
            </a:r>
            <a:r>
              <a:rPr lang="ar-IQ" dirty="0" smtClean="0"/>
              <a:t>الصورة </a:t>
            </a:r>
            <a:r>
              <a:rPr lang="ar-IQ" dirty="0"/>
              <a:t>أدناه</a:t>
            </a:r>
            <a:r>
              <a:rPr lang="ar-IQ" dirty="0" smtClean="0"/>
              <a:t>:</a:t>
            </a:r>
          </a:p>
          <a:p>
            <a:pPr marL="0" indent="0" algn="just" rtl="1">
              <a:buNone/>
            </a:pPr>
            <a:endParaRPr lang="ar-IQ" dirty="0"/>
          </a:p>
        </p:txBody>
      </p:sp>
      <p:pic>
        <p:nvPicPr>
          <p:cNvPr id="4" name="Picture 3" descr="del loc.jpg"/>
          <p:cNvPicPr/>
          <p:nvPr/>
        </p:nvPicPr>
        <p:blipFill>
          <a:blip r:embed="rId2"/>
          <a:srcRect b="15431"/>
          <a:stretch>
            <a:fillRect/>
          </a:stretch>
        </p:blipFill>
        <p:spPr>
          <a:xfrm>
            <a:off x="1600200" y="3352800"/>
            <a:ext cx="6172199" cy="2667000"/>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30837349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pPr algn="r" rtl="1"/>
            <a:r>
              <a:rPr lang="ar-IQ" dirty="0"/>
              <a:t> بالإمكان معرفة الموقع الأصلي للمجلد (</a:t>
            </a:r>
            <a:r>
              <a:rPr lang="en-US" dirty="0"/>
              <a:t>Folder</a:t>
            </a:r>
            <a:r>
              <a:rPr lang="ar-IQ" dirty="0"/>
              <a:t>) من خلال أختيار المجلد فنرى تفاصيل موقعه في أسفل النافذة كما في الصورة أدناه</a:t>
            </a:r>
            <a:r>
              <a:rPr lang="ar-IQ" dirty="0" smtClean="0"/>
              <a:t>:</a:t>
            </a:r>
          </a:p>
          <a:p>
            <a:pPr algn="r" rtl="1"/>
            <a:endParaRPr lang="ar-IQ" dirty="0"/>
          </a:p>
        </p:txBody>
      </p:sp>
      <p:pic>
        <p:nvPicPr>
          <p:cNvPr id="4" name="Picture 3"/>
          <p:cNvPicPr/>
          <p:nvPr/>
        </p:nvPicPr>
        <p:blipFill>
          <a:blip r:embed="rId2"/>
          <a:stretch>
            <a:fillRect/>
          </a:stretch>
        </p:blipFill>
        <p:spPr>
          <a:xfrm>
            <a:off x="1143000" y="3276600"/>
            <a:ext cx="7162800" cy="2743200"/>
          </a:xfrm>
          <a:prstGeom prst="rect">
            <a:avLst/>
          </a:prstGeom>
          <a:ln w="889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val="14166934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a:p>
        </p:txBody>
      </p:sp>
      <p:sp>
        <p:nvSpPr>
          <p:cNvPr id="3" name="Content Placeholder 2"/>
          <p:cNvSpPr>
            <a:spLocks noGrp="1"/>
          </p:cNvSpPr>
          <p:nvPr>
            <p:ph sz="quarter" idx="1"/>
          </p:nvPr>
        </p:nvSpPr>
        <p:spPr/>
        <p:txBody>
          <a:bodyPr/>
          <a:lstStyle/>
          <a:p>
            <a:pPr lvl="0" algn="just" rtl="1"/>
            <a:r>
              <a:rPr lang="ar-IQ" dirty="0"/>
              <a:t>إن سلة المهملات هي ليست مجلد وهو لا يخضع لقاعدة عدم وجود ملفين أو مجلدين بنفس الاسم بنفس المجلد.</a:t>
            </a:r>
            <a:endParaRPr lang="en-US" dirty="0"/>
          </a:p>
          <a:p>
            <a:pPr algn="just" rtl="1"/>
            <a:r>
              <a:rPr lang="ar-IQ" dirty="0"/>
              <a:t>إن سطح المكتب (</a:t>
            </a:r>
            <a:r>
              <a:rPr lang="en-US" dirty="0"/>
              <a:t>Desktop</a:t>
            </a:r>
            <a:r>
              <a:rPr lang="ar-IQ" dirty="0"/>
              <a:t>) هو بالحقيقة مجلد موجود في داخل مجلدات النظام التشغيلي، لذلك بإمكاننا إنشاء ملفات عليه ومسحها وإرجاعها أليه.</a:t>
            </a:r>
          </a:p>
        </p:txBody>
      </p:sp>
    </p:spTree>
    <p:extLst>
      <p:ext uri="{BB962C8B-B14F-4D97-AF65-F5344CB8AC3E}">
        <p14:creationId xmlns:p14="http://schemas.microsoft.com/office/powerpoint/2010/main" val="17210286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4</TotalTime>
  <Words>389</Words>
  <Application>Microsoft Office PowerPoint</Application>
  <PresentationFormat>On-screen Show (4:3)</PresentationFormat>
  <Paragraphs>17</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Bookman Old Style</vt:lpstr>
      <vt:lpstr>Gill Sans MT</vt:lpstr>
      <vt:lpstr>Times New Roman</vt:lpstr>
      <vt:lpstr>Wingdings</vt:lpstr>
      <vt:lpstr>Wingdings 3</vt:lpstr>
      <vt:lpstr>Origin</vt:lpstr>
      <vt:lpstr>مختبر الحاسبات</vt:lpstr>
      <vt:lpstr>PowerPoint Presentation</vt:lpstr>
      <vt:lpstr>PowerPoint Presentation</vt:lpstr>
      <vt:lpstr>نقل الأيقونات Cut - Paste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مختبر الحاسبات</dc:title>
  <dc:creator>intel</dc:creator>
  <cp:lastModifiedBy>Maher</cp:lastModifiedBy>
  <cp:revision>2</cp:revision>
  <dcterms:created xsi:type="dcterms:W3CDTF">2006-08-16T00:00:00Z</dcterms:created>
  <dcterms:modified xsi:type="dcterms:W3CDTF">2022-12-16T18:12:25Z</dcterms:modified>
</cp:coreProperties>
</file>