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7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905000"/>
            <a:ext cx="7543800" cy="2593975"/>
          </a:xfrm>
        </p:spPr>
        <p:txBody>
          <a:bodyPr anchor="b"/>
          <a:lstStyle>
            <a:lvl1pPr>
              <a:defRPr sz="6600">
                <a:ln>
                  <a:noFill/>
                </a:ln>
                <a:solidFill>
                  <a:schemeClr val="tx2"/>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685800" y="4572000"/>
            <a:ext cx="6461760" cy="1066800"/>
          </a:xfrm>
        </p:spPr>
        <p:txBody>
          <a:bodyPr anchor="t">
            <a:normAutofit/>
          </a:bodyPr>
          <a:lstStyle>
            <a:lvl1pPr marL="0" indent="0" algn="l">
              <a:buNone/>
              <a:defRPr sz="20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1752600" cy="58515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5486400"/>
            <a:ext cx="7659687" cy="1168400"/>
          </a:xfrm>
        </p:spPr>
        <p:txBody>
          <a:bodyPr anchor="t"/>
          <a:lstStyle>
            <a:lvl1pPr algn="l">
              <a:defRPr sz="36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3852863"/>
            <a:ext cx="6135687" cy="1633538"/>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19600" y="1536192"/>
            <a:ext cx="3657600" cy="45902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19600" y="1535113"/>
            <a:ext cx="3657600" cy="639762"/>
          </a:xfrm>
        </p:spPr>
        <p:txBody>
          <a:bodyPr anchor="b">
            <a:no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419600" y="2174875"/>
            <a:ext cx="365760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4801" y="5495544"/>
            <a:ext cx="7772400" cy="594360"/>
          </a:xfrm>
        </p:spPr>
        <p:txBody>
          <a:bodyPr anchor="b"/>
          <a:lstStyle>
            <a:lvl1pPr algn="ctr">
              <a:defRPr sz="2200" b="1"/>
            </a:lvl1pPr>
          </a:lstStyle>
          <a:p>
            <a:r>
              <a:rPr lang="en-US" smtClean="0"/>
              <a:t>Click to edit Master title style</a:t>
            </a:r>
            <a:endParaRPr lang="en-US" dirty="0"/>
          </a:p>
        </p:txBody>
      </p:sp>
      <p:sp>
        <p:nvSpPr>
          <p:cNvPr id="4" name="Text Placeholder 3"/>
          <p:cNvSpPr>
            <a:spLocks noGrp="1"/>
          </p:cNvSpPr>
          <p:nvPr>
            <p:ph type="body" sz="half" idx="2"/>
          </p:nvPr>
        </p:nvSpPr>
        <p:spPr>
          <a:xfrm>
            <a:off x="304799" y="6096000"/>
            <a:ext cx="7772401" cy="6096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
        <p:nvSpPr>
          <p:cNvPr id="9" name="Content Placeholder 8"/>
          <p:cNvSpPr>
            <a:spLocks noGrp="1"/>
          </p:cNvSpPr>
          <p:nvPr>
            <p:ph sz="quarter" idx="13"/>
          </p:nvPr>
        </p:nvSpPr>
        <p:spPr>
          <a:xfrm>
            <a:off x="304800" y="381000"/>
            <a:ext cx="7772400" cy="494284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01752" y="5495278"/>
            <a:ext cx="7772400" cy="594626"/>
          </a:xfrm>
        </p:spPr>
        <p:txBody>
          <a:bodyPr anchor="b"/>
          <a:lstStyle>
            <a:lvl1pPr algn="ctr">
              <a:defRPr sz="2200" b="1">
                <a:ln>
                  <a:noFill/>
                </a:ln>
                <a:solidFill>
                  <a:schemeClr val="tx2"/>
                </a:solidFill>
              </a:defRPr>
            </a:lvl1pPr>
          </a:lstStyle>
          <a:p>
            <a:r>
              <a:rPr lang="en-US" smtClean="0"/>
              <a:t>Click to edit Master title style</a:t>
            </a:r>
            <a:endParaRPr lang="en-US" dirty="0"/>
          </a:p>
        </p:txBody>
      </p:sp>
      <p:sp>
        <p:nvSpPr>
          <p:cNvPr id="3" name="Picture Placeholder 2"/>
          <p:cNvSpPr>
            <a:spLocks noGrp="1"/>
          </p:cNvSpPr>
          <p:nvPr>
            <p:ph type="pic" idx="1"/>
          </p:nvPr>
        </p:nvSpPr>
        <p:spPr>
          <a:xfrm>
            <a:off x="0" y="0"/>
            <a:ext cx="84582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301752" y="6096000"/>
            <a:ext cx="7772400" cy="612648"/>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8" name="Date Placeholder 7"/>
          <p:cNvSpPr>
            <a:spLocks noGrp="1"/>
          </p:cNvSpPr>
          <p:nvPr>
            <p:ph type="dt" sz="half" idx="10"/>
          </p:nvPr>
        </p:nvSpPr>
        <p:spPr/>
        <p:txBody>
          <a:bodyPr/>
          <a:lstStyle/>
          <a:p>
            <a:fld id="{1D8BD707-D9CF-40AE-B4C6-C98DA3205C09}" type="datetimeFigureOut">
              <a:rPr lang="en-US" smtClean="0"/>
              <a:pPr/>
              <a:t>12/16/2022</a:t>
            </a:fld>
            <a:endParaRPr lang="en-US"/>
          </a:p>
        </p:txBody>
      </p:sp>
      <p:sp>
        <p:nvSpPr>
          <p:cNvPr id="9" name="Slide Number Placeholder 8"/>
          <p:cNvSpPr>
            <a:spLocks noGrp="1"/>
          </p:cNvSpPr>
          <p:nvPr>
            <p:ph type="sldNum" sz="quarter" idx="11"/>
          </p:nvPr>
        </p:nvSpPr>
        <p:spPr/>
        <p:txBody>
          <a:bodyPr/>
          <a:lstStyle/>
          <a:p>
            <a:fld id="{B6F15528-21DE-4FAA-801E-634DDDAF4B2B}" type="slidenum">
              <a:rPr lang="en-US" smtClean="0"/>
              <a:pPr/>
              <a:t>‹#›</a:t>
            </a:fld>
            <a:endParaRPr lang="en-US"/>
          </a:p>
        </p:txBody>
      </p:sp>
      <p:sp>
        <p:nvSpPr>
          <p:cNvPr id="10" name="Footer Placeholder 9"/>
          <p:cNvSpPr>
            <a:spLocks noGrp="1"/>
          </p:cNvSpPr>
          <p:nvPr>
            <p:ph type="ftr" sz="quarter" idx="12"/>
          </p:nvPr>
        </p:nvSpPr>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7620000" cy="1143000"/>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7620000" cy="48006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8458200" y="0"/>
            <a:ext cx="6858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8458200" y="5486400"/>
            <a:ext cx="685800" cy="685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4"/>
          </p:nvPr>
        </p:nvSpPr>
        <p:spPr>
          <a:xfrm>
            <a:off x="8531788" y="5648960"/>
            <a:ext cx="548640" cy="396240"/>
          </a:xfrm>
          <a:prstGeom prst="bracketPair">
            <a:avLst>
              <a:gd name="adj" fmla="val 17949"/>
            </a:avLst>
          </a:prstGeom>
          <a:ln w="19050">
            <a:solidFill>
              <a:srgbClr val="FFFFFF"/>
            </a:solidFill>
          </a:ln>
        </p:spPr>
        <p:txBody>
          <a:bodyPr vert="horz" lIns="0" tIns="0" rIns="0" bIns="0" rtlCol="0" anchor="ctr"/>
          <a:lstStyle>
            <a:lvl1pPr algn="ctr">
              <a:defRPr sz="1800">
                <a:solidFill>
                  <a:srgbClr val="FFFFFF"/>
                </a:solidFill>
              </a:defRPr>
            </a:lvl1pPr>
          </a:lstStyle>
          <a:p>
            <a:fld id="{B6F15528-21DE-4FAA-801E-634DDDAF4B2B}" type="slidenum">
              <a:rPr lang="en-US" smtClean="0"/>
              <a:pPr/>
              <a:t>‹#›</a:t>
            </a:fld>
            <a:endParaRPr lang="en-US"/>
          </a:p>
        </p:txBody>
      </p:sp>
      <p:sp>
        <p:nvSpPr>
          <p:cNvPr id="5" name="Footer Placeholder 4"/>
          <p:cNvSpPr>
            <a:spLocks noGrp="1"/>
          </p:cNvSpPr>
          <p:nvPr>
            <p:ph type="ftr" sz="quarter" idx="3"/>
          </p:nvPr>
        </p:nvSpPr>
        <p:spPr>
          <a:xfrm rot="16200000">
            <a:off x="7586910" y="4048760"/>
            <a:ext cx="2367281" cy="365760"/>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4" name="Date Placeholder 3"/>
          <p:cNvSpPr>
            <a:spLocks noGrp="1"/>
          </p:cNvSpPr>
          <p:nvPr>
            <p:ph type="dt" sz="half" idx="2"/>
          </p:nvPr>
        </p:nvSpPr>
        <p:spPr>
          <a:xfrm rot="16200000">
            <a:off x="7551351" y="1645920"/>
            <a:ext cx="2438399" cy="365760"/>
          </a:xfrm>
          <a:prstGeom prst="rect">
            <a:avLst/>
          </a:prstGeom>
        </p:spPr>
        <p:txBody>
          <a:bodyPr vert="horz" lIns="91440" tIns="45720" rIns="91440" bIns="45720" rtlCol="0" anchor="ctr"/>
          <a:lstStyle>
            <a:lvl1pPr algn="l">
              <a:defRPr sz="1200">
                <a:solidFill>
                  <a:schemeClr val="bg2"/>
                </a:solidFill>
              </a:defRPr>
            </a:lvl1pPr>
          </a:lstStyle>
          <a:p>
            <a:fld id="{1D8BD707-D9CF-40AE-B4C6-C98DA3205C09}" type="datetimeFigureOut">
              <a:rPr lang="en-US" smtClean="0"/>
              <a:pPr/>
              <a:t>12/16/2022</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defRPr sz="4600" kern="1200" cap="none" spc="-100" baseline="0">
          <a:ln>
            <a:noFill/>
          </a:ln>
          <a:solidFill>
            <a:schemeClr val="tx2"/>
          </a:solidFill>
          <a:effectLst/>
          <a:latin typeface="+mj-lt"/>
          <a:ea typeface="+mj-ea"/>
          <a:cs typeface="+mj-cs"/>
        </a:defRPr>
      </a:lvl1pPr>
    </p:titleStyle>
    <p:bodyStyle>
      <a:lvl1pPr marL="342900" indent="-228600" algn="r" defTabSz="914400" rtl="1" eaLnBrk="1" latinLnBrk="0" hangingPunct="1">
        <a:spcBef>
          <a:spcPct val="20000"/>
        </a:spcBef>
        <a:buClr>
          <a:schemeClr val="accent1"/>
        </a:buClr>
        <a:buFont typeface="Arial" pitchFamily="34" charset="0"/>
        <a:buChar char="•"/>
        <a:defRPr sz="2200" kern="1200">
          <a:solidFill>
            <a:schemeClr val="tx1"/>
          </a:solidFill>
          <a:latin typeface="+mn-lt"/>
          <a:ea typeface="+mn-ea"/>
          <a:cs typeface="+mn-cs"/>
        </a:defRPr>
      </a:lvl1pPr>
      <a:lvl2pPr marL="640080" indent="-228600" algn="r" defTabSz="914400" rtl="1" eaLnBrk="1" latinLnBrk="0" hangingPunct="1">
        <a:spcBef>
          <a:spcPct val="20000"/>
        </a:spcBef>
        <a:buClr>
          <a:schemeClr val="accent2"/>
        </a:buClr>
        <a:buFont typeface="Arial" pitchFamily="34" charset="0"/>
        <a:buChar char="•"/>
        <a:defRPr sz="2000" kern="1200">
          <a:solidFill>
            <a:schemeClr val="tx1"/>
          </a:solidFill>
          <a:latin typeface="+mn-lt"/>
          <a:ea typeface="+mn-ea"/>
          <a:cs typeface="+mn-cs"/>
        </a:defRPr>
      </a:lvl2pPr>
      <a:lvl3pPr marL="1005840" indent="-228600" algn="r" defTabSz="914400" rtl="1" eaLnBrk="1" latinLnBrk="0" hangingPunct="1">
        <a:spcBef>
          <a:spcPct val="20000"/>
        </a:spcBef>
        <a:buClr>
          <a:schemeClr val="accent3"/>
        </a:buClr>
        <a:buFont typeface="Arial" pitchFamily="34" charset="0"/>
        <a:buChar char="•"/>
        <a:defRPr sz="1800" kern="1200">
          <a:solidFill>
            <a:schemeClr val="tx1"/>
          </a:solidFill>
          <a:latin typeface="+mn-lt"/>
          <a:ea typeface="+mn-ea"/>
          <a:cs typeface="+mn-cs"/>
        </a:defRPr>
      </a:lvl3pPr>
      <a:lvl4pPr marL="1280160" indent="-228600" algn="r" defTabSz="914400" rtl="1" eaLnBrk="1" latinLnBrk="0" hangingPunct="1">
        <a:spcBef>
          <a:spcPct val="20000"/>
        </a:spcBef>
        <a:buClr>
          <a:schemeClr val="accent4"/>
        </a:buClr>
        <a:buFont typeface="Arial" pitchFamily="34" charset="0"/>
        <a:buChar char="•"/>
        <a:defRPr sz="1600" kern="1200">
          <a:solidFill>
            <a:schemeClr val="tx1"/>
          </a:solidFill>
          <a:latin typeface="+mn-lt"/>
          <a:ea typeface="+mn-ea"/>
          <a:cs typeface="+mn-cs"/>
        </a:defRPr>
      </a:lvl4pPr>
      <a:lvl5pPr marL="1554480" indent="-228600" algn="r" defTabSz="914400" rtl="1" eaLnBrk="1" latinLnBrk="0" hangingPunct="1">
        <a:spcBef>
          <a:spcPct val="20000"/>
        </a:spcBef>
        <a:buClr>
          <a:schemeClr val="accent5"/>
        </a:buClr>
        <a:buFont typeface="Arial" pitchFamily="34" charset="0"/>
        <a:buChar char="•"/>
        <a:defRPr sz="1400" kern="1200" baseline="0">
          <a:solidFill>
            <a:schemeClr val="tx1"/>
          </a:solidFill>
          <a:latin typeface="+mn-lt"/>
          <a:ea typeface="+mn-ea"/>
          <a:cs typeface="+mn-cs"/>
        </a:defRPr>
      </a:lvl5pPr>
      <a:lvl6pPr marL="1737360" indent="-182880" algn="r" defTabSz="914400" rtl="1" eaLnBrk="1" latinLnBrk="0" hangingPunct="1">
        <a:spcBef>
          <a:spcPct val="20000"/>
        </a:spcBef>
        <a:buClr>
          <a:schemeClr val="accent1"/>
        </a:buClr>
        <a:buFont typeface="Arial" pitchFamily="34" charset="0"/>
        <a:buChar char="•"/>
        <a:defRPr sz="1400" kern="1200" baseline="0">
          <a:solidFill>
            <a:schemeClr val="tx1"/>
          </a:solidFill>
          <a:latin typeface="+mn-lt"/>
          <a:ea typeface="+mn-ea"/>
          <a:cs typeface="+mn-cs"/>
        </a:defRPr>
      </a:lvl6pPr>
      <a:lvl7pPr marL="1920240" indent="-182880" algn="r" defTabSz="914400" rtl="1" eaLnBrk="1" latinLnBrk="0" hangingPunct="1">
        <a:spcBef>
          <a:spcPct val="20000"/>
        </a:spcBef>
        <a:buClr>
          <a:schemeClr val="accent2"/>
        </a:buClr>
        <a:buFont typeface="Arial" pitchFamily="34" charset="0"/>
        <a:buChar char="•"/>
        <a:defRPr sz="1400" kern="1200">
          <a:solidFill>
            <a:schemeClr val="tx1"/>
          </a:solidFill>
          <a:latin typeface="+mn-lt"/>
          <a:ea typeface="+mn-ea"/>
          <a:cs typeface="+mn-cs"/>
        </a:defRPr>
      </a:lvl7pPr>
      <a:lvl8pPr marL="2103120" indent="-182880" algn="r" defTabSz="914400" rtl="1" eaLnBrk="1" latinLnBrk="0" hangingPunct="1">
        <a:spcBef>
          <a:spcPct val="20000"/>
        </a:spcBef>
        <a:buClr>
          <a:schemeClr val="accent3"/>
        </a:buClr>
        <a:buFont typeface="Arial" pitchFamily="34" charset="0"/>
        <a:buChar char="•"/>
        <a:defRPr sz="1400" kern="1200">
          <a:solidFill>
            <a:schemeClr val="tx1"/>
          </a:solidFill>
          <a:latin typeface="+mn-lt"/>
          <a:ea typeface="+mn-ea"/>
          <a:cs typeface="+mn-cs"/>
        </a:defRPr>
      </a:lvl8pPr>
      <a:lvl9pPr marL="2286000" indent="-182880" algn="r" defTabSz="914400" rtl="1" eaLnBrk="1" latinLnBrk="0" hangingPunct="1">
        <a:spcBef>
          <a:spcPct val="20000"/>
        </a:spcBef>
        <a:buClr>
          <a:schemeClr val="accent4"/>
        </a:buClr>
        <a:buFont typeface="Arial" pitchFamily="34" charset="0"/>
        <a:buChar char="•"/>
        <a:defRPr sz="14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Autofit/>
          </a:bodyPr>
          <a:lstStyle/>
          <a:p>
            <a:r>
              <a:rPr lang="ar-IQ" sz="4000" dirty="0" smtClean="0"/>
              <a:t>مختبر الحاسوب</a:t>
            </a:r>
            <a:endParaRPr lang="ar-IQ" sz="4000" dirty="0"/>
          </a:p>
        </p:txBody>
      </p:sp>
      <p:sp>
        <p:nvSpPr>
          <p:cNvPr id="3" name="Subtitle 2"/>
          <p:cNvSpPr>
            <a:spLocks noGrp="1"/>
          </p:cNvSpPr>
          <p:nvPr>
            <p:ph type="subTitle" idx="1"/>
          </p:nvPr>
        </p:nvSpPr>
        <p:spPr/>
        <p:txBody>
          <a:bodyPr/>
          <a:lstStyle/>
          <a:p>
            <a:r>
              <a:rPr lang="ar-IQ" sz="2400" b="1" dirty="0" smtClean="0"/>
              <a:t>المحاضرة الثانية</a:t>
            </a:r>
            <a:endParaRPr lang="ar-IQ" sz="2400" b="1" dirty="0"/>
          </a:p>
        </p:txBody>
      </p:sp>
    </p:spTree>
    <p:extLst>
      <p:ext uri="{BB962C8B-B14F-4D97-AF65-F5344CB8AC3E}">
        <p14:creationId xmlns:p14="http://schemas.microsoft.com/office/powerpoint/2010/main" val="21518454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pPr algn="r"/>
            <a:r>
              <a:rPr lang="ar-IQ" b="1" u="sng" dirty="0"/>
              <a:t>نوع </a:t>
            </a:r>
            <a:r>
              <a:rPr lang="ar-IQ" u="sng" dirty="0"/>
              <a:t>النظام</a:t>
            </a:r>
            <a:r>
              <a:rPr lang="ar-IQ" b="1" u="sng" dirty="0"/>
              <a:t> (</a:t>
            </a:r>
            <a:r>
              <a:rPr lang="en-US" b="1" u="sng" dirty="0"/>
              <a:t>32-bit , 64-bit</a:t>
            </a:r>
            <a:r>
              <a:rPr lang="ar-IQ" b="1" u="sng" dirty="0"/>
              <a:t>)</a:t>
            </a:r>
            <a:r>
              <a:rPr lang="en-US" b="1" u="sng" dirty="0"/>
              <a:t>:</a:t>
            </a:r>
            <a:endParaRPr lang="ar-IQ" dirty="0"/>
          </a:p>
        </p:txBody>
      </p:sp>
      <p:sp>
        <p:nvSpPr>
          <p:cNvPr id="2" name="Content Placeholder 1"/>
          <p:cNvSpPr>
            <a:spLocks noGrp="1"/>
          </p:cNvSpPr>
          <p:nvPr>
            <p:ph idx="1"/>
          </p:nvPr>
        </p:nvSpPr>
        <p:spPr>
          <a:xfrm>
            <a:off x="457200" y="1219200"/>
            <a:ext cx="7620000" cy="5181600"/>
          </a:xfrm>
        </p:spPr>
        <p:txBody>
          <a:bodyPr>
            <a:normAutofit/>
          </a:bodyPr>
          <a:lstStyle/>
          <a:p>
            <a:r>
              <a:rPr lang="ar-IQ" dirty="0"/>
              <a:t>بشكل عام يوجد نوعين من الأنظمة كأجهزة (</a:t>
            </a:r>
            <a:r>
              <a:rPr lang="en-US" dirty="0"/>
              <a:t>Hardware</a:t>
            </a:r>
            <a:r>
              <a:rPr lang="ar-IQ" dirty="0"/>
              <a:t>) حسب التصميم الداخلي لها حيث إن التصميم القديم يعتمد على الـ (</a:t>
            </a:r>
            <a:r>
              <a:rPr lang="en-US" dirty="0"/>
              <a:t>32-bit</a:t>
            </a:r>
            <a:r>
              <a:rPr lang="ar-IQ" dirty="0"/>
              <a:t>) وفي السنوات الأخيرة أصبحت أغلب الأجهزة تصمم بالاعتماد على الـ (</a:t>
            </a:r>
            <a:r>
              <a:rPr lang="en-US" dirty="0"/>
              <a:t>64-bit</a:t>
            </a:r>
            <a:r>
              <a:rPr lang="ar-IQ" dirty="0"/>
              <a:t>) والذي يوفر سرعة أعلى لنقل البيانات (أي يصبح الحاسوب أكثر سرعة في العمل)، ولذلك يوجد نوعين من كل نسخ الأنظمة التشغيلية الحديثة كي تلائم تصميم الجهاز مثل:</a:t>
            </a:r>
            <a:endParaRPr lang="en-US" dirty="0"/>
          </a:p>
          <a:p>
            <a:pPr lvl="0" algn="l" rtl="0"/>
            <a:r>
              <a:rPr lang="en-US" dirty="0"/>
              <a:t>Windows Vista 32-bit Home Premium Edition.</a:t>
            </a:r>
          </a:p>
          <a:p>
            <a:pPr lvl="0" algn="l" rtl="0"/>
            <a:r>
              <a:rPr lang="en-US" dirty="0"/>
              <a:t>Windows Vista 64-bit Home Premium Edition.</a:t>
            </a:r>
          </a:p>
          <a:p>
            <a:pPr lvl="0" algn="l" rtl="0"/>
            <a:r>
              <a:rPr lang="en-US" dirty="0"/>
              <a:t>Windows 7 32-bit Ultimate Edition.</a:t>
            </a:r>
          </a:p>
          <a:p>
            <a:pPr lvl="0" algn="l" rtl="0"/>
            <a:r>
              <a:rPr lang="en-US" dirty="0"/>
              <a:t>Windows 7 64-bit Ultimate Edition.</a:t>
            </a:r>
          </a:p>
          <a:p>
            <a:r>
              <a:rPr lang="ar-IQ" b="1" u="sng" dirty="0"/>
              <a:t>ملاحظات</a:t>
            </a:r>
            <a:r>
              <a:rPr lang="ar-IQ" dirty="0"/>
              <a:t>:</a:t>
            </a:r>
            <a:endParaRPr lang="en-US" dirty="0"/>
          </a:p>
          <a:p>
            <a:pPr lvl="0"/>
            <a:r>
              <a:rPr lang="ar-IQ" dirty="0"/>
              <a:t>بالإمكان تنصيب نسخة ويندوز من نوع (</a:t>
            </a:r>
            <a:r>
              <a:rPr lang="en-US" dirty="0"/>
              <a:t>32-bit</a:t>
            </a:r>
            <a:r>
              <a:rPr lang="ar-IQ" dirty="0"/>
              <a:t>) على جهاز من نوع (</a:t>
            </a:r>
            <a:r>
              <a:rPr lang="en-US" dirty="0"/>
              <a:t>64-bit</a:t>
            </a:r>
            <a:r>
              <a:rPr lang="ar-IQ" dirty="0"/>
              <a:t>) ولكن في هذه الحالة لن يتم الاستفادة من السرعة التي توفرها تقنية الـ (</a:t>
            </a:r>
            <a:r>
              <a:rPr lang="en-US" dirty="0"/>
              <a:t>64-bit</a:t>
            </a:r>
            <a:r>
              <a:rPr lang="ar-IQ" dirty="0"/>
              <a:t>) المعتمدة في تصميم الجهاز.</a:t>
            </a:r>
            <a:endParaRPr lang="en-US" dirty="0"/>
          </a:p>
          <a:p>
            <a:endParaRPr lang="ar-IQ" dirty="0"/>
          </a:p>
        </p:txBody>
      </p:sp>
    </p:spTree>
    <p:extLst>
      <p:ext uri="{BB962C8B-B14F-4D97-AF65-F5344CB8AC3E}">
        <p14:creationId xmlns:p14="http://schemas.microsoft.com/office/powerpoint/2010/main" val="1091736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ar-IQ" dirty="0"/>
          </a:p>
        </p:txBody>
      </p:sp>
      <p:sp>
        <p:nvSpPr>
          <p:cNvPr id="3" name="Content Placeholder 2"/>
          <p:cNvSpPr>
            <a:spLocks noGrp="1"/>
          </p:cNvSpPr>
          <p:nvPr>
            <p:ph idx="1"/>
          </p:nvPr>
        </p:nvSpPr>
        <p:spPr/>
        <p:txBody>
          <a:bodyPr>
            <a:normAutofit/>
          </a:bodyPr>
          <a:lstStyle/>
          <a:p>
            <a:pPr lvl="0" algn="just"/>
            <a:r>
              <a:rPr lang="ar-IQ" sz="2800" dirty="0"/>
              <a:t>لا يمكن تنصيب نسخة ويندوز من نوع (</a:t>
            </a:r>
            <a:r>
              <a:rPr lang="en-US" sz="2800" dirty="0"/>
              <a:t>64-bit</a:t>
            </a:r>
            <a:r>
              <a:rPr lang="ar-IQ" sz="2800" dirty="0"/>
              <a:t>) على جهاز من نوع (</a:t>
            </a:r>
            <a:r>
              <a:rPr lang="en-US" sz="2800" dirty="0"/>
              <a:t>32-bit</a:t>
            </a:r>
            <a:r>
              <a:rPr lang="ar-IQ" sz="2800" dirty="0"/>
              <a:t>)</a:t>
            </a:r>
            <a:r>
              <a:rPr lang="en-US" sz="2800" dirty="0"/>
              <a:t>.</a:t>
            </a:r>
          </a:p>
          <a:p>
            <a:pPr lvl="0" algn="just"/>
            <a:r>
              <a:rPr lang="ar-IQ" sz="2800" dirty="0"/>
              <a:t>أغلب الشركات المنتجة للبرامج التطبيقية (</a:t>
            </a:r>
            <a:r>
              <a:rPr lang="en-US" sz="2800" dirty="0"/>
              <a:t>Application programs</a:t>
            </a:r>
            <a:r>
              <a:rPr lang="ar-IQ" sz="2800" dirty="0"/>
              <a:t>) تصدر نفس التطبيق البرمجي بنسختين (</a:t>
            </a:r>
            <a:r>
              <a:rPr lang="en-US" sz="2800" dirty="0"/>
              <a:t>32-bit</a:t>
            </a:r>
            <a:r>
              <a:rPr lang="ar-IQ" sz="2800" dirty="0"/>
              <a:t>) و (</a:t>
            </a:r>
            <a:r>
              <a:rPr lang="en-US" sz="2800" dirty="0"/>
              <a:t>64-bit</a:t>
            </a:r>
            <a:r>
              <a:rPr lang="ar-IQ" sz="2800" dirty="0"/>
              <a:t>) والذي يعتمد في توافقه في العمل على النظام التشغيلي وليس على الجهاز مثل لو تم تنصيب نظام تشغيلي من نوع (</a:t>
            </a:r>
            <a:r>
              <a:rPr lang="en-US" sz="2800" dirty="0"/>
              <a:t>32-bit</a:t>
            </a:r>
            <a:r>
              <a:rPr lang="ar-IQ" sz="2800" dirty="0"/>
              <a:t>) على حاسوب من نوع (</a:t>
            </a:r>
            <a:r>
              <a:rPr lang="en-US" sz="2800" dirty="0"/>
              <a:t>64-bit</a:t>
            </a:r>
            <a:r>
              <a:rPr lang="ar-IQ" sz="2800" dirty="0"/>
              <a:t>) ففي هذه الحالة يجب أن يكون التطبيق من نوع (</a:t>
            </a:r>
            <a:r>
              <a:rPr lang="en-US" sz="2800" dirty="0"/>
              <a:t>32-bit</a:t>
            </a:r>
            <a:r>
              <a:rPr lang="ar-IQ" sz="2800" dirty="0"/>
              <a:t>).</a:t>
            </a:r>
            <a:endParaRPr lang="en-US" sz="2800" dirty="0"/>
          </a:p>
          <a:p>
            <a:pPr algn="just"/>
            <a:r>
              <a:rPr lang="ar-IQ" sz="2800" dirty="0"/>
              <a:t>في الغالب يمكن تنصيب تطبيق من نوع (</a:t>
            </a:r>
            <a:r>
              <a:rPr lang="en-US" sz="2800" dirty="0"/>
              <a:t>32-bit</a:t>
            </a:r>
            <a:r>
              <a:rPr lang="ar-IQ" sz="2800" dirty="0"/>
              <a:t>) على نظام تشغيلي من نوع (</a:t>
            </a:r>
            <a:r>
              <a:rPr lang="en-US" sz="2800" dirty="0"/>
              <a:t>64-bit</a:t>
            </a:r>
            <a:r>
              <a:rPr lang="ar-IQ" sz="2800" dirty="0"/>
              <a:t>) ولا يمكن العكس.</a:t>
            </a:r>
          </a:p>
        </p:txBody>
      </p:sp>
    </p:spTree>
    <p:extLst>
      <p:ext uri="{BB962C8B-B14F-4D97-AF65-F5344CB8AC3E}">
        <p14:creationId xmlns:p14="http://schemas.microsoft.com/office/powerpoint/2010/main" val="4845164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ar-IQ" dirty="0" smtClean="0"/>
              <a:t>أجهزة الادخال واجهزة الاخراج:</a:t>
            </a:r>
            <a:endParaRPr lang="ar-IQ" dirty="0"/>
          </a:p>
        </p:txBody>
      </p:sp>
      <p:sp>
        <p:nvSpPr>
          <p:cNvPr id="3" name="Content Placeholder 2"/>
          <p:cNvSpPr>
            <a:spLocks noGrp="1"/>
          </p:cNvSpPr>
          <p:nvPr>
            <p:ph idx="1"/>
          </p:nvPr>
        </p:nvSpPr>
        <p:spPr/>
        <p:txBody>
          <a:bodyPr>
            <a:normAutofit/>
          </a:bodyPr>
          <a:lstStyle/>
          <a:p>
            <a:pPr algn="just"/>
            <a:r>
              <a:rPr lang="ar-IQ" sz="2800" dirty="0"/>
              <a:t>تصنف بعض الأجهزة في الحاسوب إلى:</a:t>
            </a:r>
            <a:endParaRPr lang="en-US" sz="2800" dirty="0"/>
          </a:p>
          <a:p>
            <a:pPr lvl="0" algn="just"/>
            <a:r>
              <a:rPr lang="ar-IQ" sz="2800" dirty="0"/>
              <a:t>أجهزة إخراج: مثل الشاشة والطابعة والسماعات</a:t>
            </a:r>
            <a:endParaRPr lang="en-US" sz="2800" dirty="0"/>
          </a:p>
          <a:p>
            <a:pPr lvl="0" algn="just"/>
            <a:r>
              <a:rPr lang="ar-IQ" sz="2800" dirty="0"/>
              <a:t>أجهزة إدخال: مثل المؤشر ولوحة المفاتيح و اللاقطة، ولأهمية المؤشر ولوحة المفاتيح فسيتم التركيز على كيفية استخدامهما:</a:t>
            </a:r>
            <a:endParaRPr lang="en-US" sz="2800" dirty="0"/>
          </a:p>
          <a:p>
            <a:pPr lvl="0" algn="just"/>
            <a:r>
              <a:rPr lang="ar-IQ" sz="2800" dirty="0"/>
              <a:t>أداة التأشير (</a:t>
            </a:r>
            <a:r>
              <a:rPr lang="en-US" sz="2800" dirty="0"/>
              <a:t>MOUSE</a:t>
            </a:r>
            <a:r>
              <a:rPr lang="ar-IQ" sz="2800" dirty="0"/>
              <a:t>):</a:t>
            </a:r>
            <a:endParaRPr lang="en-US" sz="2800" dirty="0"/>
          </a:p>
          <a:p>
            <a:pPr algn="just"/>
            <a:r>
              <a:rPr lang="ar-IQ" sz="2800" dirty="0"/>
              <a:t>يستخدم المؤشر للتأشير وتنفيذ الإجراءات بسهولة، ويتكون المؤشر عادة من اثنان أو ثلاثة من الأزرار حسب نوعه، وعادتاً يكون الزر الأيسر هو الرئيسي والأيمن هو الثانوي وقد يتوفر في بعض المؤشرات عجلة تحريك الصفحات وتعتبر الزر الثالث.</a:t>
            </a:r>
            <a:endParaRPr lang="en-US" sz="2800" dirty="0"/>
          </a:p>
          <a:p>
            <a:pPr algn="just"/>
            <a:endParaRPr lang="ar-IQ" sz="2800" dirty="0"/>
          </a:p>
        </p:txBody>
      </p:sp>
    </p:spTree>
    <p:extLst>
      <p:ext uri="{BB962C8B-B14F-4D97-AF65-F5344CB8AC3E}">
        <p14:creationId xmlns:p14="http://schemas.microsoft.com/office/powerpoint/2010/main" val="20273411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ar-IQ" dirty="0"/>
              <a:t>الإجراءات الأساسية لأداة </a:t>
            </a:r>
            <a:r>
              <a:rPr lang="ar-IQ" dirty="0" smtClean="0"/>
              <a:t>التأشير</a:t>
            </a:r>
            <a:r>
              <a:rPr lang="ar-IQ" dirty="0"/>
              <a:t>:</a:t>
            </a:r>
          </a:p>
        </p:txBody>
      </p:sp>
      <p:sp>
        <p:nvSpPr>
          <p:cNvPr id="3" name="Content Placeholder 2"/>
          <p:cNvSpPr>
            <a:spLocks noGrp="1"/>
          </p:cNvSpPr>
          <p:nvPr>
            <p:ph idx="1"/>
          </p:nvPr>
        </p:nvSpPr>
        <p:spPr>
          <a:xfrm>
            <a:off x="457200" y="1219200"/>
            <a:ext cx="7620000" cy="5181600"/>
          </a:xfrm>
        </p:spPr>
        <p:txBody>
          <a:bodyPr>
            <a:noAutofit/>
          </a:bodyPr>
          <a:lstStyle/>
          <a:p>
            <a:pPr lvl="0" algn="just"/>
            <a:r>
              <a:rPr lang="ar-IQ" dirty="0"/>
              <a:t>التأشير: هو تحريك المؤشر ووضعه على احد المواقع التي نرغب بعمل إجراء عليه.</a:t>
            </a:r>
            <a:endParaRPr lang="en-US" dirty="0"/>
          </a:p>
          <a:p>
            <a:pPr lvl="0" algn="just"/>
            <a:r>
              <a:rPr lang="ar-IQ" dirty="0"/>
              <a:t>النقر (</a:t>
            </a:r>
            <a:r>
              <a:rPr lang="en-US" dirty="0"/>
              <a:t>Click</a:t>
            </a:r>
            <a:r>
              <a:rPr lang="ar-IQ" dirty="0"/>
              <a:t>): وذلك بتأشير احد البنود بضغطة واحدة للزر الأيسر ويستخدم للاختيار.</a:t>
            </a:r>
            <a:endParaRPr lang="en-US" dirty="0"/>
          </a:p>
          <a:p>
            <a:pPr lvl="0" algn="just"/>
            <a:r>
              <a:rPr lang="ar-IQ" dirty="0"/>
              <a:t>النقر المزدوج (</a:t>
            </a:r>
            <a:r>
              <a:rPr lang="en-US" dirty="0"/>
              <a:t>Double Click</a:t>
            </a:r>
            <a:r>
              <a:rPr lang="ar-IQ" dirty="0"/>
              <a:t>): هو تأشير احد البنود ومن ثم ضغط وإفلات زر المؤشر الأيسر مرتين متتاليتين بسرعة.</a:t>
            </a:r>
            <a:endParaRPr lang="en-US" dirty="0"/>
          </a:p>
          <a:p>
            <a:pPr lvl="0" algn="just"/>
            <a:r>
              <a:rPr lang="ar-IQ" dirty="0"/>
              <a:t>السحب والإسقاط (</a:t>
            </a:r>
            <a:r>
              <a:rPr lang="en-US" dirty="0"/>
              <a:t>Drag &amp; Drop</a:t>
            </a:r>
            <a:r>
              <a:rPr lang="ar-IQ" dirty="0"/>
              <a:t>): هو التأشير على احد البنود ومن ثم ضغط زر المؤشر الأيسر أو الأيمن مع استمرارية تحريك المؤشر إلى مكان مختلف ثم إفلات زر المؤشر.</a:t>
            </a:r>
            <a:endParaRPr lang="en-US" dirty="0"/>
          </a:p>
          <a:p>
            <a:pPr algn="just"/>
            <a:r>
              <a:rPr lang="ar-IQ" dirty="0"/>
              <a:t>فتح القوائم المنبثقة (بواسطة المؤشر): عند الضغط على الزر الأيمن للمؤشر تختلف حسب الموقع الذي يكون فيه المؤشر، مثل:</a:t>
            </a:r>
            <a:endParaRPr lang="en-US" dirty="0"/>
          </a:p>
          <a:p>
            <a:pPr lvl="0" algn="just"/>
            <a:r>
              <a:rPr lang="ar-IQ" dirty="0"/>
              <a:t>ضع المؤشر على منطقة فارغة وانقر الزر الأيمن مرة واحدة فتنبثق قائمة فيها أوامر مختصرة خاصة بسطح المكتب.</a:t>
            </a:r>
            <a:endParaRPr lang="en-US" dirty="0"/>
          </a:p>
          <a:p>
            <a:pPr lvl="0" algn="just"/>
            <a:r>
              <a:rPr lang="ar-IQ" dirty="0"/>
              <a:t>التأشير على </a:t>
            </a:r>
            <a:r>
              <a:rPr lang="en-US" dirty="0"/>
              <a:t>MY COMPUTER</a:t>
            </a:r>
            <a:r>
              <a:rPr lang="ar-IQ" dirty="0"/>
              <a:t> والضغط على الزر الأيمن فتنبثق قائمة فيها الأوامر المختصرة الخاصة بـ </a:t>
            </a:r>
            <a:r>
              <a:rPr lang="en-US" dirty="0"/>
              <a:t> MY COMPUTER</a:t>
            </a:r>
            <a:r>
              <a:rPr lang="ar-IQ" dirty="0"/>
              <a:t>.</a:t>
            </a:r>
            <a:endParaRPr lang="en-US" dirty="0"/>
          </a:p>
          <a:p>
            <a:pPr algn="just"/>
            <a:endParaRPr lang="ar-IQ" dirty="0"/>
          </a:p>
        </p:txBody>
      </p:sp>
    </p:spTree>
    <p:extLst>
      <p:ext uri="{BB962C8B-B14F-4D97-AF65-F5344CB8AC3E}">
        <p14:creationId xmlns:p14="http://schemas.microsoft.com/office/powerpoint/2010/main" val="3320002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r" rtl="0"/>
            <a:r>
              <a:rPr lang="ar-IQ" dirty="0"/>
              <a:t>لوحة المفاتيح </a:t>
            </a:r>
            <a:r>
              <a:rPr lang="ar-IQ" dirty="0" smtClean="0"/>
              <a:t>:</a:t>
            </a:r>
            <a:endParaRPr lang="ar-IQ" dirty="0"/>
          </a:p>
        </p:txBody>
      </p:sp>
      <p:sp>
        <p:nvSpPr>
          <p:cNvPr id="3" name="Content Placeholder 2"/>
          <p:cNvSpPr>
            <a:spLocks noGrp="1"/>
          </p:cNvSpPr>
          <p:nvPr>
            <p:ph idx="1"/>
          </p:nvPr>
        </p:nvSpPr>
        <p:spPr>
          <a:xfrm>
            <a:off x="457200" y="1143000"/>
            <a:ext cx="7620000" cy="5257800"/>
          </a:xfrm>
        </p:spPr>
        <p:txBody>
          <a:bodyPr>
            <a:noAutofit/>
          </a:bodyPr>
          <a:lstStyle/>
          <a:p>
            <a:pPr algn="just"/>
            <a:r>
              <a:rPr lang="ar-IQ" dirty="0"/>
              <a:t>تتكون لوحة المفاتيح من عدة أزر لها استخدام عام وقد تختلف استخداماتها من تطبيق إلى أخر، وفيما يلي بعض أهم هذه الأزرار وأهم استخداماتها:</a:t>
            </a:r>
            <a:endParaRPr lang="en-US" dirty="0"/>
          </a:p>
          <a:p>
            <a:pPr lvl="0" algn="just"/>
            <a:r>
              <a:rPr lang="ar-IQ" dirty="0"/>
              <a:t>الحروف: حيث بالإمكان طباعة حروف أي لغة يتم أضافتها لنظام التشغيل، وعادتاً ما يتم وضع لاصقات حروف اللغة العربية والانكليزية على الأزرار للحاسبات التي يتم تصديرها للشرق الأوسط. </a:t>
            </a:r>
            <a:endParaRPr lang="en-US" dirty="0"/>
          </a:p>
          <a:p>
            <a:pPr lvl="0" algn="just"/>
            <a:r>
              <a:rPr lang="ar-IQ" dirty="0"/>
              <a:t>الرمز الخاصة (</a:t>
            </a:r>
            <a:r>
              <a:rPr lang="en-US" dirty="0"/>
              <a:t>Special Character</a:t>
            </a:r>
            <a:r>
              <a:rPr lang="ar-IQ" dirty="0"/>
              <a:t>): مثل (</a:t>
            </a:r>
            <a:r>
              <a:rPr lang="en-US" dirty="0"/>
              <a:t>?,@, &amp;, $,*</a:t>
            </a:r>
            <a:r>
              <a:rPr lang="ar-IQ" dirty="0"/>
              <a:t>)  وعادتاً يتم كتابة هذه الرموز من خلال الضغط على زر (</a:t>
            </a:r>
            <a:r>
              <a:rPr lang="en-US" dirty="0"/>
              <a:t>Shift</a:t>
            </a:r>
            <a:r>
              <a:rPr lang="ar-IQ" dirty="0"/>
              <a:t>) ومن ثم اختيار الزر الذي فيه الرمز المعني.</a:t>
            </a:r>
            <a:endParaRPr lang="en-US" dirty="0"/>
          </a:p>
          <a:p>
            <a:pPr lvl="0" algn="just"/>
            <a:r>
              <a:rPr lang="ar-IQ" dirty="0"/>
              <a:t>الأرقام: 0-9.</a:t>
            </a:r>
            <a:endParaRPr lang="en-US" dirty="0"/>
          </a:p>
          <a:p>
            <a:pPr lvl="0" algn="just"/>
            <a:r>
              <a:rPr lang="ar-IQ" dirty="0"/>
              <a:t>زر الدخول (</a:t>
            </a:r>
            <a:r>
              <a:rPr lang="en-US" dirty="0"/>
              <a:t>Enter</a:t>
            </a:r>
            <a:r>
              <a:rPr lang="ar-IQ" dirty="0"/>
              <a:t>): وعادتاً يستخدم للتأكيد على موضوع معين أو للنزول إلى سطر جديد في الطباعة.</a:t>
            </a:r>
            <a:endParaRPr lang="en-US" dirty="0"/>
          </a:p>
          <a:p>
            <a:pPr lvl="0" algn="just"/>
            <a:r>
              <a:rPr lang="ar-IQ" dirty="0"/>
              <a:t>أزرار المسح (</a:t>
            </a:r>
            <a:r>
              <a:rPr lang="en-US" dirty="0"/>
              <a:t>Backspace &amp; Delete</a:t>
            </a:r>
            <a:r>
              <a:rPr lang="ar-IQ" dirty="0"/>
              <a:t>).</a:t>
            </a:r>
            <a:endParaRPr lang="en-US" dirty="0"/>
          </a:p>
          <a:p>
            <a:pPr lvl="0" algn="just"/>
            <a:r>
              <a:rPr lang="en-US" dirty="0"/>
              <a:t>F1 – F10</a:t>
            </a:r>
            <a:r>
              <a:rPr lang="ar-IQ" dirty="0"/>
              <a:t>: لها مهام خاصة مثل طلب المساعدة عند الضغط على (</a:t>
            </a:r>
            <a:r>
              <a:rPr lang="en-US" dirty="0"/>
              <a:t>F1</a:t>
            </a:r>
            <a:r>
              <a:rPr lang="ar-IQ" dirty="0"/>
              <a:t>) وتغيير أسم ملف عند الضغط على (</a:t>
            </a:r>
            <a:r>
              <a:rPr lang="en-US" dirty="0"/>
              <a:t>F2</a:t>
            </a:r>
            <a:r>
              <a:rPr lang="ar-IQ" dirty="0"/>
              <a:t>).</a:t>
            </a:r>
            <a:endParaRPr lang="en-US" dirty="0"/>
          </a:p>
          <a:p>
            <a:pPr lvl="0" algn="just"/>
            <a:r>
              <a:rPr lang="ar-IQ" dirty="0"/>
              <a:t>الأسهم: وعادتاً تستخدم للصعود والنزول والتحرك يميناً ويساراً.</a:t>
            </a:r>
            <a:endParaRPr lang="en-US" dirty="0"/>
          </a:p>
          <a:p>
            <a:pPr algn="just"/>
            <a:r>
              <a:rPr lang="ar-IQ" dirty="0"/>
              <a:t> </a:t>
            </a:r>
            <a:endParaRPr lang="en-US" dirty="0"/>
          </a:p>
          <a:p>
            <a:pPr algn="just"/>
            <a:endParaRPr lang="ar-IQ" dirty="0"/>
          </a:p>
        </p:txBody>
      </p:sp>
    </p:spTree>
    <p:extLst>
      <p:ext uri="{BB962C8B-B14F-4D97-AF65-F5344CB8AC3E}">
        <p14:creationId xmlns:p14="http://schemas.microsoft.com/office/powerpoint/2010/main" val="573188562"/>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djacency">
  <a:themeElements>
    <a:clrScheme name="Adjacency">
      <a:dk1>
        <a:srgbClr val="2F2B20"/>
      </a:dk1>
      <a:lt1>
        <a:srgbClr val="FFFFFF"/>
      </a:lt1>
      <a:dk2>
        <a:srgbClr val="675E47"/>
      </a:dk2>
      <a:lt2>
        <a:srgbClr val="DFDCB7"/>
      </a:lt2>
      <a:accent1>
        <a:srgbClr val="A9A57C"/>
      </a:accent1>
      <a:accent2>
        <a:srgbClr val="9CBEBD"/>
      </a:accent2>
      <a:accent3>
        <a:srgbClr val="D2CB6C"/>
      </a:accent3>
      <a:accent4>
        <a:srgbClr val="95A39D"/>
      </a:accent4>
      <a:accent5>
        <a:srgbClr val="C89F5D"/>
      </a:accent5>
      <a:accent6>
        <a:srgbClr val="B1A089"/>
      </a:accent6>
      <a:hlink>
        <a:srgbClr val="D25814"/>
      </a:hlink>
      <a:folHlink>
        <a:srgbClr val="849A0A"/>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djacency">
      <a:fillStyleLst>
        <a:solidFill>
          <a:schemeClr val="phClr"/>
        </a:solidFill>
        <a:solidFill>
          <a:schemeClr val="phClr">
            <a:tint val="55000"/>
          </a:schemeClr>
        </a:solidFill>
        <a:solidFill>
          <a:schemeClr val="phClr"/>
        </a:solidFill>
      </a:fillStyleLst>
      <a:lnStyleLst>
        <a:ln w="12700"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outerShdw blurRad="50800" dist="25400" algn="bl" rotWithShape="0">
              <a:srgbClr val="000000">
                <a:alpha val="60000"/>
              </a:srgbClr>
            </a:outerShdw>
          </a:effectLst>
        </a:effectStyle>
        <a:effectStyle>
          <a:effectLst/>
          <a:scene3d>
            <a:camera prst="orthographicFront">
              <a:rot lat="0" lon="0" rev="0"/>
            </a:camera>
            <a:lightRig rig="brightRoom" dir="tl">
              <a:rot lat="0" lon="0" rev="1800000"/>
            </a:lightRig>
          </a:scene3d>
          <a:sp3d contourW="10160" prstMaterial="dkEdge">
            <a:bevelT w="38100" h="50800" prst="angle"/>
            <a:contourClr>
              <a:schemeClr val="phClr">
                <a:shade val="40000"/>
                <a:satMod val="150000"/>
              </a:schemeClr>
            </a:contourClr>
          </a:sp3d>
        </a:effectStyle>
      </a:effectStyleLst>
      <a:bgFillStyleLst>
        <a:solidFill>
          <a:schemeClr val="phClr"/>
        </a:solidFill>
        <a:gradFill rotWithShape="1">
          <a:gsLst>
            <a:gs pos="0">
              <a:schemeClr val="phClr">
                <a:tint val="90000"/>
              </a:schemeClr>
            </a:gs>
            <a:gs pos="75000">
              <a:schemeClr val="phClr">
                <a:shade val="100000"/>
                <a:satMod val="115000"/>
              </a:schemeClr>
            </a:gs>
            <a:gs pos="100000">
              <a:schemeClr val="phClr">
                <a:shade val="70000"/>
                <a:satMod val="130000"/>
              </a:schemeClr>
            </a:gs>
          </a:gsLst>
          <a:path path="circle">
            <a:fillToRect l="20000" t="50000" r="100000" b="50000"/>
          </a:path>
        </a:gradFill>
        <a:blipFill rotWithShape="1">
          <a:blip xmlns:r="http://schemas.openxmlformats.org/officeDocument/2006/relationships" r:embed="rId1">
            <a:duotone>
              <a:schemeClr val="phClr">
                <a:tint val="97000"/>
              </a:schemeClr>
              <a:schemeClr val="phClr">
                <a:shade val="96000"/>
              </a:schemeClr>
            </a:duotone>
          </a:blip>
          <a:tile tx="0" ty="0" sx="32000" sy="32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Adjacency</Template>
  <TotalTime>7</TotalTime>
  <Words>638</Words>
  <Application>Microsoft Office PowerPoint</Application>
  <PresentationFormat>On-screen Show (4:3)</PresentationFormat>
  <Paragraphs>37</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Arial</vt:lpstr>
      <vt:lpstr>Calibri</vt:lpstr>
      <vt:lpstr>Cambria</vt:lpstr>
      <vt:lpstr>Times New Roman</vt:lpstr>
      <vt:lpstr>Adjacency</vt:lpstr>
      <vt:lpstr>مختبر الحاسوب</vt:lpstr>
      <vt:lpstr>نوع النظام (32-bit , 64-bit):</vt:lpstr>
      <vt:lpstr>PowerPoint Presentation</vt:lpstr>
      <vt:lpstr>أجهزة الادخال واجهزة الاخراج:</vt:lpstr>
      <vt:lpstr>الإجراءات الأساسية لأداة التأشير:</vt:lpstr>
      <vt:lpstr>لوحة المفاتيح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مختبر الحاسوب</dc:title>
  <dc:creator>intel</dc:creator>
  <cp:lastModifiedBy>Maher</cp:lastModifiedBy>
  <cp:revision>3</cp:revision>
  <dcterms:created xsi:type="dcterms:W3CDTF">2006-08-16T00:00:00Z</dcterms:created>
  <dcterms:modified xsi:type="dcterms:W3CDTF">2022-12-16T18:04:31Z</dcterms:modified>
</cp:coreProperties>
</file>