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12/4/2023</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12/4/2023</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12/4/2023</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1D8BD707-D9CF-40AE-B4C6-C98DA3205C09}" type="datetimeFigureOut">
              <a:rPr lang="en-US" smtClean="0"/>
              <a:pPr/>
              <a:t>12/4/2023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12/4/2023</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D8BD707-D9CF-40AE-B4C6-C98DA3205C09}" type="datetimeFigureOut">
              <a:rPr lang="en-US" smtClean="0"/>
              <a:pPr/>
              <a:t>12/4/2023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12/4/2023</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D8BD707-D9CF-40AE-B4C6-C98DA3205C09}" type="datetimeFigureOut">
              <a:rPr lang="en-US" smtClean="0"/>
              <a:pPr/>
              <a:t>12/4/2023</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D8BD707-D9CF-40AE-B4C6-C98DA3205C09}" type="datetimeFigureOut">
              <a:rPr lang="en-US" smtClean="0"/>
              <a:pPr/>
              <a:t>12/4/2023</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ar-IQ" sz="2800" dirty="0" smtClean="0"/>
              <a:t>المحاضرة الثالثة</a:t>
            </a:r>
            <a:endParaRPr lang="ar-IQ" sz="2800" dirty="0"/>
          </a:p>
        </p:txBody>
      </p:sp>
      <p:sp>
        <p:nvSpPr>
          <p:cNvPr id="2" name="Title 1"/>
          <p:cNvSpPr>
            <a:spLocks noGrp="1"/>
          </p:cNvSpPr>
          <p:nvPr>
            <p:ph type="ctrTitle"/>
          </p:nvPr>
        </p:nvSpPr>
        <p:spPr/>
        <p:txBody>
          <a:bodyPr>
            <a:normAutofit/>
          </a:bodyPr>
          <a:lstStyle/>
          <a:p>
            <a:r>
              <a:rPr lang="ar-IQ" sz="4800" dirty="0" smtClean="0"/>
              <a:t>مختبر الحاسوب</a:t>
            </a:r>
            <a:endParaRPr lang="ar-IQ" sz="4800" dirty="0"/>
          </a:p>
        </p:txBody>
      </p:sp>
    </p:spTree>
    <p:extLst>
      <p:ext uri="{BB962C8B-B14F-4D97-AF65-F5344CB8AC3E}">
        <p14:creationId xmlns:p14="http://schemas.microsoft.com/office/powerpoint/2010/main" val="2931724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u="sng" dirty="0"/>
              <a:t>التعرف على تفاصيل نسخة الويندوز:</a:t>
            </a:r>
            <a:endParaRPr lang="ar-IQ" dirty="0"/>
          </a:p>
        </p:txBody>
      </p:sp>
      <p:sp>
        <p:nvSpPr>
          <p:cNvPr id="3" name="Content Placeholder 2"/>
          <p:cNvSpPr>
            <a:spLocks noGrp="1"/>
          </p:cNvSpPr>
          <p:nvPr>
            <p:ph sz="quarter" idx="1"/>
          </p:nvPr>
        </p:nvSpPr>
        <p:spPr/>
        <p:txBody>
          <a:bodyPr/>
          <a:lstStyle/>
          <a:p>
            <a:r>
              <a:rPr lang="ar-IQ" dirty="0"/>
              <a:t>لمعرفة تفاصيل نسخة الويندوز الموجودة في الحاسوب، أضغط نقرة يمنى على (</a:t>
            </a:r>
            <a:r>
              <a:rPr lang="en-US" dirty="0"/>
              <a:t>My Computer</a:t>
            </a:r>
            <a:r>
              <a:rPr lang="ar-IQ" dirty="0" smtClean="0"/>
              <a:t>)</a:t>
            </a:r>
            <a:r>
              <a:rPr lang="ar-IQ" dirty="0" smtClean="0"/>
              <a:t>او</a:t>
            </a:r>
            <a:r>
              <a:rPr lang="en-US" dirty="0" smtClean="0"/>
              <a:t> </a:t>
            </a:r>
            <a:r>
              <a:rPr lang="ar-IQ" dirty="0" smtClean="0"/>
              <a:t> (</a:t>
            </a:r>
            <a:r>
              <a:rPr lang="en-US" dirty="0" smtClean="0"/>
              <a:t>PC</a:t>
            </a:r>
            <a:r>
              <a:rPr lang="ar-IQ" dirty="0" smtClean="0"/>
              <a:t>) ثم </a:t>
            </a:r>
            <a:r>
              <a:rPr lang="ar-IQ" dirty="0"/>
              <a:t>أختار (</a:t>
            </a:r>
            <a:r>
              <a:rPr lang="en-US" dirty="0"/>
              <a:t>Properties</a:t>
            </a:r>
            <a:r>
              <a:rPr lang="ar-IQ" dirty="0"/>
              <a:t>) فتظهر نافذة ترى فيها بعض المعلومات الأولية عن الجهاز (</a:t>
            </a:r>
            <a:r>
              <a:rPr lang="en-US" dirty="0"/>
              <a:t>Hardware</a:t>
            </a:r>
            <a:r>
              <a:rPr lang="ar-IQ" dirty="0"/>
              <a:t>) مثل نوع وسرعة المعالج  (</a:t>
            </a:r>
            <a:r>
              <a:rPr lang="en-US" dirty="0"/>
              <a:t>Processor (CPU)</a:t>
            </a:r>
            <a:r>
              <a:rPr lang="ar-IQ" dirty="0"/>
              <a:t>) وحجم الذاكرة (</a:t>
            </a:r>
            <a:r>
              <a:rPr lang="en-US" dirty="0"/>
              <a:t>RAM</a:t>
            </a:r>
            <a:r>
              <a:rPr lang="ar-IQ" dirty="0"/>
              <a:t>) ومعلومات عن نوع النظام التشغيلي (</a:t>
            </a:r>
            <a:r>
              <a:rPr lang="en-US" dirty="0"/>
              <a:t>OS</a:t>
            </a:r>
            <a:r>
              <a:rPr lang="ar-IQ" dirty="0"/>
              <a:t>):</a:t>
            </a:r>
          </a:p>
        </p:txBody>
      </p:sp>
    </p:spTree>
    <p:extLst>
      <p:ext uri="{BB962C8B-B14F-4D97-AF65-F5344CB8AC3E}">
        <p14:creationId xmlns:p14="http://schemas.microsoft.com/office/powerpoint/2010/main" val="2908554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0"/>
            <a:r>
              <a:rPr lang="ar-IQ" sz="3600" u="sng" dirty="0"/>
              <a:t>التعرف على تفاصيل نسخة الويندوز:</a:t>
            </a:r>
            <a:endParaRPr lang="ar-IQ" sz="3600" dirty="0"/>
          </a:p>
        </p:txBody>
      </p:sp>
      <p:sp>
        <p:nvSpPr>
          <p:cNvPr id="3" name="Picture Placeholder 2"/>
          <p:cNvSpPr>
            <a:spLocks noGrp="1"/>
          </p:cNvSpPr>
          <p:nvPr>
            <p:ph type="pic" idx="1"/>
          </p:nvPr>
        </p:nvSpPr>
        <p:spPr/>
      </p:sp>
      <p:sp>
        <p:nvSpPr>
          <p:cNvPr id="4" name="Text Placeholder 3"/>
          <p:cNvSpPr>
            <a:spLocks noGrp="1"/>
          </p:cNvSpPr>
          <p:nvPr>
            <p:ph type="body" sz="half" idx="2"/>
          </p:nvPr>
        </p:nvSpPr>
        <p:spPr/>
        <p:txBody>
          <a:bodyPr>
            <a:noAutofit/>
          </a:bodyPr>
          <a:lstStyle/>
          <a:p>
            <a:pPr algn="just"/>
            <a:r>
              <a:rPr lang="ar-IQ" sz="2200" dirty="0"/>
              <a:t>لمعرفة تفاصيل نسخة الويندوز الموجودة في الحاسوب، أضغط نقرة يمنى على (</a:t>
            </a:r>
            <a:r>
              <a:rPr lang="en-US" sz="2200" dirty="0"/>
              <a:t>My Computer</a:t>
            </a:r>
            <a:r>
              <a:rPr lang="ar-IQ" sz="2200" dirty="0"/>
              <a:t>) ثم أختار (</a:t>
            </a:r>
            <a:r>
              <a:rPr lang="en-US" sz="2200" dirty="0"/>
              <a:t>Properties</a:t>
            </a:r>
            <a:r>
              <a:rPr lang="ar-IQ" sz="2200" dirty="0"/>
              <a:t>) فتظهر نافذة ترى فيها بعض المعلومات الأولية عن الجهاز (</a:t>
            </a:r>
            <a:r>
              <a:rPr lang="en-US" sz="2200" dirty="0"/>
              <a:t>Hardware</a:t>
            </a:r>
            <a:r>
              <a:rPr lang="ar-IQ" sz="2200" dirty="0"/>
              <a:t>) مثل نوع وسرعة المعالج  (</a:t>
            </a:r>
            <a:r>
              <a:rPr lang="en-US" sz="2200" dirty="0"/>
              <a:t>Processor (CPU)</a:t>
            </a:r>
            <a:r>
              <a:rPr lang="ar-IQ" sz="2200" dirty="0"/>
              <a:t>) وحجم الذاكرة (</a:t>
            </a:r>
            <a:r>
              <a:rPr lang="en-US" sz="2200" dirty="0"/>
              <a:t>RAM</a:t>
            </a:r>
            <a:r>
              <a:rPr lang="ar-IQ" sz="2200" dirty="0"/>
              <a:t>) ومعلومات عن نوع النظام التشغيلي (</a:t>
            </a:r>
            <a:r>
              <a:rPr lang="en-US" sz="2200" dirty="0"/>
              <a:t>OS</a:t>
            </a:r>
            <a:r>
              <a:rPr lang="ar-IQ" sz="2200" dirty="0"/>
              <a: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533400"/>
            <a:ext cx="57912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04053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0"/>
            <a:r>
              <a:rPr lang="ar-IQ" sz="3600" u="sng" dirty="0"/>
              <a:t>واجهة إطفاء الحاسوب</a:t>
            </a:r>
            <a:endParaRPr lang="ar-IQ" dirty="0"/>
          </a:p>
        </p:txBody>
      </p:sp>
      <p:sp>
        <p:nvSpPr>
          <p:cNvPr id="3" name="Picture Placeholder 2"/>
          <p:cNvSpPr>
            <a:spLocks noGrp="1"/>
          </p:cNvSpPr>
          <p:nvPr>
            <p:ph type="pic" idx="1"/>
          </p:nvPr>
        </p:nvSpPr>
        <p:spPr>
          <a:xfrm>
            <a:off x="2971800" y="609601"/>
            <a:ext cx="5867400" cy="4267200"/>
          </a:xfrm>
        </p:spPr>
      </p:sp>
      <p:sp>
        <p:nvSpPr>
          <p:cNvPr id="4" name="Text Placeholder 3"/>
          <p:cNvSpPr>
            <a:spLocks noGrp="1"/>
          </p:cNvSpPr>
          <p:nvPr>
            <p:ph type="body" sz="half" idx="2"/>
          </p:nvPr>
        </p:nvSpPr>
        <p:spPr>
          <a:xfrm>
            <a:off x="381000" y="838200"/>
            <a:ext cx="2438400" cy="5410200"/>
          </a:xfrm>
        </p:spPr>
        <p:txBody>
          <a:bodyPr>
            <a:noAutofit/>
          </a:bodyPr>
          <a:lstStyle/>
          <a:p>
            <a:pPr algn="just"/>
            <a:r>
              <a:rPr lang="ar-IQ" sz="2200" dirty="0"/>
              <a:t>إن إطفاء الحاسوب يجب أن لا يتم من خلال إطفاء زر الكهرباء بشكل مباشر (لأن ذلك قد يسبب إلى فقدان في بعض البيانات أو حصول مشاكل في النظام التشغيلي مما يوجب الحاجة الى إعادة تنصيبه من جديد)، بل يجب إطفاء الحاسوب من خلال الضغط على شعار الويندوز الموجود في الركن الأسفل من يسار الشاشة فتظهر قائمة تسمى قائمة البدء (</a:t>
            </a:r>
            <a:r>
              <a:rPr lang="en-US" sz="2200" dirty="0"/>
              <a:t>Start Menu</a:t>
            </a:r>
            <a:r>
              <a:rPr lang="ar-IQ" sz="2200" dirty="0"/>
              <a:t>) والوضحة في </a:t>
            </a:r>
            <a:r>
              <a:rPr lang="ar-IQ" sz="2200" dirty="0" smtClean="0"/>
              <a:t>الشكل:</a:t>
            </a:r>
            <a:endParaRPr lang="ar-IQ" sz="22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609601"/>
            <a:ext cx="579120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83155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noAutofit/>
          </a:bodyPr>
          <a:lstStyle/>
          <a:p>
            <a:pPr algn="just"/>
            <a:r>
              <a:rPr lang="ar-IQ" sz="2000" b="1" dirty="0">
                <a:solidFill>
                  <a:srgbClr val="002060"/>
                </a:solidFill>
              </a:rPr>
              <a:t>ومن ثم الضغط على أيعاز (</a:t>
            </a:r>
            <a:r>
              <a:rPr lang="en-US" sz="2000" b="1" dirty="0">
                <a:solidFill>
                  <a:srgbClr val="002060"/>
                </a:solidFill>
              </a:rPr>
              <a:t>Shutdown</a:t>
            </a:r>
            <a:r>
              <a:rPr lang="ar-IQ" sz="2000" b="1" dirty="0">
                <a:solidFill>
                  <a:srgbClr val="002060"/>
                </a:solidFill>
              </a:rPr>
              <a:t>) والذي سيسبب غلق النوافذ المفتوحة (إن لم تغلق بشكل يدوي) ومن ثم إطفاء الحاسوب. </a:t>
            </a:r>
            <a:endParaRPr lang="en-US" sz="2000" b="1" dirty="0">
              <a:solidFill>
                <a:srgbClr val="002060"/>
              </a:solidFill>
            </a:endParaRPr>
          </a:p>
          <a:p>
            <a:pPr algn="just"/>
            <a:r>
              <a:rPr lang="ar-IQ" sz="2000" b="1" dirty="0">
                <a:solidFill>
                  <a:srgbClr val="002060"/>
                </a:solidFill>
              </a:rPr>
              <a:t>بجانب إيعاز الإطفاء توجد قائمة إيعازات والتي تظهر عند الضغط على علامة المثلث الجاني ونذكر منها:</a:t>
            </a:r>
            <a:endParaRPr lang="en-US" sz="2000" b="1" dirty="0">
              <a:solidFill>
                <a:srgbClr val="002060"/>
              </a:solidFill>
            </a:endParaRPr>
          </a:p>
          <a:p>
            <a:pPr lvl="0" algn="just"/>
            <a:r>
              <a:rPr lang="en-US" sz="2000" b="1" dirty="0">
                <a:solidFill>
                  <a:srgbClr val="002060"/>
                </a:solidFill>
              </a:rPr>
              <a:t>Hibernate</a:t>
            </a:r>
            <a:r>
              <a:rPr lang="ar-IQ" sz="2000" b="1" dirty="0">
                <a:solidFill>
                  <a:srgbClr val="002060"/>
                </a:solidFill>
              </a:rPr>
              <a:t>: يستفاد منه من أجل إطفاء الحاسوب مع الحفاظ على وضع الحاسبة (مثل النوافذ المفتوحة) عند التشغيل مرة ثانية.</a:t>
            </a:r>
            <a:endParaRPr lang="en-US" sz="2000" b="1" dirty="0">
              <a:solidFill>
                <a:srgbClr val="002060"/>
              </a:solidFill>
            </a:endParaRPr>
          </a:p>
          <a:p>
            <a:pPr lvl="0" algn="just"/>
            <a:r>
              <a:rPr lang="en-US" sz="2000" b="1" dirty="0">
                <a:solidFill>
                  <a:srgbClr val="002060"/>
                </a:solidFill>
              </a:rPr>
              <a:t>Sleep</a:t>
            </a:r>
            <a:r>
              <a:rPr lang="ar-IQ" sz="2000" b="1" dirty="0">
                <a:solidFill>
                  <a:srgbClr val="002060"/>
                </a:solidFill>
              </a:rPr>
              <a:t>: يستفاد منه لتحويل الحاسوب إلى حالة الاستعداد حيث تنطفئ أغلب الأجهزة الكهربائية فيه، ويرجع الويندوز إلى الحالة الطبيعية عند تحريك المؤشر أو الضغط على أي زر في لوحة المفاتيح (أحياناً يجب الضغط على زر تشغيل الحاسبة).</a:t>
            </a:r>
            <a:endParaRPr lang="en-US" sz="2000" b="1" dirty="0">
              <a:solidFill>
                <a:srgbClr val="002060"/>
              </a:solidFill>
            </a:endParaRPr>
          </a:p>
          <a:p>
            <a:pPr lvl="0" algn="just"/>
            <a:r>
              <a:rPr lang="en-US" sz="2000" b="1" dirty="0">
                <a:solidFill>
                  <a:srgbClr val="002060"/>
                </a:solidFill>
              </a:rPr>
              <a:t>Restart</a:t>
            </a:r>
            <a:r>
              <a:rPr lang="ar-IQ" sz="2000" b="1" dirty="0">
                <a:solidFill>
                  <a:srgbClr val="002060"/>
                </a:solidFill>
              </a:rPr>
              <a:t>: يستفاد منه لإعادة تشغيل الحاسوب، حيث نحتاج القيام بذلك في حالتين رئيسيتين:</a:t>
            </a:r>
            <a:endParaRPr lang="en-US" sz="2000" b="1" dirty="0">
              <a:solidFill>
                <a:srgbClr val="002060"/>
              </a:solidFill>
            </a:endParaRPr>
          </a:p>
          <a:p>
            <a:pPr lvl="1" algn="just"/>
            <a:r>
              <a:rPr lang="ar-IQ" sz="2000" b="1" dirty="0">
                <a:solidFill>
                  <a:srgbClr val="002060"/>
                </a:solidFill>
              </a:rPr>
              <a:t>حدوث مشاكل في النظام التشغيلي مثل عدم استجابة بعض البرامج للأوامر التي يتم تنفيذها من قبل المستخدم.</a:t>
            </a:r>
            <a:endParaRPr lang="en-US" sz="2000" b="1" dirty="0">
              <a:solidFill>
                <a:srgbClr val="002060"/>
              </a:solidFill>
            </a:endParaRPr>
          </a:p>
          <a:p>
            <a:pPr lvl="1" algn="just"/>
            <a:r>
              <a:rPr lang="ar-IQ" sz="2000" b="1" dirty="0">
                <a:solidFill>
                  <a:srgbClr val="002060"/>
                </a:solidFill>
              </a:rPr>
              <a:t>بعد إكمال تنصيب بعض البرامج تطلب هذه البرامج إعادة تشغيل الحاسوب من أجل أن يتمكن المستخدم من تشغيلها.</a:t>
            </a:r>
            <a:endParaRPr lang="en-US" sz="2000" b="1" dirty="0">
              <a:solidFill>
                <a:srgbClr val="002060"/>
              </a:solidFill>
            </a:endParaRPr>
          </a:p>
          <a:p>
            <a:pPr algn="just"/>
            <a:r>
              <a:rPr lang="en-US" sz="2000" b="1" dirty="0">
                <a:solidFill>
                  <a:srgbClr val="002060"/>
                </a:solidFill>
              </a:rPr>
              <a:t> </a:t>
            </a:r>
          </a:p>
          <a:p>
            <a:pPr algn="just"/>
            <a:endParaRPr lang="ar-IQ" sz="2000" b="1" dirty="0">
              <a:solidFill>
                <a:srgbClr val="002060"/>
              </a:solidFill>
            </a:endParaRPr>
          </a:p>
        </p:txBody>
      </p:sp>
    </p:spTree>
    <p:extLst>
      <p:ext uri="{BB962C8B-B14F-4D97-AF65-F5344CB8AC3E}">
        <p14:creationId xmlns:p14="http://schemas.microsoft.com/office/powerpoint/2010/main" val="319549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u="sng" dirty="0"/>
              <a:t>التعرف على واجهة الويندوز:</a:t>
            </a:r>
            <a:endParaRPr lang="ar-IQ" dirty="0"/>
          </a:p>
        </p:txBody>
      </p:sp>
      <p:sp>
        <p:nvSpPr>
          <p:cNvPr id="3" name="Content Placeholder 2"/>
          <p:cNvSpPr>
            <a:spLocks noGrp="1"/>
          </p:cNvSpPr>
          <p:nvPr>
            <p:ph sz="quarter" idx="1"/>
          </p:nvPr>
        </p:nvSpPr>
        <p:spPr/>
        <p:txBody>
          <a:bodyPr>
            <a:normAutofit fontScale="62500" lnSpcReduction="20000"/>
          </a:bodyPr>
          <a:lstStyle/>
          <a:p>
            <a:pPr algn="just"/>
            <a:r>
              <a:rPr lang="ar-IQ" dirty="0"/>
              <a:t>سطح المكتب (</a:t>
            </a:r>
            <a:r>
              <a:rPr lang="en-US" dirty="0"/>
              <a:t>DESKTOP</a:t>
            </a:r>
            <a:r>
              <a:rPr lang="ar-IQ" dirty="0"/>
              <a:t>) : وهو الواجهة الرئيسية للنظام التشغيلي وبالإمكان تشغيل البرامج وفتح الملفات منه بصورة مباشرة، حيث أما تكون موجودة بالأساس على سطح المكتب أو بالإمكان أضافتها له، ومن عناصره الرئيسية الأيقونات (</a:t>
            </a:r>
            <a:r>
              <a:rPr lang="en-US" dirty="0"/>
              <a:t>ICONS</a:t>
            </a:r>
            <a:r>
              <a:rPr lang="ar-IQ" dirty="0"/>
              <a:t>) التالية:</a:t>
            </a:r>
            <a:endParaRPr lang="en-US" dirty="0"/>
          </a:p>
          <a:p>
            <a:pPr algn="just"/>
            <a:r>
              <a:rPr lang="ar-IQ" u="sng" dirty="0"/>
              <a:t>أ- </a:t>
            </a:r>
            <a:r>
              <a:rPr lang="en-US" u="sng" dirty="0"/>
              <a:t>PC This </a:t>
            </a:r>
            <a:r>
              <a:rPr lang="ar-IQ" dirty="0"/>
              <a:t>يسدتخدم بصدورة رئيسدية لفدتح الواجهدة الرئيسدية للقدر الصدلب )</a:t>
            </a:r>
            <a:r>
              <a:rPr lang="en-US" dirty="0"/>
              <a:t>Disk Hard )</a:t>
            </a:r>
            <a:r>
              <a:rPr lang="ar-IQ" dirty="0"/>
              <a:t>و أجهدزة</a:t>
            </a:r>
          </a:p>
          <a:p>
            <a:pPr algn="just"/>
            <a:r>
              <a:rPr lang="ar-IQ" dirty="0"/>
              <a:t>الخزن األخرى مثل مشدغالت األقدرا المدمجدة )</a:t>
            </a:r>
            <a:r>
              <a:rPr lang="en-US" dirty="0"/>
              <a:t>DRIVES CD )</a:t>
            </a:r>
            <a:r>
              <a:rPr lang="ar-IQ" dirty="0"/>
              <a:t>واقدرا فدال </a:t>
            </a:r>
            <a:r>
              <a:rPr lang="en-US" dirty="0"/>
              <a:t>USB </a:t>
            </a:r>
            <a:r>
              <a:rPr lang="ar-IQ" dirty="0"/>
              <a:t>ومدن خاللده باإلمكدان</a:t>
            </a:r>
          </a:p>
          <a:p>
            <a:pPr algn="just"/>
            <a:r>
              <a:rPr lang="ar-IQ" dirty="0"/>
              <a:t>إدارة المجلدات والملفات والتعرف على بعض مواصفات األجهزة الملحقة بالحاسوب لضدمان التوافدق مدع عمدل</a:t>
            </a:r>
          </a:p>
          <a:p>
            <a:pPr algn="just"/>
            <a:r>
              <a:rPr lang="ar-IQ" dirty="0"/>
              <a:t>النظام.</a:t>
            </a:r>
          </a:p>
          <a:p>
            <a:pPr algn="just"/>
            <a:r>
              <a:rPr lang="ar-IQ" u="sng" dirty="0"/>
              <a:t>ب- </a:t>
            </a:r>
            <a:r>
              <a:rPr lang="en-US" u="sng" dirty="0"/>
              <a:t>BIN RECYCLE </a:t>
            </a:r>
            <a:r>
              <a:rPr lang="ar-IQ" dirty="0"/>
              <a:t>ويستخدم لخزن الملفات والمجلدات التي تم حذفها من القر الصدلب )يسدمى الحدذف</a:t>
            </a:r>
          </a:p>
          <a:p>
            <a:pPr algn="just"/>
            <a:r>
              <a:rPr lang="ar-IQ" dirty="0"/>
              <a:t>األولي( حيث باإلمكان استعادتها منه أو حذفها مرة ثانية )يسمى حذف نهائي(.</a:t>
            </a:r>
          </a:p>
          <a:p>
            <a:pPr algn="just"/>
            <a:r>
              <a:rPr lang="ar-IQ" dirty="0"/>
              <a:t>لخزن الوثائق والصور والملفات الصدوتية )كمدا باإلمكدان خدزن أي ندوع</a:t>
            </a:r>
          </a:p>
          <a:p>
            <a:pPr algn="just"/>
            <a:r>
              <a:rPr lang="ar-IQ" u="sng" dirty="0"/>
              <a:t>ج- </a:t>
            </a:r>
            <a:r>
              <a:rPr lang="en-US" u="sng" dirty="0"/>
              <a:t>Folder User </a:t>
            </a:r>
            <a:r>
              <a:rPr lang="ar-IQ" dirty="0"/>
              <a:t>ويستخدم </a:t>
            </a:r>
            <a:r>
              <a:rPr lang="ar-IQ" dirty="0" smtClean="0"/>
              <a:t>عادتاً لخزن الوثائق والصور والملفا الصوتية</a:t>
            </a:r>
            <a:endParaRPr lang="ar-IQ" dirty="0"/>
          </a:p>
          <a:p>
            <a:pPr algn="just"/>
            <a:r>
              <a:rPr lang="ar-IQ" u="sng" dirty="0"/>
              <a:t>من الملفات فيه(.</a:t>
            </a:r>
          </a:p>
          <a:p>
            <a:pPr algn="just"/>
            <a:r>
              <a:rPr lang="ar-IQ" u="sng" dirty="0"/>
              <a:t>2 -شريط المهام )</a:t>
            </a:r>
            <a:r>
              <a:rPr lang="en-US" u="sng" dirty="0"/>
              <a:t>BAR TASK: )</a:t>
            </a:r>
            <a:r>
              <a:rPr lang="ar-IQ" dirty="0"/>
              <a:t>وهدو شدريط مسدتطيل موجدود فدي منتصدف شاشدة سدطح المكتدب الدى</a:t>
            </a:r>
          </a:p>
          <a:p>
            <a:pPr algn="just"/>
            <a:r>
              <a:rPr lang="ar-IQ" dirty="0"/>
              <a:t>االسفل ويتضمن على اليسار قائمة زر الويندوز ، وفي أقصى اليمين تظهر رمز الصدورية الدالدة علدى بعدض</a:t>
            </a:r>
          </a:p>
          <a:p>
            <a:pPr algn="just"/>
            <a:r>
              <a:rPr lang="ar-IQ" dirty="0"/>
              <a:t>البرامج المشتغلة مثل الوقت والتاريخ ومتحكم الصوت والشبكة وشحن البطارية وغيرها.</a:t>
            </a:r>
            <a:endParaRPr lang="en-US" dirty="0"/>
          </a:p>
        </p:txBody>
      </p:sp>
    </p:spTree>
    <p:extLst>
      <p:ext uri="{BB962C8B-B14F-4D97-AF65-F5344CB8AC3E}">
        <p14:creationId xmlns:p14="http://schemas.microsoft.com/office/powerpoint/2010/main" val="262628286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52</TotalTime>
  <Words>562</Words>
  <Application>Microsoft Office PowerPoint</Application>
  <PresentationFormat>On-screen Show (4:3)</PresentationFormat>
  <Paragraphs>30</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Georgia</vt:lpstr>
      <vt:lpstr>Times New Roman</vt:lpstr>
      <vt:lpstr>Wingdings</vt:lpstr>
      <vt:lpstr>Wingdings 2</vt:lpstr>
      <vt:lpstr>Civic</vt:lpstr>
      <vt:lpstr>مختبر الحاسوب</vt:lpstr>
      <vt:lpstr>التعرف على تفاصيل نسخة الويندوز:</vt:lpstr>
      <vt:lpstr>التعرف على تفاصيل نسخة الويندوز:</vt:lpstr>
      <vt:lpstr>واجهة إطفاء الحاسوب</vt:lpstr>
      <vt:lpstr>PowerPoint Presentation</vt:lpstr>
      <vt:lpstr>التعرف على واجهة الويندوز:</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مختبر الحاسوب</dc:title>
  <dc:creator>intel</dc:creator>
  <cp:lastModifiedBy>Maher</cp:lastModifiedBy>
  <cp:revision>6</cp:revision>
  <dcterms:created xsi:type="dcterms:W3CDTF">2006-08-16T00:00:00Z</dcterms:created>
  <dcterms:modified xsi:type="dcterms:W3CDTF">2023-12-04T08:49:22Z</dcterms:modified>
</cp:coreProperties>
</file>